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Lst>
  <p:sldSz cy="6858000" cx="9144000"/>
  <p:notesSz cx="6858000" cy="9144000"/>
  <p:embeddedFontLst>
    <p:embeddedFont>
      <p:font typeface="Constantia"/>
      <p:regular r:id="rId112"/>
      <p:bold r:id="rId113"/>
      <p:italic r:id="rId114"/>
      <p:boldItalic r:id="rId115"/>
    </p:embeddedFont>
    <p:embeddedFont>
      <p:font typeface="Arimo"/>
      <p:regular r:id="rId116"/>
      <p:bold r:id="rId117"/>
      <p:italic r:id="rId118"/>
      <p:boldItalic r:id="rId119"/>
    </p:embeddedFont>
    <p:embeddedFont>
      <p:font typeface="Corbel"/>
      <p:regular r:id="rId120"/>
      <p:bold r:id="rId121"/>
      <p:italic r:id="rId122"/>
      <p:boldItalic r:id="rId1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7EC4955-AF73-4837-B378-C8106E30B69D}">
  <a:tblStyle styleId="{D7EC4955-AF73-4837-B378-C8106E30B69D}" styleName="Table_0">
    <a:wholeTbl>
      <a:tcTxStyle b="off" i="off">
        <a:font>
          <a:latin typeface="Constantia"/>
          <a:ea typeface="Constantia"/>
          <a:cs typeface="Constantia"/>
        </a:font>
        <a:schemeClr val="dk1"/>
      </a:tcTxStyle>
      <a:tcStyle>
        <a:tcBdr>
          <a:left>
            <a:ln cap="flat" cmpd="sng" w="12700">
              <a:solidFill>
                <a:schemeClr val="accent1"/>
              </a:solidFill>
              <a:prstDash val="solid"/>
              <a:round/>
              <a:headEnd len="sm" w="sm" type="none"/>
              <a:tailEnd len="sm" w="sm" type="none"/>
            </a:ln>
          </a:left>
          <a:right>
            <a:ln cap="flat" cmpd="sng" w="12700">
              <a:solidFill>
                <a:schemeClr val="accent1"/>
              </a:solidFill>
              <a:prstDash val="solid"/>
              <a:round/>
              <a:headEnd len="sm" w="sm" type="none"/>
              <a:tailEnd len="sm" w="sm" type="none"/>
            </a:ln>
          </a:right>
          <a:top>
            <a:ln cap="flat" cmpd="sng" w="12700">
              <a:solidFill>
                <a:schemeClr val="accent1"/>
              </a:solidFill>
              <a:prstDash val="solid"/>
              <a:round/>
              <a:headEnd len="sm" w="sm" type="none"/>
              <a:tailEnd len="sm" w="sm" type="none"/>
            </a:ln>
          </a:top>
          <a:bottom>
            <a:ln cap="flat" cmpd="sng" w="12700">
              <a:solidFill>
                <a:schemeClr val="accent1"/>
              </a:solidFill>
              <a:prstDash val="solid"/>
              <a:round/>
              <a:headEnd len="sm" w="sm" type="none"/>
              <a:tailEnd len="sm" w="sm" type="none"/>
            </a:ln>
          </a:bottom>
          <a:insideH>
            <a:ln cap="flat" cmpd="sng" w="12700">
              <a:solidFill>
                <a:schemeClr val="accent1"/>
              </a:solidFill>
              <a:prstDash val="solid"/>
              <a:round/>
              <a:headEnd len="sm" w="sm" type="none"/>
              <a:tailEnd len="sm" w="sm" type="none"/>
            </a:ln>
          </a:insideH>
          <a:insideV>
            <a:ln cap="flat" cmpd="sng" w="12700">
              <a:solidFill>
                <a:schemeClr val="accen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lastCol>
    <a:firstCol>
      <a:tcTxStyle b="on" i="off"/>
    </a:firstCol>
    <a:lastRow>
      <a:tcTxStyle b="on" i="off"/>
      <a:tcStyle>
        <a:tcBdr>
          <a:top>
            <a:ln cap="flat" cmpd="sng" w="25400">
              <a:solidFill>
                <a:schemeClr val="accent1"/>
              </a:solidFill>
              <a:prstDash val="solid"/>
              <a:round/>
              <a:headEnd len="sm" w="sm" type="none"/>
              <a:tailEnd len="sm" w="sm" type="none"/>
            </a:ln>
          </a:top>
        </a:tcBdr>
        <a:fill>
          <a:solidFill>
            <a:srgbClr val="E8ECF4"/>
          </a:solidFill>
        </a:fill>
      </a:tcStyle>
    </a:lastRow>
    <a:seCell>
      <a:tcTxStyle/>
    </a:seCell>
    <a:swCell>
      <a:tcTxStyle/>
    </a:swCell>
    <a:firstRow>
      <a:tcTxStyle b="on" i="off"/>
      <a:tcStyle>
        <a:fill>
          <a:solidFill>
            <a:srgbClr val="E8ECF4"/>
          </a:solidFill>
        </a:fill>
      </a:tcStyle>
    </a:firstRow>
    <a:neCell>
      <a:tcTxStyle/>
    </a:neCell>
    <a:nwCell>
      <a:tcTxStyle/>
    </a:nwCell>
  </a:tblStyle>
  <a:tblStyle styleId="{D4777B8C-E50A-402E-9CEE-9016A6FEE7FE}" styleName="Table_1">
    <a:wholeTbl>
      <a:tcTxStyle b="off" i="off">
        <a:font>
          <a:latin typeface="Constantia"/>
          <a:ea typeface="Constantia"/>
          <a:cs typeface="Constantia"/>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Constantia"/>
          <a:ea typeface="Constantia"/>
          <a:cs typeface="Constantia"/>
        </a:font>
        <a:schemeClr val="lt1"/>
      </a:tcTxStyle>
      <a:tcStyle>
        <a:fill>
          <a:solidFill>
            <a:schemeClr val="accent1"/>
          </a:solidFill>
        </a:fill>
      </a:tcStyle>
    </a:lastCol>
    <a:firstCol>
      <a:tcTxStyle b="on" i="off">
        <a:font>
          <a:latin typeface="Constantia"/>
          <a:ea typeface="Constantia"/>
          <a:cs typeface="Constantia"/>
        </a:font>
        <a:schemeClr val="lt1"/>
      </a:tcTxStyle>
      <a:tcStyle>
        <a:fill>
          <a:solidFill>
            <a:schemeClr val="accent1"/>
          </a:solidFill>
        </a:fill>
      </a:tcStyle>
    </a:firstCol>
    <a:lastRow>
      <a:tcTxStyle b="on" i="off">
        <a:font>
          <a:latin typeface="Constantia"/>
          <a:ea typeface="Constantia"/>
          <a:cs typeface="Constantia"/>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onstantia"/>
          <a:ea typeface="Constantia"/>
          <a:cs typeface="Constantia"/>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121" Type="http://schemas.openxmlformats.org/officeDocument/2006/relationships/font" Target="fonts/Corbel-bold.fntdata"/><Relationship Id="rId25" Type="http://schemas.openxmlformats.org/officeDocument/2006/relationships/slide" Target="slides/slide20.xml"/><Relationship Id="rId120" Type="http://schemas.openxmlformats.org/officeDocument/2006/relationships/font" Target="fonts/Corbel-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23" Type="http://schemas.openxmlformats.org/officeDocument/2006/relationships/font" Target="fonts/Corbel-boldItalic.fntdata"/><Relationship Id="rId122" Type="http://schemas.openxmlformats.org/officeDocument/2006/relationships/font" Target="fonts/Corbel-italic.fntdata"/><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font" Target="fonts/Arimo-italic.fntdata"/><Relationship Id="rId117" Type="http://schemas.openxmlformats.org/officeDocument/2006/relationships/font" Target="fonts/Arimo-bold.fntdata"/><Relationship Id="rId116" Type="http://schemas.openxmlformats.org/officeDocument/2006/relationships/font" Target="fonts/Arimo-regular.fntdata"/><Relationship Id="rId115" Type="http://schemas.openxmlformats.org/officeDocument/2006/relationships/font" Target="fonts/Constantia-boldItalic.fntdata"/><Relationship Id="rId119" Type="http://schemas.openxmlformats.org/officeDocument/2006/relationships/font" Target="fonts/Arimo-boldItalic.fntdata"/><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Constantia-italic.fntdata"/><Relationship Id="rId18" Type="http://schemas.openxmlformats.org/officeDocument/2006/relationships/slide" Target="slides/slide13.xml"/><Relationship Id="rId113" Type="http://schemas.openxmlformats.org/officeDocument/2006/relationships/font" Target="fonts/Constantia-bold.fntdata"/><Relationship Id="rId112" Type="http://schemas.openxmlformats.org/officeDocument/2006/relationships/font" Target="fonts/Constantia-regular.fntdata"/><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800" cy="458788"/>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Shape 6"/>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zh-TW"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Shape 85"/>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6" name="Shape 8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Shape 209"/>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10" name="Shape 21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9" name="Shape 1199"/>
        <p:cNvGrpSpPr/>
        <p:nvPr/>
      </p:nvGrpSpPr>
      <p:grpSpPr>
        <a:xfrm>
          <a:off x="0" y="0"/>
          <a:ext cx="0" cy="0"/>
          <a:chOff x="0" y="0"/>
          <a:chExt cx="0" cy="0"/>
        </a:xfrm>
      </p:grpSpPr>
      <p:sp>
        <p:nvSpPr>
          <p:cNvPr id="1200" name="Shape 1200"/>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201" name="Shape 120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7" name="Shape 1207"/>
        <p:cNvGrpSpPr/>
        <p:nvPr/>
      </p:nvGrpSpPr>
      <p:grpSpPr>
        <a:xfrm>
          <a:off x="0" y="0"/>
          <a:ext cx="0" cy="0"/>
          <a:chOff x="0" y="0"/>
          <a:chExt cx="0" cy="0"/>
        </a:xfrm>
      </p:grpSpPr>
      <p:sp>
        <p:nvSpPr>
          <p:cNvPr id="1208" name="Shape 1208"/>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209" name="Shape 120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5" name="Shape 1215"/>
        <p:cNvGrpSpPr/>
        <p:nvPr/>
      </p:nvGrpSpPr>
      <p:grpSpPr>
        <a:xfrm>
          <a:off x="0" y="0"/>
          <a:ext cx="0" cy="0"/>
          <a:chOff x="0" y="0"/>
          <a:chExt cx="0" cy="0"/>
        </a:xfrm>
      </p:grpSpPr>
      <p:sp>
        <p:nvSpPr>
          <p:cNvPr id="1216" name="Shape 1216"/>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217" name="Shape 121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3" name="Shape 1223"/>
        <p:cNvGrpSpPr/>
        <p:nvPr/>
      </p:nvGrpSpPr>
      <p:grpSpPr>
        <a:xfrm>
          <a:off x="0" y="0"/>
          <a:ext cx="0" cy="0"/>
          <a:chOff x="0" y="0"/>
          <a:chExt cx="0" cy="0"/>
        </a:xfrm>
      </p:grpSpPr>
      <p:sp>
        <p:nvSpPr>
          <p:cNvPr id="1224" name="Shape 1224"/>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225" name="Shape 122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1" name="Shape 1231"/>
        <p:cNvGrpSpPr/>
        <p:nvPr/>
      </p:nvGrpSpPr>
      <p:grpSpPr>
        <a:xfrm>
          <a:off x="0" y="0"/>
          <a:ext cx="0" cy="0"/>
          <a:chOff x="0" y="0"/>
          <a:chExt cx="0" cy="0"/>
        </a:xfrm>
      </p:grpSpPr>
      <p:sp>
        <p:nvSpPr>
          <p:cNvPr id="1232" name="Shape 1232"/>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233" name="Shape 123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8" name="Shape 1238"/>
        <p:cNvGrpSpPr/>
        <p:nvPr/>
      </p:nvGrpSpPr>
      <p:grpSpPr>
        <a:xfrm>
          <a:off x="0" y="0"/>
          <a:ext cx="0" cy="0"/>
          <a:chOff x="0" y="0"/>
          <a:chExt cx="0" cy="0"/>
        </a:xfrm>
      </p:grpSpPr>
      <p:sp>
        <p:nvSpPr>
          <p:cNvPr id="1239" name="Shape 1239"/>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240" name="Shape 124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7" name="Shape 1247"/>
        <p:cNvGrpSpPr/>
        <p:nvPr/>
      </p:nvGrpSpPr>
      <p:grpSpPr>
        <a:xfrm>
          <a:off x="0" y="0"/>
          <a:ext cx="0" cy="0"/>
          <a:chOff x="0" y="0"/>
          <a:chExt cx="0" cy="0"/>
        </a:xfrm>
      </p:grpSpPr>
      <p:sp>
        <p:nvSpPr>
          <p:cNvPr id="1248" name="Shape 124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9" name="Shape 1249"/>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250" name="Shape 1250"/>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Shape 219"/>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20" name="Shape 22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Shape 228"/>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29" name="Shape 22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Shape 235"/>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36" name="Shape 23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Shape 243"/>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44" name="Shape 24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Shape 262"/>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63" name="Shape 26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Shape 270"/>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71" name="Shape 27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Shape 288"/>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89" name="Shape 28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Shape 297"/>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98" name="Shape 29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Shape 311"/>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12" name="Shape 31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Shape 96"/>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zh-TW" sz="800" u="none" cap="none" strike="noStrike">
                <a:solidFill>
                  <a:schemeClr val="dk1"/>
                </a:solidFill>
                <a:latin typeface="Calibri"/>
                <a:ea typeface="Calibri"/>
                <a:cs typeface="Calibri"/>
                <a:sym typeface="Calibri"/>
              </a:rPr>
              <a:t>2011 年於交大資工取得博士學位</a:t>
            </a:r>
            <a:endParaRPr b="0" i="0" sz="8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zh-TW" sz="800" u="none" cap="none" strike="noStrike">
                <a:solidFill>
                  <a:schemeClr val="dk1"/>
                </a:solidFill>
                <a:latin typeface="Calibri"/>
                <a:ea typeface="Calibri"/>
                <a:cs typeface="Calibri"/>
                <a:sym typeface="Calibri"/>
              </a:rPr>
              <a:t>	雲端計算、工作流程管理、軟體工程</a:t>
            </a:r>
            <a:endParaRPr b="0" i="0" sz="800" u="none" cap="none" strike="noStrike">
              <a:solidFill>
                <a:schemeClr val="dk1"/>
              </a:solidFill>
              <a:latin typeface="Calibri"/>
              <a:ea typeface="Calibri"/>
              <a:cs typeface="Calibri"/>
              <a:sym typeface="Calibri"/>
            </a:endParaRPr>
          </a:p>
          <a:p>
            <a:pPr indent="0" lvl="0" marL="0" marR="0" rtl="0" algn="l">
              <a:spcBef>
                <a:spcPts val="2400"/>
              </a:spcBef>
              <a:spcAft>
                <a:spcPts val="0"/>
              </a:spcAft>
              <a:buNone/>
            </a:pPr>
            <a:r>
              <a:rPr b="0" i="0" lang="zh-TW" sz="800" u="none" cap="none" strike="noStrike">
                <a:solidFill>
                  <a:schemeClr val="dk1"/>
                </a:solidFill>
                <a:latin typeface="Calibri"/>
                <a:ea typeface="Calibri"/>
                <a:cs typeface="Calibri"/>
                <a:sym typeface="Calibri"/>
              </a:rPr>
              <a:t>博士研究期間為華苓科技研發企業流程管理系統</a:t>
            </a:r>
            <a:endParaRPr b="0" i="0" sz="800" u="none" cap="none" strike="noStrike">
              <a:solidFill>
                <a:schemeClr val="dk1"/>
              </a:solidFill>
              <a:latin typeface="Calibri"/>
              <a:ea typeface="Calibri"/>
              <a:cs typeface="Calibri"/>
              <a:sym typeface="Calibri"/>
            </a:endParaRPr>
          </a:p>
          <a:p>
            <a:pPr indent="0" lvl="0" marL="0" marR="0" rtl="0" algn="l">
              <a:spcBef>
                <a:spcPts val="2400"/>
              </a:spcBef>
              <a:spcAft>
                <a:spcPts val="0"/>
              </a:spcAft>
              <a:buNone/>
            </a:pPr>
            <a:r>
              <a:rPr b="0" i="0" lang="zh-TW" sz="800" u="none" cap="none" strike="noStrike">
                <a:solidFill>
                  <a:schemeClr val="dk1"/>
                </a:solidFill>
                <a:latin typeface="Calibri"/>
                <a:ea typeface="Calibri"/>
                <a:cs typeface="Calibri"/>
                <a:sym typeface="Calibri"/>
              </a:rPr>
              <a:t>畢業後加入中研院資訊所陳昇瑋研究員所率領的網路多媒體系統實驗室作博士後研究</a:t>
            </a:r>
            <a:endParaRPr b="0" i="0" sz="800" u="none" cap="none" strike="noStrike">
              <a:solidFill>
                <a:schemeClr val="dk1"/>
              </a:solidFill>
              <a:latin typeface="Calibri"/>
              <a:ea typeface="Calibri"/>
              <a:cs typeface="Calibri"/>
              <a:sym typeface="Calibri"/>
            </a:endParaRPr>
          </a:p>
          <a:p>
            <a:pPr indent="0" lvl="0" marL="0" marR="0" rtl="0" algn="l">
              <a:spcBef>
                <a:spcPts val="2400"/>
              </a:spcBef>
              <a:spcAft>
                <a:spcPts val="0"/>
              </a:spcAft>
              <a:buNone/>
            </a:pPr>
            <a:r>
              <a:rPr b="0" i="0" lang="zh-TW" sz="800" u="none" cap="none" strike="noStrike">
                <a:solidFill>
                  <a:schemeClr val="dk1"/>
                </a:solidFill>
                <a:latin typeface="Calibri"/>
                <a:ea typeface="Calibri"/>
                <a:cs typeface="Calibri"/>
                <a:sym typeface="Calibri"/>
              </a:rPr>
              <a:t>第一個專案是為遊戲橘子設計並且實作希望可支撐萬人同時上線的雲端平台</a:t>
            </a:r>
            <a:endParaRPr b="0" i="0" sz="8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97" name="Shape 97"/>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Shape 321"/>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22" name="Shape 32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Shape 330"/>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31" name="Shape 33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Shape 349"/>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50" name="Shape 35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Shape 360"/>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61" name="Shape 36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Shape 370"/>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71" name="Shape 37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Shape 379"/>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80" name="Shape 38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Shape 389"/>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90" name="Shape 39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Shape 398"/>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99" name="Shape 39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Shape 41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1" name="Shape 411"/>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zh-TW" sz="1200" u="none" cap="none" strike="noStrike">
                <a:solidFill>
                  <a:schemeClr val="dk1"/>
                </a:solidFill>
                <a:latin typeface="Calibri"/>
                <a:ea typeface="Calibri"/>
                <a:cs typeface="Calibri"/>
                <a:sym typeface="Calibri"/>
              </a:rPr>
              <a:t>70多萬玩家曾經登入</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zh-TW" sz="1200" u="none" cap="none" strike="noStrike">
                <a:solidFill>
                  <a:schemeClr val="dk1"/>
                </a:solidFill>
                <a:latin typeface="Calibri"/>
                <a:ea typeface="Calibri"/>
                <a:cs typeface="Calibri"/>
                <a:sym typeface="Calibri"/>
              </a:rPr>
              <a:t>五萬多玩家在商城做成三百萬筆交易販售兩千多萬件商品</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zh-TW" sz="1200" u="none" cap="none" strike="noStrike">
                <a:solidFill>
                  <a:schemeClr val="dk1"/>
                </a:solidFill>
                <a:latin typeface="Calibri"/>
                <a:ea typeface="Calibri"/>
                <a:cs typeface="Calibri"/>
                <a:sym typeface="Calibri"/>
              </a:rPr>
              <a:t>營業額接近四億</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12" name="Shape 412"/>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Shape 424"/>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25" name="Shape 42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Shape 121"/>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zh-TW" sz="1200" u="none" cap="none" strike="noStrike">
                <a:solidFill>
                  <a:schemeClr val="dk1"/>
                </a:solidFill>
                <a:latin typeface="Calibri"/>
                <a:ea typeface="Calibri"/>
                <a:cs typeface="Calibri"/>
                <a:sym typeface="Calibri"/>
              </a:rPr>
              <a:t>營業額</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zh-TW" sz="1200" u="none" cap="none" strike="noStrike">
                <a:solidFill>
                  <a:schemeClr val="dk1"/>
                </a:solidFill>
                <a:latin typeface="Calibri"/>
                <a:ea typeface="Calibri"/>
                <a:cs typeface="Calibri"/>
                <a:sym typeface="Calibri"/>
              </a:rPr>
              <a:t>如此做是有代價的</a:t>
            </a:r>
            <a:endParaRPr b="0" i="0" sz="1200" u="none" cap="none" strike="noStrike">
              <a:solidFill>
                <a:schemeClr val="dk1"/>
              </a:solidFill>
              <a:latin typeface="Calibri"/>
              <a:ea typeface="Calibri"/>
              <a:cs typeface="Calibri"/>
              <a:sym typeface="Calibri"/>
            </a:endParaRPr>
          </a:p>
        </p:txBody>
      </p:sp>
      <p:sp>
        <p:nvSpPr>
          <p:cNvPr id="122" name="Shape 122"/>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Shape 433"/>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34" name="Shape 43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Shape 443"/>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44" name="Shape 44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Shape 458"/>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59" name="Shape 45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Shape 469"/>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70" name="Shape 47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Shape 479"/>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80" name="Shape 48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Shape 489"/>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90" name="Shape 49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Shape 498"/>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99" name="Shape 49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Shape 507"/>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08" name="Shape 50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Shape 516"/>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17" name="Shape 51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Shape 525"/>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26" name="Shape 52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32" name="Shape 13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Shape 536"/>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37" name="Shape 53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3" name="Shape 553"/>
        <p:cNvGrpSpPr/>
        <p:nvPr/>
      </p:nvGrpSpPr>
      <p:grpSpPr>
        <a:xfrm>
          <a:off x="0" y="0"/>
          <a:ext cx="0" cy="0"/>
          <a:chOff x="0" y="0"/>
          <a:chExt cx="0" cy="0"/>
        </a:xfrm>
      </p:grpSpPr>
      <p:sp>
        <p:nvSpPr>
          <p:cNvPr id="554" name="Shape 554"/>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55" name="Shape 55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Shape 566"/>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67" name="Shape 56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Shape 573"/>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74" name="Shape 57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 name="Shape 581"/>
        <p:cNvGrpSpPr/>
        <p:nvPr/>
      </p:nvGrpSpPr>
      <p:grpSpPr>
        <a:xfrm>
          <a:off x="0" y="0"/>
          <a:ext cx="0" cy="0"/>
          <a:chOff x="0" y="0"/>
          <a:chExt cx="0" cy="0"/>
        </a:xfrm>
      </p:grpSpPr>
      <p:sp>
        <p:nvSpPr>
          <p:cNvPr id="582" name="Shape 582"/>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83" name="Shape 58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Shape 594"/>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95" name="Shape 59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Shape 604"/>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05" name="Shape 60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1" name="Shape 621"/>
        <p:cNvGrpSpPr/>
        <p:nvPr/>
      </p:nvGrpSpPr>
      <p:grpSpPr>
        <a:xfrm>
          <a:off x="0" y="0"/>
          <a:ext cx="0" cy="0"/>
          <a:chOff x="0" y="0"/>
          <a:chExt cx="0" cy="0"/>
        </a:xfrm>
      </p:grpSpPr>
      <p:sp>
        <p:nvSpPr>
          <p:cNvPr id="622" name="Shape 622"/>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23" name="Shape 62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Shape 630"/>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31" name="Shape 63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0" name="Shape 640"/>
        <p:cNvGrpSpPr/>
        <p:nvPr/>
      </p:nvGrpSpPr>
      <p:grpSpPr>
        <a:xfrm>
          <a:off x="0" y="0"/>
          <a:ext cx="0" cy="0"/>
          <a:chOff x="0" y="0"/>
          <a:chExt cx="0" cy="0"/>
        </a:xfrm>
      </p:grpSpPr>
      <p:sp>
        <p:nvSpPr>
          <p:cNvPr id="641" name="Shape 641"/>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42" name="Shape 64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Shape 158"/>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59" name="Shape 15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4" name="Shape 654"/>
        <p:cNvGrpSpPr/>
        <p:nvPr/>
      </p:nvGrpSpPr>
      <p:grpSpPr>
        <a:xfrm>
          <a:off x="0" y="0"/>
          <a:ext cx="0" cy="0"/>
          <a:chOff x="0" y="0"/>
          <a:chExt cx="0" cy="0"/>
        </a:xfrm>
      </p:grpSpPr>
      <p:sp>
        <p:nvSpPr>
          <p:cNvPr id="655" name="Shape 655"/>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56" name="Shape 65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4" name="Shape 664"/>
        <p:cNvGrpSpPr/>
        <p:nvPr/>
      </p:nvGrpSpPr>
      <p:grpSpPr>
        <a:xfrm>
          <a:off x="0" y="0"/>
          <a:ext cx="0" cy="0"/>
          <a:chOff x="0" y="0"/>
          <a:chExt cx="0" cy="0"/>
        </a:xfrm>
      </p:grpSpPr>
      <p:sp>
        <p:nvSpPr>
          <p:cNvPr id="665" name="Shape 665"/>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66" name="Shape 66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5" name="Shape 675"/>
        <p:cNvGrpSpPr/>
        <p:nvPr/>
      </p:nvGrpSpPr>
      <p:grpSpPr>
        <a:xfrm>
          <a:off x="0" y="0"/>
          <a:ext cx="0" cy="0"/>
          <a:chOff x="0" y="0"/>
          <a:chExt cx="0" cy="0"/>
        </a:xfrm>
      </p:grpSpPr>
      <p:sp>
        <p:nvSpPr>
          <p:cNvPr id="676" name="Shape 676"/>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77" name="Shape 67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9" name="Shape 689"/>
        <p:cNvGrpSpPr/>
        <p:nvPr/>
      </p:nvGrpSpPr>
      <p:grpSpPr>
        <a:xfrm>
          <a:off x="0" y="0"/>
          <a:ext cx="0" cy="0"/>
          <a:chOff x="0" y="0"/>
          <a:chExt cx="0" cy="0"/>
        </a:xfrm>
      </p:grpSpPr>
      <p:sp>
        <p:nvSpPr>
          <p:cNvPr id="690" name="Shape 690"/>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91" name="Shape 69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8" name="Shape 698"/>
        <p:cNvGrpSpPr/>
        <p:nvPr/>
      </p:nvGrpSpPr>
      <p:grpSpPr>
        <a:xfrm>
          <a:off x="0" y="0"/>
          <a:ext cx="0" cy="0"/>
          <a:chOff x="0" y="0"/>
          <a:chExt cx="0" cy="0"/>
        </a:xfrm>
      </p:grpSpPr>
      <p:sp>
        <p:nvSpPr>
          <p:cNvPr id="699" name="Shape 699"/>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00" name="Shape 70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7" name="Shape 707"/>
        <p:cNvGrpSpPr/>
        <p:nvPr/>
      </p:nvGrpSpPr>
      <p:grpSpPr>
        <a:xfrm>
          <a:off x="0" y="0"/>
          <a:ext cx="0" cy="0"/>
          <a:chOff x="0" y="0"/>
          <a:chExt cx="0" cy="0"/>
        </a:xfrm>
      </p:grpSpPr>
      <p:sp>
        <p:nvSpPr>
          <p:cNvPr id="708" name="Shape 708"/>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09" name="Shape 70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7" name="Shape 717"/>
        <p:cNvGrpSpPr/>
        <p:nvPr/>
      </p:nvGrpSpPr>
      <p:grpSpPr>
        <a:xfrm>
          <a:off x="0" y="0"/>
          <a:ext cx="0" cy="0"/>
          <a:chOff x="0" y="0"/>
          <a:chExt cx="0" cy="0"/>
        </a:xfrm>
      </p:grpSpPr>
      <p:sp>
        <p:nvSpPr>
          <p:cNvPr id="718" name="Shape 718"/>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19" name="Shape 71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1" name="Shape 731"/>
        <p:cNvGrpSpPr/>
        <p:nvPr/>
      </p:nvGrpSpPr>
      <p:grpSpPr>
        <a:xfrm>
          <a:off x="0" y="0"/>
          <a:ext cx="0" cy="0"/>
          <a:chOff x="0" y="0"/>
          <a:chExt cx="0" cy="0"/>
        </a:xfrm>
      </p:grpSpPr>
      <p:sp>
        <p:nvSpPr>
          <p:cNvPr id="732" name="Shape 732"/>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33" name="Shape 73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0" name="Shape 740"/>
        <p:cNvGrpSpPr/>
        <p:nvPr/>
      </p:nvGrpSpPr>
      <p:grpSpPr>
        <a:xfrm>
          <a:off x="0" y="0"/>
          <a:ext cx="0" cy="0"/>
          <a:chOff x="0" y="0"/>
          <a:chExt cx="0" cy="0"/>
        </a:xfrm>
      </p:grpSpPr>
      <p:sp>
        <p:nvSpPr>
          <p:cNvPr id="741" name="Shape 741"/>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42" name="Shape 74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3" name="Shape 753"/>
        <p:cNvGrpSpPr/>
        <p:nvPr/>
      </p:nvGrpSpPr>
      <p:grpSpPr>
        <a:xfrm>
          <a:off x="0" y="0"/>
          <a:ext cx="0" cy="0"/>
          <a:chOff x="0" y="0"/>
          <a:chExt cx="0" cy="0"/>
        </a:xfrm>
      </p:grpSpPr>
      <p:sp>
        <p:nvSpPr>
          <p:cNvPr id="754" name="Shape 754"/>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55" name="Shape 75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Shape 170"/>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71" name="Shape 17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1" name="Shape 761"/>
        <p:cNvGrpSpPr/>
        <p:nvPr/>
      </p:nvGrpSpPr>
      <p:grpSpPr>
        <a:xfrm>
          <a:off x="0" y="0"/>
          <a:ext cx="0" cy="0"/>
          <a:chOff x="0" y="0"/>
          <a:chExt cx="0" cy="0"/>
        </a:xfrm>
      </p:grpSpPr>
      <p:sp>
        <p:nvSpPr>
          <p:cNvPr id="762" name="Shape 762"/>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63" name="Shape 76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1" name="Shape 771"/>
        <p:cNvGrpSpPr/>
        <p:nvPr/>
      </p:nvGrpSpPr>
      <p:grpSpPr>
        <a:xfrm>
          <a:off x="0" y="0"/>
          <a:ext cx="0" cy="0"/>
          <a:chOff x="0" y="0"/>
          <a:chExt cx="0" cy="0"/>
        </a:xfrm>
      </p:grpSpPr>
      <p:sp>
        <p:nvSpPr>
          <p:cNvPr id="772" name="Shape 772"/>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73" name="Shape 77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0" name="Shape 780"/>
        <p:cNvGrpSpPr/>
        <p:nvPr/>
      </p:nvGrpSpPr>
      <p:grpSpPr>
        <a:xfrm>
          <a:off x="0" y="0"/>
          <a:ext cx="0" cy="0"/>
          <a:chOff x="0" y="0"/>
          <a:chExt cx="0" cy="0"/>
        </a:xfrm>
      </p:grpSpPr>
      <p:sp>
        <p:nvSpPr>
          <p:cNvPr id="781" name="Shape 781"/>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82" name="Shape 78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8" name="Shape 798"/>
        <p:cNvGrpSpPr/>
        <p:nvPr/>
      </p:nvGrpSpPr>
      <p:grpSpPr>
        <a:xfrm>
          <a:off x="0" y="0"/>
          <a:ext cx="0" cy="0"/>
          <a:chOff x="0" y="0"/>
          <a:chExt cx="0" cy="0"/>
        </a:xfrm>
      </p:grpSpPr>
      <p:sp>
        <p:nvSpPr>
          <p:cNvPr id="799" name="Shape 799"/>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00" name="Shape 80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Shape 809"/>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10" name="Shape 81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2" name="Shape 832"/>
        <p:cNvGrpSpPr/>
        <p:nvPr/>
      </p:nvGrpSpPr>
      <p:grpSpPr>
        <a:xfrm>
          <a:off x="0" y="0"/>
          <a:ext cx="0" cy="0"/>
          <a:chOff x="0" y="0"/>
          <a:chExt cx="0" cy="0"/>
        </a:xfrm>
      </p:grpSpPr>
      <p:sp>
        <p:nvSpPr>
          <p:cNvPr id="833" name="Shape 833"/>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34" name="Shape 83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1" name="Shape 841"/>
        <p:cNvGrpSpPr/>
        <p:nvPr/>
      </p:nvGrpSpPr>
      <p:grpSpPr>
        <a:xfrm>
          <a:off x="0" y="0"/>
          <a:ext cx="0" cy="0"/>
          <a:chOff x="0" y="0"/>
          <a:chExt cx="0" cy="0"/>
        </a:xfrm>
      </p:grpSpPr>
      <p:sp>
        <p:nvSpPr>
          <p:cNvPr id="842" name="Shape 842"/>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43" name="Shape 84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0" name="Shape 850"/>
        <p:cNvGrpSpPr/>
        <p:nvPr/>
      </p:nvGrpSpPr>
      <p:grpSpPr>
        <a:xfrm>
          <a:off x="0" y="0"/>
          <a:ext cx="0" cy="0"/>
          <a:chOff x="0" y="0"/>
          <a:chExt cx="0" cy="0"/>
        </a:xfrm>
      </p:grpSpPr>
      <p:sp>
        <p:nvSpPr>
          <p:cNvPr id="851" name="Shape 851"/>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52" name="Shape 85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0" name="Shape 860"/>
        <p:cNvGrpSpPr/>
        <p:nvPr/>
      </p:nvGrpSpPr>
      <p:grpSpPr>
        <a:xfrm>
          <a:off x="0" y="0"/>
          <a:ext cx="0" cy="0"/>
          <a:chOff x="0" y="0"/>
          <a:chExt cx="0" cy="0"/>
        </a:xfrm>
      </p:grpSpPr>
      <p:sp>
        <p:nvSpPr>
          <p:cNvPr id="861" name="Shape 861"/>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62" name="Shape 86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7" name="Shape 877"/>
        <p:cNvGrpSpPr/>
        <p:nvPr/>
      </p:nvGrpSpPr>
      <p:grpSpPr>
        <a:xfrm>
          <a:off x="0" y="0"/>
          <a:ext cx="0" cy="0"/>
          <a:chOff x="0" y="0"/>
          <a:chExt cx="0" cy="0"/>
        </a:xfrm>
      </p:grpSpPr>
      <p:sp>
        <p:nvSpPr>
          <p:cNvPr id="878" name="Shape 878"/>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79" name="Shape 87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Shape 178"/>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79" name="Shape 17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9" name="Shape 889"/>
        <p:cNvGrpSpPr/>
        <p:nvPr/>
      </p:nvGrpSpPr>
      <p:grpSpPr>
        <a:xfrm>
          <a:off x="0" y="0"/>
          <a:ext cx="0" cy="0"/>
          <a:chOff x="0" y="0"/>
          <a:chExt cx="0" cy="0"/>
        </a:xfrm>
      </p:grpSpPr>
      <p:sp>
        <p:nvSpPr>
          <p:cNvPr id="890" name="Shape 890"/>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91" name="Shape 89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1" name="Shape 901"/>
        <p:cNvGrpSpPr/>
        <p:nvPr/>
      </p:nvGrpSpPr>
      <p:grpSpPr>
        <a:xfrm>
          <a:off x="0" y="0"/>
          <a:ext cx="0" cy="0"/>
          <a:chOff x="0" y="0"/>
          <a:chExt cx="0" cy="0"/>
        </a:xfrm>
      </p:grpSpPr>
      <p:sp>
        <p:nvSpPr>
          <p:cNvPr id="902" name="Shape 902"/>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03" name="Shape 90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0" name="Shape 910"/>
        <p:cNvGrpSpPr/>
        <p:nvPr/>
      </p:nvGrpSpPr>
      <p:grpSpPr>
        <a:xfrm>
          <a:off x="0" y="0"/>
          <a:ext cx="0" cy="0"/>
          <a:chOff x="0" y="0"/>
          <a:chExt cx="0" cy="0"/>
        </a:xfrm>
      </p:grpSpPr>
      <p:sp>
        <p:nvSpPr>
          <p:cNvPr id="911" name="Shape 911"/>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12" name="Shape 91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2" name="Shape 922"/>
        <p:cNvGrpSpPr/>
        <p:nvPr/>
      </p:nvGrpSpPr>
      <p:grpSpPr>
        <a:xfrm>
          <a:off x="0" y="0"/>
          <a:ext cx="0" cy="0"/>
          <a:chOff x="0" y="0"/>
          <a:chExt cx="0" cy="0"/>
        </a:xfrm>
      </p:grpSpPr>
      <p:sp>
        <p:nvSpPr>
          <p:cNvPr id="923" name="Shape 923"/>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24" name="Shape 92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6" name="Shape 936"/>
        <p:cNvGrpSpPr/>
        <p:nvPr/>
      </p:nvGrpSpPr>
      <p:grpSpPr>
        <a:xfrm>
          <a:off x="0" y="0"/>
          <a:ext cx="0" cy="0"/>
          <a:chOff x="0" y="0"/>
          <a:chExt cx="0" cy="0"/>
        </a:xfrm>
      </p:grpSpPr>
      <p:sp>
        <p:nvSpPr>
          <p:cNvPr id="937" name="Shape 937"/>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38" name="Shape 93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8" name="Shape 948"/>
        <p:cNvGrpSpPr/>
        <p:nvPr/>
      </p:nvGrpSpPr>
      <p:grpSpPr>
        <a:xfrm>
          <a:off x="0" y="0"/>
          <a:ext cx="0" cy="0"/>
          <a:chOff x="0" y="0"/>
          <a:chExt cx="0" cy="0"/>
        </a:xfrm>
      </p:grpSpPr>
      <p:sp>
        <p:nvSpPr>
          <p:cNvPr id="949" name="Shape 949"/>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50" name="Shape 95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2" name="Shape 962"/>
        <p:cNvGrpSpPr/>
        <p:nvPr/>
      </p:nvGrpSpPr>
      <p:grpSpPr>
        <a:xfrm>
          <a:off x="0" y="0"/>
          <a:ext cx="0" cy="0"/>
          <a:chOff x="0" y="0"/>
          <a:chExt cx="0" cy="0"/>
        </a:xfrm>
      </p:grpSpPr>
      <p:sp>
        <p:nvSpPr>
          <p:cNvPr id="963" name="Shape 963"/>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64" name="Shape 96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5" name="Shape 975"/>
        <p:cNvGrpSpPr/>
        <p:nvPr/>
      </p:nvGrpSpPr>
      <p:grpSpPr>
        <a:xfrm>
          <a:off x="0" y="0"/>
          <a:ext cx="0" cy="0"/>
          <a:chOff x="0" y="0"/>
          <a:chExt cx="0" cy="0"/>
        </a:xfrm>
      </p:grpSpPr>
      <p:sp>
        <p:nvSpPr>
          <p:cNvPr id="976" name="Shape 976"/>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77" name="Shape 97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9" name="Shape 989"/>
        <p:cNvGrpSpPr/>
        <p:nvPr/>
      </p:nvGrpSpPr>
      <p:grpSpPr>
        <a:xfrm>
          <a:off x="0" y="0"/>
          <a:ext cx="0" cy="0"/>
          <a:chOff x="0" y="0"/>
          <a:chExt cx="0" cy="0"/>
        </a:xfrm>
      </p:grpSpPr>
      <p:sp>
        <p:nvSpPr>
          <p:cNvPr id="990" name="Shape 990"/>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91" name="Shape 99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2" name="Shape 1002"/>
        <p:cNvGrpSpPr/>
        <p:nvPr/>
      </p:nvGrpSpPr>
      <p:grpSpPr>
        <a:xfrm>
          <a:off x="0" y="0"/>
          <a:ext cx="0" cy="0"/>
          <a:chOff x="0" y="0"/>
          <a:chExt cx="0" cy="0"/>
        </a:xfrm>
      </p:grpSpPr>
      <p:sp>
        <p:nvSpPr>
          <p:cNvPr id="1003" name="Shape 1003"/>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04" name="Shape 100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90" name="Shape 19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6" name="Shape 1016"/>
        <p:cNvGrpSpPr/>
        <p:nvPr/>
      </p:nvGrpSpPr>
      <p:grpSpPr>
        <a:xfrm>
          <a:off x="0" y="0"/>
          <a:ext cx="0" cy="0"/>
          <a:chOff x="0" y="0"/>
          <a:chExt cx="0" cy="0"/>
        </a:xfrm>
      </p:grpSpPr>
      <p:sp>
        <p:nvSpPr>
          <p:cNvPr id="1017" name="Shape 1017"/>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18" name="Shape 101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9" name="Shape 1029"/>
        <p:cNvGrpSpPr/>
        <p:nvPr/>
      </p:nvGrpSpPr>
      <p:grpSpPr>
        <a:xfrm>
          <a:off x="0" y="0"/>
          <a:ext cx="0" cy="0"/>
          <a:chOff x="0" y="0"/>
          <a:chExt cx="0" cy="0"/>
        </a:xfrm>
      </p:grpSpPr>
      <p:sp>
        <p:nvSpPr>
          <p:cNvPr id="1030" name="Shape 1030"/>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31" name="Shape 103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3" name="Shape 1043"/>
        <p:cNvGrpSpPr/>
        <p:nvPr/>
      </p:nvGrpSpPr>
      <p:grpSpPr>
        <a:xfrm>
          <a:off x="0" y="0"/>
          <a:ext cx="0" cy="0"/>
          <a:chOff x="0" y="0"/>
          <a:chExt cx="0" cy="0"/>
        </a:xfrm>
      </p:grpSpPr>
      <p:sp>
        <p:nvSpPr>
          <p:cNvPr id="1044" name="Shape 1044"/>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45" name="Shape 104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6" name="Shape 1056"/>
        <p:cNvGrpSpPr/>
        <p:nvPr/>
      </p:nvGrpSpPr>
      <p:grpSpPr>
        <a:xfrm>
          <a:off x="0" y="0"/>
          <a:ext cx="0" cy="0"/>
          <a:chOff x="0" y="0"/>
          <a:chExt cx="0" cy="0"/>
        </a:xfrm>
      </p:grpSpPr>
      <p:sp>
        <p:nvSpPr>
          <p:cNvPr id="1057" name="Shape 1057"/>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58" name="Shape 105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0" name="Shape 1070"/>
        <p:cNvGrpSpPr/>
        <p:nvPr/>
      </p:nvGrpSpPr>
      <p:grpSpPr>
        <a:xfrm>
          <a:off x="0" y="0"/>
          <a:ext cx="0" cy="0"/>
          <a:chOff x="0" y="0"/>
          <a:chExt cx="0" cy="0"/>
        </a:xfrm>
      </p:grpSpPr>
      <p:sp>
        <p:nvSpPr>
          <p:cNvPr id="1071" name="Shape 1071"/>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72" name="Shape 107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1" name="Shape 1081"/>
        <p:cNvGrpSpPr/>
        <p:nvPr/>
      </p:nvGrpSpPr>
      <p:grpSpPr>
        <a:xfrm>
          <a:off x="0" y="0"/>
          <a:ext cx="0" cy="0"/>
          <a:chOff x="0" y="0"/>
          <a:chExt cx="0" cy="0"/>
        </a:xfrm>
      </p:grpSpPr>
      <p:sp>
        <p:nvSpPr>
          <p:cNvPr id="1082" name="Shape 1082"/>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83" name="Shape 108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0" name="Shape 1090"/>
        <p:cNvGrpSpPr/>
        <p:nvPr/>
      </p:nvGrpSpPr>
      <p:grpSpPr>
        <a:xfrm>
          <a:off x="0" y="0"/>
          <a:ext cx="0" cy="0"/>
          <a:chOff x="0" y="0"/>
          <a:chExt cx="0" cy="0"/>
        </a:xfrm>
      </p:grpSpPr>
      <p:sp>
        <p:nvSpPr>
          <p:cNvPr id="1091" name="Shape 1091"/>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92" name="Shape 109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7" name="Shape 1097"/>
        <p:cNvGrpSpPr/>
        <p:nvPr/>
      </p:nvGrpSpPr>
      <p:grpSpPr>
        <a:xfrm>
          <a:off x="0" y="0"/>
          <a:ext cx="0" cy="0"/>
          <a:chOff x="0" y="0"/>
          <a:chExt cx="0" cy="0"/>
        </a:xfrm>
      </p:grpSpPr>
      <p:sp>
        <p:nvSpPr>
          <p:cNvPr id="1098" name="Shape 1098"/>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99" name="Shape 109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3" name="Shape 1103"/>
        <p:cNvGrpSpPr/>
        <p:nvPr/>
      </p:nvGrpSpPr>
      <p:grpSpPr>
        <a:xfrm>
          <a:off x="0" y="0"/>
          <a:ext cx="0" cy="0"/>
          <a:chOff x="0" y="0"/>
          <a:chExt cx="0" cy="0"/>
        </a:xfrm>
      </p:grpSpPr>
      <p:sp>
        <p:nvSpPr>
          <p:cNvPr id="1104" name="Shape 1104"/>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105" name="Shape 110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9" name="Shape 1109"/>
        <p:cNvGrpSpPr/>
        <p:nvPr/>
      </p:nvGrpSpPr>
      <p:grpSpPr>
        <a:xfrm>
          <a:off x="0" y="0"/>
          <a:ext cx="0" cy="0"/>
          <a:chOff x="0" y="0"/>
          <a:chExt cx="0" cy="0"/>
        </a:xfrm>
      </p:grpSpPr>
      <p:sp>
        <p:nvSpPr>
          <p:cNvPr id="1110" name="Shape 1110"/>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111" name="Shape 111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Shape 199"/>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00" name="Shape 20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4" name="Shape 1114"/>
        <p:cNvGrpSpPr/>
        <p:nvPr/>
      </p:nvGrpSpPr>
      <p:grpSpPr>
        <a:xfrm>
          <a:off x="0" y="0"/>
          <a:ext cx="0" cy="0"/>
          <a:chOff x="0" y="0"/>
          <a:chExt cx="0" cy="0"/>
        </a:xfrm>
      </p:grpSpPr>
      <p:sp>
        <p:nvSpPr>
          <p:cNvPr id="1115" name="Shape 1115"/>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116" name="Shape 111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5" name="Shape 1125"/>
        <p:cNvGrpSpPr/>
        <p:nvPr/>
      </p:nvGrpSpPr>
      <p:grpSpPr>
        <a:xfrm>
          <a:off x="0" y="0"/>
          <a:ext cx="0" cy="0"/>
          <a:chOff x="0" y="0"/>
          <a:chExt cx="0" cy="0"/>
        </a:xfrm>
      </p:grpSpPr>
      <p:sp>
        <p:nvSpPr>
          <p:cNvPr id="1126" name="Shape 1126"/>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127" name="Shape 112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5" name="Shape 1135"/>
        <p:cNvGrpSpPr/>
        <p:nvPr/>
      </p:nvGrpSpPr>
      <p:grpSpPr>
        <a:xfrm>
          <a:off x="0" y="0"/>
          <a:ext cx="0" cy="0"/>
          <a:chOff x="0" y="0"/>
          <a:chExt cx="0" cy="0"/>
        </a:xfrm>
      </p:grpSpPr>
      <p:sp>
        <p:nvSpPr>
          <p:cNvPr id="1136" name="Shape 1136"/>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137" name="Shape 113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5" name="Shape 1145"/>
        <p:cNvGrpSpPr/>
        <p:nvPr/>
      </p:nvGrpSpPr>
      <p:grpSpPr>
        <a:xfrm>
          <a:off x="0" y="0"/>
          <a:ext cx="0" cy="0"/>
          <a:chOff x="0" y="0"/>
          <a:chExt cx="0" cy="0"/>
        </a:xfrm>
      </p:grpSpPr>
      <p:sp>
        <p:nvSpPr>
          <p:cNvPr id="1146" name="Shape 1146"/>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147" name="Shape 114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2" name="Shape 1152"/>
        <p:cNvGrpSpPr/>
        <p:nvPr/>
      </p:nvGrpSpPr>
      <p:grpSpPr>
        <a:xfrm>
          <a:off x="0" y="0"/>
          <a:ext cx="0" cy="0"/>
          <a:chOff x="0" y="0"/>
          <a:chExt cx="0" cy="0"/>
        </a:xfrm>
      </p:grpSpPr>
      <p:sp>
        <p:nvSpPr>
          <p:cNvPr id="1153" name="Shape 1153"/>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154" name="Shape 115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8" name="Shape 1158"/>
        <p:cNvGrpSpPr/>
        <p:nvPr/>
      </p:nvGrpSpPr>
      <p:grpSpPr>
        <a:xfrm>
          <a:off x="0" y="0"/>
          <a:ext cx="0" cy="0"/>
          <a:chOff x="0" y="0"/>
          <a:chExt cx="0" cy="0"/>
        </a:xfrm>
      </p:grpSpPr>
      <p:sp>
        <p:nvSpPr>
          <p:cNvPr id="1159" name="Shape 1159"/>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160" name="Shape 116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4" name="Shape 1164"/>
        <p:cNvGrpSpPr/>
        <p:nvPr/>
      </p:nvGrpSpPr>
      <p:grpSpPr>
        <a:xfrm>
          <a:off x="0" y="0"/>
          <a:ext cx="0" cy="0"/>
          <a:chOff x="0" y="0"/>
          <a:chExt cx="0" cy="0"/>
        </a:xfrm>
      </p:grpSpPr>
      <p:sp>
        <p:nvSpPr>
          <p:cNvPr id="1165" name="Shape 1165"/>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166" name="Shape 116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2" name="Shape 1172"/>
        <p:cNvGrpSpPr/>
        <p:nvPr/>
      </p:nvGrpSpPr>
      <p:grpSpPr>
        <a:xfrm>
          <a:off x="0" y="0"/>
          <a:ext cx="0" cy="0"/>
          <a:chOff x="0" y="0"/>
          <a:chExt cx="0" cy="0"/>
        </a:xfrm>
      </p:grpSpPr>
      <p:sp>
        <p:nvSpPr>
          <p:cNvPr id="1173" name="Shape 1173"/>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174" name="Shape 117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3" name="Shape 1183"/>
        <p:cNvGrpSpPr/>
        <p:nvPr/>
      </p:nvGrpSpPr>
      <p:grpSpPr>
        <a:xfrm>
          <a:off x="0" y="0"/>
          <a:ext cx="0" cy="0"/>
          <a:chOff x="0" y="0"/>
          <a:chExt cx="0" cy="0"/>
        </a:xfrm>
      </p:grpSpPr>
      <p:sp>
        <p:nvSpPr>
          <p:cNvPr id="1184" name="Shape 1184"/>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185" name="Shape 118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1" name="Shape 1191"/>
        <p:cNvGrpSpPr/>
        <p:nvPr/>
      </p:nvGrpSpPr>
      <p:grpSpPr>
        <a:xfrm>
          <a:off x="0" y="0"/>
          <a:ext cx="0" cy="0"/>
          <a:chOff x="0" y="0"/>
          <a:chExt cx="0" cy="0"/>
        </a:xfrm>
      </p:grpSpPr>
      <p:sp>
        <p:nvSpPr>
          <p:cNvPr id="1192" name="Shape 1192"/>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193" name="Shape 119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標題投影片" type="title">
  <p:cSld name="TITLE">
    <p:spTree>
      <p:nvGrpSpPr>
        <p:cNvPr id="15" name="Shape 15"/>
        <p:cNvGrpSpPr/>
        <p:nvPr/>
      </p:nvGrpSpPr>
      <p:grpSpPr>
        <a:xfrm>
          <a:off x="0" y="0"/>
          <a:ext cx="0" cy="0"/>
          <a:chOff x="0" y="0"/>
          <a:chExt cx="0" cy="0"/>
        </a:xfrm>
      </p:grpSpPr>
      <p:sp>
        <p:nvSpPr>
          <p:cNvPr id="16" name="Shape 16"/>
          <p:cNvSpPr txBox="1"/>
          <p:nvPr>
            <p:ph type="ctrTitle"/>
          </p:nvPr>
        </p:nvSpPr>
        <p:spPr>
          <a:xfrm>
            <a:off x="685800" y="2130425"/>
            <a:ext cx="7772400" cy="14700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Clr>
                <a:srgbClr val="244061"/>
              </a:buClr>
              <a:buSzPts val="4400"/>
              <a:buFont typeface="Constantia"/>
              <a:buNone/>
              <a:defRPr b="1" i="0" sz="4400" u="none" cap="none" strike="noStrike">
                <a:solidFill>
                  <a:srgbClr val="244061"/>
                </a:solidFill>
                <a:latin typeface="Constantia"/>
                <a:ea typeface="Constantia"/>
                <a:cs typeface="Constantia"/>
                <a:sym typeface="Constant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7" name="Shape 17"/>
          <p:cNvSpPr txBox="1"/>
          <p:nvPr>
            <p:ph idx="1" type="subTitle"/>
          </p:nvPr>
        </p:nvSpPr>
        <p:spPr>
          <a:xfrm>
            <a:off x="1371600" y="3886200"/>
            <a:ext cx="6400800" cy="1752600"/>
          </a:xfrm>
          <a:prstGeom prst="rect">
            <a:avLst/>
          </a:prstGeom>
          <a:noFill/>
          <a:ln>
            <a:noFill/>
          </a:ln>
        </p:spPr>
        <p:txBody>
          <a:bodyPr anchorCtr="0" anchor="t" bIns="91425" lIns="91425" spcFirstLastPara="1" rIns="91425" wrap="square" tIns="91425"/>
          <a:lstStyle>
            <a:lvl1pPr lvl="0" marR="0" rtl="0" algn="ctr">
              <a:spcBef>
                <a:spcPts val="640"/>
              </a:spcBef>
              <a:spcAft>
                <a:spcPts val="0"/>
              </a:spcAft>
              <a:buClr>
                <a:srgbClr val="366092"/>
              </a:buClr>
              <a:buSzPts val="3200"/>
              <a:buFont typeface="Arial Narrow"/>
              <a:buNone/>
              <a:defRPr b="0" i="0" sz="3200" u="none" cap="none" strike="noStrike">
                <a:solidFill>
                  <a:srgbClr val="366092"/>
                </a:solidFill>
                <a:latin typeface="Constantia"/>
                <a:ea typeface="Constantia"/>
                <a:cs typeface="Constantia"/>
                <a:sym typeface="Constantia"/>
              </a:defRPr>
            </a:lvl1pPr>
            <a:lvl2pPr lvl="1" marR="0" rtl="0" algn="ctr">
              <a:spcBef>
                <a:spcPts val="560"/>
              </a:spcBef>
              <a:spcAft>
                <a:spcPts val="0"/>
              </a:spcAft>
              <a:buClr>
                <a:srgbClr val="888888"/>
              </a:buClr>
              <a:buSzPts val="2800"/>
              <a:buFont typeface="Arial Narrow"/>
              <a:buNone/>
              <a:defRPr b="0" i="0" sz="2800" u="none" cap="none" strike="noStrike">
                <a:solidFill>
                  <a:srgbClr val="888888"/>
                </a:solidFill>
                <a:latin typeface="Constantia"/>
                <a:ea typeface="Constantia"/>
                <a:cs typeface="Constantia"/>
                <a:sym typeface="Constantia"/>
              </a:defRPr>
            </a:lvl2pPr>
            <a:lvl3pPr lvl="2" marR="0" rtl="0" algn="ctr">
              <a:spcBef>
                <a:spcPts val="480"/>
              </a:spcBef>
              <a:spcAft>
                <a:spcPts val="0"/>
              </a:spcAft>
              <a:buClr>
                <a:srgbClr val="888888"/>
              </a:buClr>
              <a:buSzPts val="2400"/>
              <a:buFont typeface="Arial Narrow"/>
              <a:buNone/>
              <a:defRPr b="0" i="0" sz="2400" u="none" cap="none" strike="noStrike">
                <a:solidFill>
                  <a:srgbClr val="888888"/>
                </a:solidFill>
                <a:latin typeface="Constantia"/>
                <a:ea typeface="Constantia"/>
                <a:cs typeface="Constantia"/>
                <a:sym typeface="Constantia"/>
              </a:defRPr>
            </a:lvl3pPr>
            <a:lvl4pPr lvl="3" marR="0" rtl="0" algn="ctr">
              <a:spcBef>
                <a:spcPts val="400"/>
              </a:spcBef>
              <a:spcAft>
                <a:spcPts val="0"/>
              </a:spcAft>
              <a:buClr>
                <a:srgbClr val="888888"/>
              </a:buClr>
              <a:buSzPts val="2000"/>
              <a:buFont typeface="Arial Narrow"/>
              <a:buNone/>
              <a:defRPr b="0" i="0" sz="2000" u="none" cap="none" strike="noStrike">
                <a:solidFill>
                  <a:srgbClr val="888888"/>
                </a:solidFill>
                <a:latin typeface="Constantia"/>
                <a:ea typeface="Constantia"/>
                <a:cs typeface="Constantia"/>
                <a:sym typeface="Constantia"/>
              </a:defRPr>
            </a:lvl4pPr>
            <a:lvl5pPr lvl="4" marR="0" rtl="0" algn="ctr">
              <a:spcBef>
                <a:spcPts val="400"/>
              </a:spcBef>
              <a:spcAft>
                <a:spcPts val="0"/>
              </a:spcAft>
              <a:buClr>
                <a:srgbClr val="888888"/>
              </a:buClr>
              <a:buSzPts val="2000"/>
              <a:buFont typeface="Arial Narrow"/>
              <a:buNone/>
              <a:defRPr b="0" i="0" sz="2000" u="none" cap="none" strike="noStrike">
                <a:solidFill>
                  <a:srgbClr val="888888"/>
                </a:solidFill>
                <a:latin typeface="Constantia"/>
                <a:ea typeface="Constantia"/>
                <a:cs typeface="Constantia"/>
                <a:sym typeface="Constantia"/>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onstantia"/>
                <a:ea typeface="Constantia"/>
                <a:cs typeface="Constantia"/>
                <a:sym typeface="Constantia"/>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onstantia"/>
                <a:ea typeface="Constantia"/>
                <a:cs typeface="Constantia"/>
                <a:sym typeface="Constantia"/>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onstantia"/>
                <a:ea typeface="Constantia"/>
                <a:cs typeface="Constantia"/>
                <a:sym typeface="Constantia"/>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onstantia"/>
                <a:ea typeface="Constantia"/>
                <a:cs typeface="Constantia"/>
                <a:sym typeface="Constantia"/>
              </a:defRPr>
            </a:lvl9pPr>
          </a:lstStyle>
          <a:p/>
        </p:txBody>
      </p:sp>
      <p:sp>
        <p:nvSpPr>
          <p:cNvPr id="18" name="Shape 18"/>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rgbClr val="244061"/>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2pPr>
            <a:lvl3pPr lvl="2"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3pPr>
            <a:lvl4pPr lvl="3"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4pPr>
            <a:lvl5pPr lvl="4"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5pPr>
            <a:lvl6pPr lvl="5"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6pPr>
            <a:lvl7pPr lvl="6"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7pPr>
            <a:lvl8pPr lvl="7"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8pPr>
            <a:lvl9pPr lvl="8"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9pPr>
          </a:lstStyle>
          <a:p/>
        </p:txBody>
      </p:sp>
      <p:sp>
        <p:nvSpPr>
          <p:cNvPr id="19" name="Shape 19"/>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244061"/>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2pPr>
            <a:lvl3pPr lvl="2"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3pPr>
            <a:lvl4pPr lvl="3"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4pPr>
            <a:lvl5pPr lvl="4"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5pPr>
            <a:lvl6pPr lvl="5"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6pPr>
            <a:lvl7pPr lvl="6"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7pPr>
            <a:lvl8pPr lvl="7"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8pPr>
            <a:lvl9pPr lvl="8"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9pPr>
          </a:lstStyle>
          <a:p/>
        </p:txBody>
      </p:sp>
      <p:sp>
        <p:nvSpPr>
          <p:cNvPr id="20" name="Shape 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244061"/>
                </a:solidFill>
                <a:latin typeface="Constantia"/>
                <a:ea typeface="Constantia"/>
                <a:cs typeface="Constantia"/>
                <a:sym typeface="Constantia"/>
              </a:defRPr>
            </a:lvl1pPr>
            <a:lvl2pPr indent="0" lvl="1" marL="0" marR="0" rtl="0" algn="r">
              <a:spcBef>
                <a:spcPts val="0"/>
              </a:spcBef>
              <a:buNone/>
              <a:defRPr b="0" i="0" sz="1200" u="none" cap="none" strike="noStrike">
                <a:solidFill>
                  <a:srgbClr val="244061"/>
                </a:solidFill>
                <a:latin typeface="Constantia"/>
                <a:ea typeface="Constantia"/>
                <a:cs typeface="Constantia"/>
                <a:sym typeface="Constantia"/>
              </a:defRPr>
            </a:lvl2pPr>
            <a:lvl3pPr indent="0" lvl="2" marL="0" marR="0" rtl="0" algn="r">
              <a:spcBef>
                <a:spcPts val="0"/>
              </a:spcBef>
              <a:buNone/>
              <a:defRPr b="0" i="0" sz="1200" u="none" cap="none" strike="noStrike">
                <a:solidFill>
                  <a:srgbClr val="244061"/>
                </a:solidFill>
                <a:latin typeface="Constantia"/>
                <a:ea typeface="Constantia"/>
                <a:cs typeface="Constantia"/>
                <a:sym typeface="Constantia"/>
              </a:defRPr>
            </a:lvl3pPr>
            <a:lvl4pPr indent="0" lvl="3" marL="0" marR="0" rtl="0" algn="r">
              <a:spcBef>
                <a:spcPts val="0"/>
              </a:spcBef>
              <a:buNone/>
              <a:defRPr b="0" i="0" sz="1200" u="none" cap="none" strike="noStrike">
                <a:solidFill>
                  <a:srgbClr val="244061"/>
                </a:solidFill>
                <a:latin typeface="Constantia"/>
                <a:ea typeface="Constantia"/>
                <a:cs typeface="Constantia"/>
                <a:sym typeface="Constantia"/>
              </a:defRPr>
            </a:lvl4pPr>
            <a:lvl5pPr indent="0" lvl="4" marL="0" marR="0" rtl="0" algn="r">
              <a:spcBef>
                <a:spcPts val="0"/>
              </a:spcBef>
              <a:buNone/>
              <a:defRPr b="0" i="0" sz="1200" u="none" cap="none" strike="noStrike">
                <a:solidFill>
                  <a:srgbClr val="244061"/>
                </a:solidFill>
                <a:latin typeface="Constantia"/>
                <a:ea typeface="Constantia"/>
                <a:cs typeface="Constantia"/>
                <a:sym typeface="Constantia"/>
              </a:defRPr>
            </a:lvl5pPr>
            <a:lvl6pPr indent="0" lvl="5" marL="0" marR="0" rtl="0" algn="r">
              <a:spcBef>
                <a:spcPts val="0"/>
              </a:spcBef>
              <a:buNone/>
              <a:defRPr b="0" i="0" sz="1200" u="none" cap="none" strike="noStrike">
                <a:solidFill>
                  <a:srgbClr val="244061"/>
                </a:solidFill>
                <a:latin typeface="Constantia"/>
                <a:ea typeface="Constantia"/>
                <a:cs typeface="Constantia"/>
                <a:sym typeface="Constantia"/>
              </a:defRPr>
            </a:lvl6pPr>
            <a:lvl7pPr indent="0" lvl="6" marL="0" marR="0" rtl="0" algn="r">
              <a:spcBef>
                <a:spcPts val="0"/>
              </a:spcBef>
              <a:buNone/>
              <a:defRPr b="0" i="0" sz="1200" u="none" cap="none" strike="noStrike">
                <a:solidFill>
                  <a:srgbClr val="244061"/>
                </a:solidFill>
                <a:latin typeface="Constantia"/>
                <a:ea typeface="Constantia"/>
                <a:cs typeface="Constantia"/>
                <a:sym typeface="Constantia"/>
              </a:defRPr>
            </a:lvl7pPr>
            <a:lvl8pPr indent="0" lvl="7" marL="0" marR="0" rtl="0" algn="r">
              <a:spcBef>
                <a:spcPts val="0"/>
              </a:spcBef>
              <a:buNone/>
              <a:defRPr b="0" i="0" sz="1200" u="none" cap="none" strike="noStrike">
                <a:solidFill>
                  <a:srgbClr val="244061"/>
                </a:solidFill>
                <a:latin typeface="Constantia"/>
                <a:ea typeface="Constantia"/>
                <a:cs typeface="Constantia"/>
                <a:sym typeface="Constantia"/>
              </a:defRPr>
            </a:lvl8pPr>
            <a:lvl9pPr indent="0" lvl="8" marL="0" marR="0" rtl="0" algn="r">
              <a:spcBef>
                <a:spcPts val="0"/>
              </a:spcBef>
              <a:buNone/>
              <a:defRPr b="0" i="0" sz="1200" u="none" cap="none" strike="noStrike">
                <a:solidFill>
                  <a:srgbClr val="244061"/>
                </a:solidFill>
                <a:latin typeface="Constantia"/>
                <a:ea typeface="Constantia"/>
                <a:cs typeface="Constantia"/>
                <a:sym typeface="Constantia"/>
              </a:defRPr>
            </a:lvl9pPr>
          </a:lstStyle>
          <a:p>
            <a:pPr indent="0" lvl="0" mar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標題及直排文字" type="vertTx">
  <p:cSld name="VERTICAL_TEXT">
    <p:spTree>
      <p:nvGrpSpPr>
        <p:cNvPr id="72" name="Shape 72"/>
        <p:cNvGrpSpPr/>
        <p:nvPr/>
      </p:nvGrpSpPr>
      <p:grpSpPr>
        <a:xfrm>
          <a:off x="0" y="0"/>
          <a:ext cx="0" cy="0"/>
          <a:chOff x="0" y="0"/>
          <a:chExt cx="0" cy="0"/>
        </a:xfrm>
      </p:grpSpPr>
      <p:sp>
        <p:nvSpPr>
          <p:cNvPr id="73" name="Shape 73"/>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Clr>
                <a:srgbClr val="244061"/>
              </a:buClr>
              <a:buSzPts val="4400"/>
              <a:buFont typeface="Constantia"/>
              <a:buNone/>
              <a:defRPr b="1" i="0" sz="4400" u="none" cap="none" strike="noStrike">
                <a:solidFill>
                  <a:srgbClr val="244061"/>
                </a:solidFill>
                <a:latin typeface="Constantia"/>
                <a:ea typeface="Constantia"/>
                <a:cs typeface="Constantia"/>
                <a:sym typeface="Constant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4" name="Shape 74"/>
          <p:cNvSpPr txBox="1"/>
          <p:nvPr>
            <p:ph idx="1" type="body"/>
          </p:nvPr>
        </p:nvSpPr>
        <p:spPr>
          <a:xfrm rot="5400000">
            <a:off x="2309018" y="-251619"/>
            <a:ext cx="4525963" cy="8229600"/>
          </a:xfrm>
          <a:prstGeom prst="rect">
            <a:avLst/>
          </a:prstGeom>
          <a:noFill/>
          <a:ln>
            <a:noFill/>
          </a:ln>
        </p:spPr>
        <p:txBody>
          <a:bodyPr anchorCtr="0" anchor="t" bIns="91425" lIns="91425" spcFirstLastPara="1" rIns="91425" wrap="square" tIns="91425"/>
          <a:lstStyle>
            <a:lvl1pPr indent="-431800" lvl="0" marL="457200" marR="0" rtl="0" algn="l">
              <a:spcBef>
                <a:spcPts val="640"/>
              </a:spcBef>
              <a:spcAft>
                <a:spcPts val="0"/>
              </a:spcAft>
              <a:buClr>
                <a:srgbClr val="632423"/>
              </a:buClr>
              <a:buSzPts val="3200"/>
              <a:buFont typeface="Arial Narrow"/>
              <a:buChar char="▪"/>
              <a:defRPr b="0" i="0" sz="3200" u="none" cap="none" strike="noStrike">
                <a:solidFill>
                  <a:srgbClr val="244061"/>
                </a:solidFill>
                <a:latin typeface="Constantia"/>
                <a:ea typeface="Constantia"/>
                <a:cs typeface="Constantia"/>
                <a:sym typeface="Constantia"/>
              </a:defRPr>
            </a:lvl1pPr>
            <a:lvl2pPr indent="-406400" lvl="1" marL="914400" marR="0" rtl="0" algn="l">
              <a:spcBef>
                <a:spcPts val="560"/>
              </a:spcBef>
              <a:spcAft>
                <a:spcPts val="0"/>
              </a:spcAft>
              <a:buClr>
                <a:srgbClr val="632423"/>
              </a:buClr>
              <a:buSzPts val="2800"/>
              <a:buFont typeface="Arial Narrow"/>
              <a:buChar char="▪"/>
              <a:defRPr b="0" i="0" sz="2800" u="none" cap="none" strike="noStrike">
                <a:solidFill>
                  <a:srgbClr val="244061"/>
                </a:solidFill>
                <a:latin typeface="Constantia"/>
                <a:ea typeface="Constantia"/>
                <a:cs typeface="Constantia"/>
                <a:sym typeface="Constantia"/>
              </a:defRPr>
            </a:lvl2pPr>
            <a:lvl3pPr indent="-381000" lvl="2" marL="1371600" marR="0" rtl="0" algn="l">
              <a:spcBef>
                <a:spcPts val="480"/>
              </a:spcBef>
              <a:spcAft>
                <a:spcPts val="0"/>
              </a:spcAft>
              <a:buClr>
                <a:srgbClr val="632423"/>
              </a:buClr>
              <a:buSzPts val="2400"/>
              <a:buFont typeface="Arial Narrow"/>
              <a:buChar char="▪"/>
              <a:defRPr b="0" i="0" sz="2400" u="none" cap="none" strike="noStrike">
                <a:solidFill>
                  <a:srgbClr val="244061"/>
                </a:solidFill>
                <a:latin typeface="Constantia"/>
                <a:ea typeface="Constantia"/>
                <a:cs typeface="Constantia"/>
                <a:sym typeface="Constantia"/>
              </a:defRPr>
            </a:lvl3pPr>
            <a:lvl4pPr indent="-355600" lvl="3" marL="1828800" marR="0" rtl="0" algn="l">
              <a:spcBef>
                <a:spcPts val="400"/>
              </a:spcBef>
              <a:spcAft>
                <a:spcPts val="0"/>
              </a:spcAft>
              <a:buClr>
                <a:srgbClr val="632423"/>
              </a:buClr>
              <a:buSzPts val="2000"/>
              <a:buFont typeface="Arial Narrow"/>
              <a:buChar char="▪"/>
              <a:defRPr b="0" i="0" sz="2000" u="none" cap="none" strike="noStrike">
                <a:solidFill>
                  <a:srgbClr val="244061"/>
                </a:solidFill>
                <a:latin typeface="Constantia"/>
                <a:ea typeface="Constantia"/>
                <a:cs typeface="Constantia"/>
                <a:sym typeface="Constantia"/>
              </a:defRPr>
            </a:lvl4pPr>
            <a:lvl5pPr indent="-355600" lvl="4" marL="2286000" marR="0" rtl="0" algn="l">
              <a:spcBef>
                <a:spcPts val="400"/>
              </a:spcBef>
              <a:spcAft>
                <a:spcPts val="0"/>
              </a:spcAft>
              <a:buClr>
                <a:srgbClr val="632423"/>
              </a:buClr>
              <a:buSzPts val="2000"/>
              <a:buFont typeface="Arial Narrow"/>
              <a:buChar char="▪"/>
              <a:defRPr b="0" i="0" sz="2000" u="none" cap="none" strike="noStrike">
                <a:solidFill>
                  <a:srgbClr val="244061"/>
                </a:solidFill>
                <a:latin typeface="Constantia"/>
                <a:ea typeface="Constantia"/>
                <a:cs typeface="Constantia"/>
                <a:sym typeface="Constanti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onstantia"/>
                <a:ea typeface="Constantia"/>
                <a:cs typeface="Constantia"/>
                <a:sym typeface="Constanti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onstantia"/>
                <a:ea typeface="Constantia"/>
                <a:cs typeface="Constantia"/>
                <a:sym typeface="Constanti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onstantia"/>
                <a:ea typeface="Constantia"/>
                <a:cs typeface="Constantia"/>
                <a:sym typeface="Constanti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onstantia"/>
                <a:ea typeface="Constantia"/>
                <a:cs typeface="Constantia"/>
                <a:sym typeface="Constantia"/>
              </a:defRPr>
            </a:lvl9pPr>
          </a:lstStyle>
          <a:p/>
        </p:txBody>
      </p:sp>
      <p:sp>
        <p:nvSpPr>
          <p:cNvPr id="75" name="Shape 75"/>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244061"/>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2pPr>
            <a:lvl3pPr lvl="2"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3pPr>
            <a:lvl4pPr lvl="3"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4pPr>
            <a:lvl5pPr lvl="4"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5pPr>
            <a:lvl6pPr lvl="5"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6pPr>
            <a:lvl7pPr lvl="6"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7pPr>
            <a:lvl8pPr lvl="7"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8pPr>
            <a:lvl9pPr lvl="8"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9pPr>
          </a:lstStyle>
          <a:p/>
        </p:txBody>
      </p:sp>
      <p:sp>
        <p:nvSpPr>
          <p:cNvPr id="76" name="Shape 76"/>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244061"/>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2pPr>
            <a:lvl3pPr lvl="2"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3pPr>
            <a:lvl4pPr lvl="3"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4pPr>
            <a:lvl5pPr lvl="4"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5pPr>
            <a:lvl6pPr lvl="5"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6pPr>
            <a:lvl7pPr lvl="6"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7pPr>
            <a:lvl8pPr lvl="7"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8pPr>
            <a:lvl9pPr lvl="8"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9pPr>
          </a:lstStyle>
          <a:p/>
        </p:txBody>
      </p:sp>
      <p:sp>
        <p:nvSpPr>
          <p:cNvPr id="77" name="Shape 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244061"/>
                </a:solidFill>
                <a:latin typeface="Constantia"/>
                <a:ea typeface="Constantia"/>
                <a:cs typeface="Constantia"/>
                <a:sym typeface="Constantia"/>
              </a:defRPr>
            </a:lvl1pPr>
            <a:lvl2pPr indent="0" lvl="1" marL="0" marR="0" rtl="0" algn="r">
              <a:spcBef>
                <a:spcPts val="0"/>
              </a:spcBef>
              <a:buNone/>
              <a:defRPr sz="1200">
                <a:solidFill>
                  <a:srgbClr val="244061"/>
                </a:solidFill>
                <a:latin typeface="Constantia"/>
                <a:ea typeface="Constantia"/>
                <a:cs typeface="Constantia"/>
                <a:sym typeface="Constantia"/>
              </a:defRPr>
            </a:lvl2pPr>
            <a:lvl3pPr indent="0" lvl="2" marL="0" marR="0" rtl="0" algn="r">
              <a:spcBef>
                <a:spcPts val="0"/>
              </a:spcBef>
              <a:buNone/>
              <a:defRPr sz="1200">
                <a:solidFill>
                  <a:srgbClr val="244061"/>
                </a:solidFill>
                <a:latin typeface="Constantia"/>
                <a:ea typeface="Constantia"/>
                <a:cs typeface="Constantia"/>
                <a:sym typeface="Constantia"/>
              </a:defRPr>
            </a:lvl3pPr>
            <a:lvl4pPr indent="0" lvl="3" marL="0" marR="0" rtl="0" algn="r">
              <a:spcBef>
                <a:spcPts val="0"/>
              </a:spcBef>
              <a:buNone/>
              <a:defRPr sz="1200">
                <a:solidFill>
                  <a:srgbClr val="244061"/>
                </a:solidFill>
                <a:latin typeface="Constantia"/>
                <a:ea typeface="Constantia"/>
                <a:cs typeface="Constantia"/>
                <a:sym typeface="Constantia"/>
              </a:defRPr>
            </a:lvl4pPr>
            <a:lvl5pPr indent="0" lvl="4" marL="0" marR="0" rtl="0" algn="r">
              <a:spcBef>
                <a:spcPts val="0"/>
              </a:spcBef>
              <a:buNone/>
              <a:defRPr sz="1200">
                <a:solidFill>
                  <a:srgbClr val="244061"/>
                </a:solidFill>
                <a:latin typeface="Constantia"/>
                <a:ea typeface="Constantia"/>
                <a:cs typeface="Constantia"/>
                <a:sym typeface="Constantia"/>
              </a:defRPr>
            </a:lvl5pPr>
            <a:lvl6pPr indent="0" lvl="5" marL="0" marR="0" rtl="0" algn="r">
              <a:spcBef>
                <a:spcPts val="0"/>
              </a:spcBef>
              <a:buNone/>
              <a:defRPr sz="1200">
                <a:solidFill>
                  <a:srgbClr val="244061"/>
                </a:solidFill>
                <a:latin typeface="Constantia"/>
                <a:ea typeface="Constantia"/>
                <a:cs typeface="Constantia"/>
                <a:sym typeface="Constantia"/>
              </a:defRPr>
            </a:lvl6pPr>
            <a:lvl7pPr indent="0" lvl="6" marL="0" marR="0" rtl="0" algn="r">
              <a:spcBef>
                <a:spcPts val="0"/>
              </a:spcBef>
              <a:buNone/>
              <a:defRPr sz="1200">
                <a:solidFill>
                  <a:srgbClr val="244061"/>
                </a:solidFill>
                <a:latin typeface="Constantia"/>
                <a:ea typeface="Constantia"/>
                <a:cs typeface="Constantia"/>
                <a:sym typeface="Constantia"/>
              </a:defRPr>
            </a:lvl7pPr>
            <a:lvl8pPr indent="0" lvl="7" marL="0" marR="0" rtl="0" algn="r">
              <a:spcBef>
                <a:spcPts val="0"/>
              </a:spcBef>
              <a:buNone/>
              <a:defRPr sz="1200">
                <a:solidFill>
                  <a:srgbClr val="244061"/>
                </a:solidFill>
                <a:latin typeface="Constantia"/>
                <a:ea typeface="Constantia"/>
                <a:cs typeface="Constantia"/>
                <a:sym typeface="Constantia"/>
              </a:defRPr>
            </a:lvl8pPr>
            <a:lvl9pPr indent="0" lvl="8" marL="0" marR="0" rtl="0" algn="r">
              <a:spcBef>
                <a:spcPts val="0"/>
              </a:spcBef>
              <a:buNone/>
              <a:defRPr sz="1200">
                <a:solidFill>
                  <a:srgbClr val="244061"/>
                </a:solidFill>
                <a:latin typeface="Constantia"/>
                <a:ea typeface="Constantia"/>
                <a:cs typeface="Constantia"/>
                <a:sym typeface="Constantia"/>
              </a:defRPr>
            </a:lvl9pPr>
          </a:lstStyle>
          <a:p>
            <a:pPr indent="0" lvl="0" mar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直排標題及文字" type="vertTitleAndTx">
  <p:cSld name="VERTICAL_TITLE_AND_VERTICAL_TEXT">
    <p:spTree>
      <p:nvGrpSpPr>
        <p:cNvPr id="78" name="Shape 78"/>
        <p:cNvGrpSpPr/>
        <p:nvPr/>
      </p:nvGrpSpPr>
      <p:grpSpPr>
        <a:xfrm>
          <a:off x="0" y="0"/>
          <a:ext cx="0" cy="0"/>
          <a:chOff x="0" y="0"/>
          <a:chExt cx="0" cy="0"/>
        </a:xfrm>
      </p:grpSpPr>
      <p:sp>
        <p:nvSpPr>
          <p:cNvPr id="79" name="Shape 79"/>
          <p:cNvSpPr txBox="1"/>
          <p:nvPr>
            <p:ph type="title"/>
          </p:nvPr>
        </p:nvSpPr>
        <p:spPr>
          <a:xfrm rot="5400000">
            <a:off x="4732337" y="2171700"/>
            <a:ext cx="5851525" cy="20574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Clr>
                <a:srgbClr val="244061"/>
              </a:buClr>
              <a:buSzPts val="4400"/>
              <a:buFont typeface="Constantia"/>
              <a:buNone/>
              <a:defRPr b="1" i="0" sz="4400" u="none" cap="none" strike="noStrike">
                <a:solidFill>
                  <a:srgbClr val="244061"/>
                </a:solidFill>
                <a:latin typeface="Constantia"/>
                <a:ea typeface="Constantia"/>
                <a:cs typeface="Constantia"/>
                <a:sym typeface="Constant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0" name="Shape 80"/>
          <p:cNvSpPr txBox="1"/>
          <p:nvPr>
            <p:ph idx="1" type="body"/>
          </p:nvPr>
        </p:nvSpPr>
        <p:spPr>
          <a:xfrm rot="5400000">
            <a:off x="541338" y="190501"/>
            <a:ext cx="5851525" cy="6019800"/>
          </a:xfrm>
          <a:prstGeom prst="rect">
            <a:avLst/>
          </a:prstGeom>
          <a:noFill/>
          <a:ln>
            <a:noFill/>
          </a:ln>
        </p:spPr>
        <p:txBody>
          <a:bodyPr anchorCtr="0" anchor="t" bIns="91425" lIns="91425" spcFirstLastPara="1" rIns="91425" wrap="square" tIns="91425"/>
          <a:lstStyle>
            <a:lvl1pPr indent="-431800" lvl="0" marL="457200" marR="0" rtl="0" algn="l">
              <a:spcBef>
                <a:spcPts val="640"/>
              </a:spcBef>
              <a:spcAft>
                <a:spcPts val="0"/>
              </a:spcAft>
              <a:buClr>
                <a:srgbClr val="632423"/>
              </a:buClr>
              <a:buSzPts val="3200"/>
              <a:buFont typeface="Arial Narrow"/>
              <a:buChar char="▪"/>
              <a:defRPr b="0" i="0" sz="3200" u="none" cap="none" strike="noStrike">
                <a:solidFill>
                  <a:srgbClr val="244061"/>
                </a:solidFill>
                <a:latin typeface="Constantia"/>
                <a:ea typeface="Constantia"/>
                <a:cs typeface="Constantia"/>
                <a:sym typeface="Constantia"/>
              </a:defRPr>
            </a:lvl1pPr>
            <a:lvl2pPr indent="-406400" lvl="1" marL="914400" marR="0" rtl="0" algn="l">
              <a:spcBef>
                <a:spcPts val="560"/>
              </a:spcBef>
              <a:spcAft>
                <a:spcPts val="0"/>
              </a:spcAft>
              <a:buClr>
                <a:srgbClr val="632423"/>
              </a:buClr>
              <a:buSzPts val="2800"/>
              <a:buFont typeface="Arial Narrow"/>
              <a:buChar char="▪"/>
              <a:defRPr b="0" i="0" sz="2800" u="none" cap="none" strike="noStrike">
                <a:solidFill>
                  <a:srgbClr val="244061"/>
                </a:solidFill>
                <a:latin typeface="Constantia"/>
                <a:ea typeface="Constantia"/>
                <a:cs typeface="Constantia"/>
                <a:sym typeface="Constantia"/>
              </a:defRPr>
            </a:lvl2pPr>
            <a:lvl3pPr indent="-381000" lvl="2" marL="1371600" marR="0" rtl="0" algn="l">
              <a:spcBef>
                <a:spcPts val="480"/>
              </a:spcBef>
              <a:spcAft>
                <a:spcPts val="0"/>
              </a:spcAft>
              <a:buClr>
                <a:srgbClr val="632423"/>
              </a:buClr>
              <a:buSzPts val="2400"/>
              <a:buFont typeface="Arial Narrow"/>
              <a:buChar char="▪"/>
              <a:defRPr b="0" i="0" sz="2400" u="none" cap="none" strike="noStrike">
                <a:solidFill>
                  <a:srgbClr val="244061"/>
                </a:solidFill>
                <a:latin typeface="Constantia"/>
                <a:ea typeface="Constantia"/>
                <a:cs typeface="Constantia"/>
                <a:sym typeface="Constantia"/>
              </a:defRPr>
            </a:lvl3pPr>
            <a:lvl4pPr indent="-355600" lvl="3" marL="1828800" marR="0" rtl="0" algn="l">
              <a:spcBef>
                <a:spcPts val="400"/>
              </a:spcBef>
              <a:spcAft>
                <a:spcPts val="0"/>
              </a:spcAft>
              <a:buClr>
                <a:srgbClr val="632423"/>
              </a:buClr>
              <a:buSzPts val="2000"/>
              <a:buFont typeface="Arial Narrow"/>
              <a:buChar char="▪"/>
              <a:defRPr b="0" i="0" sz="2000" u="none" cap="none" strike="noStrike">
                <a:solidFill>
                  <a:srgbClr val="244061"/>
                </a:solidFill>
                <a:latin typeface="Constantia"/>
                <a:ea typeface="Constantia"/>
                <a:cs typeface="Constantia"/>
                <a:sym typeface="Constantia"/>
              </a:defRPr>
            </a:lvl4pPr>
            <a:lvl5pPr indent="-355600" lvl="4" marL="2286000" marR="0" rtl="0" algn="l">
              <a:spcBef>
                <a:spcPts val="400"/>
              </a:spcBef>
              <a:spcAft>
                <a:spcPts val="0"/>
              </a:spcAft>
              <a:buClr>
                <a:srgbClr val="632423"/>
              </a:buClr>
              <a:buSzPts val="2000"/>
              <a:buFont typeface="Arial Narrow"/>
              <a:buChar char="▪"/>
              <a:defRPr b="0" i="0" sz="2000" u="none" cap="none" strike="noStrike">
                <a:solidFill>
                  <a:srgbClr val="244061"/>
                </a:solidFill>
                <a:latin typeface="Constantia"/>
                <a:ea typeface="Constantia"/>
                <a:cs typeface="Constantia"/>
                <a:sym typeface="Constanti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onstantia"/>
                <a:ea typeface="Constantia"/>
                <a:cs typeface="Constantia"/>
                <a:sym typeface="Constanti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onstantia"/>
                <a:ea typeface="Constantia"/>
                <a:cs typeface="Constantia"/>
                <a:sym typeface="Constanti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onstantia"/>
                <a:ea typeface="Constantia"/>
                <a:cs typeface="Constantia"/>
                <a:sym typeface="Constanti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onstantia"/>
                <a:ea typeface="Constantia"/>
                <a:cs typeface="Constantia"/>
                <a:sym typeface="Constantia"/>
              </a:defRPr>
            </a:lvl9pPr>
          </a:lstStyle>
          <a:p/>
        </p:txBody>
      </p:sp>
      <p:sp>
        <p:nvSpPr>
          <p:cNvPr id="81" name="Shape 81"/>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244061"/>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2pPr>
            <a:lvl3pPr lvl="2"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3pPr>
            <a:lvl4pPr lvl="3"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4pPr>
            <a:lvl5pPr lvl="4"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5pPr>
            <a:lvl6pPr lvl="5"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6pPr>
            <a:lvl7pPr lvl="6"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7pPr>
            <a:lvl8pPr lvl="7"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8pPr>
            <a:lvl9pPr lvl="8"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9pPr>
          </a:lstStyle>
          <a:p/>
        </p:txBody>
      </p:sp>
      <p:sp>
        <p:nvSpPr>
          <p:cNvPr id="82" name="Shape 82"/>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244061"/>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2pPr>
            <a:lvl3pPr lvl="2"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3pPr>
            <a:lvl4pPr lvl="3"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4pPr>
            <a:lvl5pPr lvl="4"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5pPr>
            <a:lvl6pPr lvl="5"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6pPr>
            <a:lvl7pPr lvl="6"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7pPr>
            <a:lvl8pPr lvl="7"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8pPr>
            <a:lvl9pPr lvl="8"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9pPr>
          </a:lstStyle>
          <a:p/>
        </p:txBody>
      </p:sp>
      <p:sp>
        <p:nvSpPr>
          <p:cNvPr id="83" name="Shape 8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244061"/>
                </a:solidFill>
                <a:latin typeface="Constantia"/>
                <a:ea typeface="Constantia"/>
                <a:cs typeface="Constantia"/>
                <a:sym typeface="Constantia"/>
              </a:defRPr>
            </a:lvl1pPr>
            <a:lvl2pPr indent="0" lvl="1" marL="0" marR="0" rtl="0" algn="r">
              <a:spcBef>
                <a:spcPts val="0"/>
              </a:spcBef>
              <a:buNone/>
              <a:defRPr sz="1200">
                <a:solidFill>
                  <a:srgbClr val="244061"/>
                </a:solidFill>
                <a:latin typeface="Constantia"/>
                <a:ea typeface="Constantia"/>
                <a:cs typeface="Constantia"/>
                <a:sym typeface="Constantia"/>
              </a:defRPr>
            </a:lvl2pPr>
            <a:lvl3pPr indent="0" lvl="2" marL="0" marR="0" rtl="0" algn="r">
              <a:spcBef>
                <a:spcPts val="0"/>
              </a:spcBef>
              <a:buNone/>
              <a:defRPr sz="1200">
                <a:solidFill>
                  <a:srgbClr val="244061"/>
                </a:solidFill>
                <a:latin typeface="Constantia"/>
                <a:ea typeface="Constantia"/>
                <a:cs typeface="Constantia"/>
                <a:sym typeface="Constantia"/>
              </a:defRPr>
            </a:lvl3pPr>
            <a:lvl4pPr indent="0" lvl="3" marL="0" marR="0" rtl="0" algn="r">
              <a:spcBef>
                <a:spcPts val="0"/>
              </a:spcBef>
              <a:buNone/>
              <a:defRPr sz="1200">
                <a:solidFill>
                  <a:srgbClr val="244061"/>
                </a:solidFill>
                <a:latin typeface="Constantia"/>
                <a:ea typeface="Constantia"/>
                <a:cs typeface="Constantia"/>
                <a:sym typeface="Constantia"/>
              </a:defRPr>
            </a:lvl4pPr>
            <a:lvl5pPr indent="0" lvl="4" marL="0" marR="0" rtl="0" algn="r">
              <a:spcBef>
                <a:spcPts val="0"/>
              </a:spcBef>
              <a:buNone/>
              <a:defRPr sz="1200">
                <a:solidFill>
                  <a:srgbClr val="244061"/>
                </a:solidFill>
                <a:latin typeface="Constantia"/>
                <a:ea typeface="Constantia"/>
                <a:cs typeface="Constantia"/>
                <a:sym typeface="Constantia"/>
              </a:defRPr>
            </a:lvl5pPr>
            <a:lvl6pPr indent="0" lvl="5" marL="0" marR="0" rtl="0" algn="r">
              <a:spcBef>
                <a:spcPts val="0"/>
              </a:spcBef>
              <a:buNone/>
              <a:defRPr sz="1200">
                <a:solidFill>
                  <a:srgbClr val="244061"/>
                </a:solidFill>
                <a:latin typeface="Constantia"/>
                <a:ea typeface="Constantia"/>
                <a:cs typeface="Constantia"/>
                <a:sym typeface="Constantia"/>
              </a:defRPr>
            </a:lvl6pPr>
            <a:lvl7pPr indent="0" lvl="6" marL="0" marR="0" rtl="0" algn="r">
              <a:spcBef>
                <a:spcPts val="0"/>
              </a:spcBef>
              <a:buNone/>
              <a:defRPr sz="1200">
                <a:solidFill>
                  <a:srgbClr val="244061"/>
                </a:solidFill>
                <a:latin typeface="Constantia"/>
                <a:ea typeface="Constantia"/>
                <a:cs typeface="Constantia"/>
                <a:sym typeface="Constantia"/>
              </a:defRPr>
            </a:lvl7pPr>
            <a:lvl8pPr indent="0" lvl="7" marL="0" marR="0" rtl="0" algn="r">
              <a:spcBef>
                <a:spcPts val="0"/>
              </a:spcBef>
              <a:buNone/>
              <a:defRPr sz="1200">
                <a:solidFill>
                  <a:srgbClr val="244061"/>
                </a:solidFill>
                <a:latin typeface="Constantia"/>
                <a:ea typeface="Constantia"/>
                <a:cs typeface="Constantia"/>
                <a:sym typeface="Constantia"/>
              </a:defRPr>
            </a:lvl8pPr>
            <a:lvl9pPr indent="0" lvl="8" marL="0" marR="0" rtl="0" algn="r">
              <a:spcBef>
                <a:spcPts val="0"/>
              </a:spcBef>
              <a:buNone/>
              <a:defRPr sz="1200">
                <a:solidFill>
                  <a:srgbClr val="244061"/>
                </a:solidFill>
                <a:latin typeface="Constantia"/>
                <a:ea typeface="Constantia"/>
                <a:cs typeface="Constantia"/>
                <a:sym typeface="Constantia"/>
              </a:defRPr>
            </a:lvl9pPr>
          </a:lstStyle>
          <a:p>
            <a:pPr indent="0" lvl="0" mar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標題及物件" type="obj">
  <p:cSld name="OBJECT">
    <p:spTree>
      <p:nvGrpSpPr>
        <p:cNvPr id="21" name="Shape 21"/>
        <p:cNvGrpSpPr/>
        <p:nvPr/>
      </p:nvGrpSpPr>
      <p:grpSpPr>
        <a:xfrm>
          <a:off x="0" y="0"/>
          <a:ext cx="0" cy="0"/>
          <a:chOff x="0" y="0"/>
          <a:chExt cx="0" cy="0"/>
        </a:xfrm>
      </p:grpSpPr>
      <p:sp>
        <p:nvSpPr>
          <p:cNvPr id="22" name="Shape 22"/>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Clr>
                <a:srgbClr val="244061"/>
              </a:buClr>
              <a:buSzPts val="4400"/>
              <a:buFont typeface="Constantia"/>
              <a:buNone/>
              <a:defRPr b="1" i="0" sz="4400" u="none" cap="none" strike="noStrike">
                <a:solidFill>
                  <a:srgbClr val="244061"/>
                </a:solidFill>
                <a:latin typeface="Constantia"/>
                <a:ea typeface="Constantia"/>
                <a:cs typeface="Constantia"/>
                <a:sym typeface="Constant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3" name="Shape 23"/>
          <p:cNvSpPr txBox="1"/>
          <p:nvPr>
            <p:ph idx="1" type="body"/>
          </p:nvPr>
        </p:nvSpPr>
        <p:spPr>
          <a:xfrm>
            <a:off x="457200" y="1600200"/>
            <a:ext cx="8229600" cy="4525963"/>
          </a:xfrm>
          <a:prstGeom prst="rect">
            <a:avLst/>
          </a:prstGeom>
          <a:noFill/>
          <a:ln>
            <a:noFill/>
          </a:ln>
        </p:spPr>
        <p:txBody>
          <a:bodyPr anchorCtr="0" anchor="t" bIns="91425" lIns="91425" spcFirstLastPara="1" rIns="91425" wrap="square" tIns="91425"/>
          <a:lstStyle>
            <a:lvl1pPr indent="-431800" lvl="0" marL="457200" marR="0" rtl="0" algn="l">
              <a:spcBef>
                <a:spcPts val="640"/>
              </a:spcBef>
              <a:spcAft>
                <a:spcPts val="0"/>
              </a:spcAft>
              <a:buClr>
                <a:srgbClr val="632423"/>
              </a:buClr>
              <a:buSzPts val="3200"/>
              <a:buFont typeface="Arial Narrow"/>
              <a:buChar char="▪"/>
              <a:defRPr b="0" i="0" sz="3200" u="none" cap="none" strike="noStrike">
                <a:solidFill>
                  <a:srgbClr val="244061"/>
                </a:solidFill>
                <a:latin typeface="Constantia"/>
                <a:ea typeface="Constantia"/>
                <a:cs typeface="Constantia"/>
                <a:sym typeface="Constantia"/>
              </a:defRPr>
            </a:lvl1pPr>
            <a:lvl2pPr indent="-406400" lvl="1" marL="914400" marR="0" rtl="0" algn="l">
              <a:spcBef>
                <a:spcPts val="560"/>
              </a:spcBef>
              <a:spcAft>
                <a:spcPts val="0"/>
              </a:spcAft>
              <a:buClr>
                <a:srgbClr val="632423"/>
              </a:buClr>
              <a:buSzPts val="2800"/>
              <a:buFont typeface="Arial Narrow"/>
              <a:buChar char="▪"/>
              <a:defRPr b="0" i="0" sz="2800" u="none" cap="none" strike="noStrike">
                <a:solidFill>
                  <a:srgbClr val="244061"/>
                </a:solidFill>
                <a:latin typeface="Constantia"/>
                <a:ea typeface="Constantia"/>
                <a:cs typeface="Constantia"/>
                <a:sym typeface="Constantia"/>
              </a:defRPr>
            </a:lvl2pPr>
            <a:lvl3pPr indent="-381000" lvl="2" marL="1371600" marR="0" rtl="0" algn="l">
              <a:spcBef>
                <a:spcPts val="480"/>
              </a:spcBef>
              <a:spcAft>
                <a:spcPts val="0"/>
              </a:spcAft>
              <a:buClr>
                <a:srgbClr val="632423"/>
              </a:buClr>
              <a:buSzPts val="2400"/>
              <a:buFont typeface="Arial Narrow"/>
              <a:buChar char="▪"/>
              <a:defRPr b="0" i="0" sz="2400" u="none" cap="none" strike="noStrike">
                <a:solidFill>
                  <a:srgbClr val="244061"/>
                </a:solidFill>
                <a:latin typeface="Constantia"/>
                <a:ea typeface="Constantia"/>
                <a:cs typeface="Constantia"/>
                <a:sym typeface="Constantia"/>
              </a:defRPr>
            </a:lvl3pPr>
            <a:lvl4pPr indent="-355600" lvl="3" marL="1828800" marR="0" rtl="0" algn="l">
              <a:spcBef>
                <a:spcPts val="400"/>
              </a:spcBef>
              <a:spcAft>
                <a:spcPts val="0"/>
              </a:spcAft>
              <a:buClr>
                <a:srgbClr val="632423"/>
              </a:buClr>
              <a:buSzPts val="2000"/>
              <a:buFont typeface="Arial Narrow"/>
              <a:buChar char="▪"/>
              <a:defRPr b="0" i="0" sz="2000" u="none" cap="none" strike="noStrike">
                <a:solidFill>
                  <a:srgbClr val="244061"/>
                </a:solidFill>
                <a:latin typeface="Constantia"/>
                <a:ea typeface="Constantia"/>
                <a:cs typeface="Constantia"/>
                <a:sym typeface="Constantia"/>
              </a:defRPr>
            </a:lvl4pPr>
            <a:lvl5pPr indent="-355600" lvl="4" marL="2286000" marR="0" rtl="0" algn="l">
              <a:spcBef>
                <a:spcPts val="400"/>
              </a:spcBef>
              <a:spcAft>
                <a:spcPts val="0"/>
              </a:spcAft>
              <a:buClr>
                <a:srgbClr val="632423"/>
              </a:buClr>
              <a:buSzPts val="2000"/>
              <a:buFont typeface="Arial Narrow"/>
              <a:buChar char="▪"/>
              <a:defRPr b="0" i="0" sz="2000" u="none" cap="none" strike="noStrike">
                <a:solidFill>
                  <a:srgbClr val="244061"/>
                </a:solidFill>
                <a:latin typeface="Constantia"/>
                <a:ea typeface="Constantia"/>
                <a:cs typeface="Constantia"/>
                <a:sym typeface="Constanti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onstantia"/>
                <a:ea typeface="Constantia"/>
                <a:cs typeface="Constantia"/>
                <a:sym typeface="Constanti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onstantia"/>
                <a:ea typeface="Constantia"/>
                <a:cs typeface="Constantia"/>
                <a:sym typeface="Constanti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onstantia"/>
                <a:ea typeface="Constantia"/>
                <a:cs typeface="Constantia"/>
                <a:sym typeface="Constanti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onstantia"/>
                <a:ea typeface="Constantia"/>
                <a:cs typeface="Constantia"/>
                <a:sym typeface="Constantia"/>
              </a:defRPr>
            </a:lvl9pPr>
          </a:lstStyle>
          <a:p/>
        </p:txBody>
      </p:sp>
      <p:sp>
        <p:nvSpPr>
          <p:cNvPr id="24" name="Shape 24"/>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rgbClr val="244061"/>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2pPr>
            <a:lvl3pPr lvl="2"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3pPr>
            <a:lvl4pPr lvl="3"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4pPr>
            <a:lvl5pPr lvl="4"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5pPr>
            <a:lvl6pPr lvl="5"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6pPr>
            <a:lvl7pPr lvl="6"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7pPr>
            <a:lvl8pPr lvl="7"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8pPr>
            <a:lvl9pPr lvl="8"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9pPr>
          </a:lstStyle>
          <a:p/>
        </p:txBody>
      </p:sp>
      <p:sp>
        <p:nvSpPr>
          <p:cNvPr id="25" name="Shape 25"/>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244061"/>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2pPr>
            <a:lvl3pPr lvl="2"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3pPr>
            <a:lvl4pPr lvl="3"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4pPr>
            <a:lvl5pPr lvl="4"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5pPr>
            <a:lvl6pPr lvl="5"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6pPr>
            <a:lvl7pPr lvl="6"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7pPr>
            <a:lvl8pPr lvl="7"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8pPr>
            <a:lvl9pPr lvl="8"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9pPr>
          </a:lstStyle>
          <a:p/>
        </p:txBody>
      </p:sp>
      <p:sp>
        <p:nvSpPr>
          <p:cNvPr id="26" name="Shape 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244061"/>
                </a:solidFill>
                <a:latin typeface="Constantia"/>
                <a:ea typeface="Constantia"/>
                <a:cs typeface="Constantia"/>
                <a:sym typeface="Constantia"/>
              </a:defRPr>
            </a:lvl1pPr>
            <a:lvl2pPr indent="0" lvl="1" marL="0" marR="0" rtl="0" algn="r">
              <a:spcBef>
                <a:spcPts val="0"/>
              </a:spcBef>
              <a:buNone/>
              <a:defRPr b="0" i="0" sz="1200" u="none" cap="none" strike="noStrike">
                <a:solidFill>
                  <a:srgbClr val="244061"/>
                </a:solidFill>
                <a:latin typeface="Constantia"/>
                <a:ea typeface="Constantia"/>
                <a:cs typeface="Constantia"/>
                <a:sym typeface="Constantia"/>
              </a:defRPr>
            </a:lvl2pPr>
            <a:lvl3pPr indent="0" lvl="2" marL="0" marR="0" rtl="0" algn="r">
              <a:spcBef>
                <a:spcPts val="0"/>
              </a:spcBef>
              <a:buNone/>
              <a:defRPr b="0" i="0" sz="1200" u="none" cap="none" strike="noStrike">
                <a:solidFill>
                  <a:srgbClr val="244061"/>
                </a:solidFill>
                <a:latin typeface="Constantia"/>
                <a:ea typeface="Constantia"/>
                <a:cs typeface="Constantia"/>
                <a:sym typeface="Constantia"/>
              </a:defRPr>
            </a:lvl3pPr>
            <a:lvl4pPr indent="0" lvl="3" marL="0" marR="0" rtl="0" algn="r">
              <a:spcBef>
                <a:spcPts val="0"/>
              </a:spcBef>
              <a:buNone/>
              <a:defRPr b="0" i="0" sz="1200" u="none" cap="none" strike="noStrike">
                <a:solidFill>
                  <a:srgbClr val="244061"/>
                </a:solidFill>
                <a:latin typeface="Constantia"/>
                <a:ea typeface="Constantia"/>
                <a:cs typeface="Constantia"/>
                <a:sym typeface="Constantia"/>
              </a:defRPr>
            </a:lvl4pPr>
            <a:lvl5pPr indent="0" lvl="4" marL="0" marR="0" rtl="0" algn="r">
              <a:spcBef>
                <a:spcPts val="0"/>
              </a:spcBef>
              <a:buNone/>
              <a:defRPr b="0" i="0" sz="1200" u="none" cap="none" strike="noStrike">
                <a:solidFill>
                  <a:srgbClr val="244061"/>
                </a:solidFill>
                <a:latin typeface="Constantia"/>
                <a:ea typeface="Constantia"/>
                <a:cs typeface="Constantia"/>
                <a:sym typeface="Constantia"/>
              </a:defRPr>
            </a:lvl5pPr>
            <a:lvl6pPr indent="0" lvl="5" marL="0" marR="0" rtl="0" algn="r">
              <a:spcBef>
                <a:spcPts val="0"/>
              </a:spcBef>
              <a:buNone/>
              <a:defRPr b="0" i="0" sz="1200" u="none" cap="none" strike="noStrike">
                <a:solidFill>
                  <a:srgbClr val="244061"/>
                </a:solidFill>
                <a:latin typeface="Constantia"/>
                <a:ea typeface="Constantia"/>
                <a:cs typeface="Constantia"/>
                <a:sym typeface="Constantia"/>
              </a:defRPr>
            </a:lvl6pPr>
            <a:lvl7pPr indent="0" lvl="6" marL="0" marR="0" rtl="0" algn="r">
              <a:spcBef>
                <a:spcPts val="0"/>
              </a:spcBef>
              <a:buNone/>
              <a:defRPr b="0" i="0" sz="1200" u="none" cap="none" strike="noStrike">
                <a:solidFill>
                  <a:srgbClr val="244061"/>
                </a:solidFill>
                <a:latin typeface="Constantia"/>
                <a:ea typeface="Constantia"/>
                <a:cs typeface="Constantia"/>
                <a:sym typeface="Constantia"/>
              </a:defRPr>
            </a:lvl7pPr>
            <a:lvl8pPr indent="0" lvl="7" marL="0" marR="0" rtl="0" algn="r">
              <a:spcBef>
                <a:spcPts val="0"/>
              </a:spcBef>
              <a:buNone/>
              <a:defRPr b="0" i="0" sz="1200" u="none" cap="none" strike="noStrike">
                <a:solidFill>
                  <a:srgbClr val="244061"/>
                </a:solidFill>
                <a:latin typeface="Constantia"/>
                <a:ea typeface="Constantia"/>
                <a:cs typeface="Constantia"/>
                <a:sym typeface="Constantia"/>
              </a:defRPr>
            </a:lvl8pPr>
            <a:lvl9pPr indent="0" lvl="8" marL="0" marR="0" rtl="0" algn="r">
              <a:spcBef>
                <a:spcPts val="0"/>
              </a:spcBef>
              <a:buNone/>
              <a:defRPr b="0" i="0" sz="1200" u="none" cap="none" strike="noStrike">
                <a:solidFill>
                  <a:srgbClr val="244061"/>
                </a:solidFill>
                <a:latin typeface="Constantia"/>
                <a:ea typeface="Constantia"/>
                <a:cs typeface="Constantia"/>
                <a:sym typeface="Constantia"/>
              </a:defRPr>
            </a:lvl9pPr>
          </a:lstStyle>
          <a:p>
            <a:pPr indent="0" lvl="0" mar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空白" type="blank">
  <p:cSld name="BLANK">
    <p:spTree>
      <p:nvGrpSpPr>
        <p:cNvPr id="27" name="Shape 27"/>
        <p:cNvGrpSpPr/>
        <p:nvPr/>
      </p:nvGrpSpPr>
      <p:grpSpPr>
        <a:xfrm>
          <a:off x="0" y="0"/>
          <a:ext cx="0" cy="0"/>
          <a:chOff x="0" y="0"/>
          <a:chExt cx="0" cy="0"/>
        </a:xfrm>
      </p:grpSpPr>
      <p:sp>
        <p:nvSpPr>
          <p:cNvPr id="28" name="Shape 28"/>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244061"/>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2pPr>
            <a:lvl3pPr lvl="2"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3pPr>
            <a:lvl4pPr lvl="3"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4pPr>
            <a:lvl5pPr lvl="4"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5pPr>
            <a:lvl6pPr lvl="5"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6pPr>
            <a:lvl7pPr lvl="6"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7pPr>
            <a:lvl8pPr lvl="7"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8pPr>
            <a:lvl9pPr lvl="8"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9pPr>
          </a:lstStyle>
          <a:p/>
        </p:txBody>
      </p:sp>
      <p:sp>
        <p:nvSpPr>
          <p:cNvPr id="29" name="Shape 29"/>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244061"/>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2pPr>
            <a:lvl3pPr lvl="2"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3pPr>
            <a:lvl4pPr lvl="3"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4pPr>
            <a:lvl5pPr lvl="4"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5pPr>
            <a:lvl6pPr lvl="5"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6pPr>
            <a:lvl7pPr lvl="6"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7pPr>
            <a:lvl8pPr lvl="7"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8pPr>
            <a:lvl9pPr lvl="8"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9pPr>
          </a:lstStyle>
          <a:p/>
        </p:txBody>
      </p:sp>
      <p:sp>
        <p:nvSpPr>
          <p:cNvPr id="30" name="Shape 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244061"/>
                </a:solidFill>
                <a:latin typeface="Constantia"/>
                <a:ea typeface="Constantia"/>
                <a:cs typeface="Constantia"/>
                <a:sym typeface="Constantia"/>
              </a:defRPr>
            </a:lvl1pPr>
            <a:lvl2pPr indent="0" lvl="1" marL="0" marR="0" rtl="0" algn="r">
              <a:spcBef>
                <a:spcPts val="0"/>
              </a:spcBef>
              <a:buNone/>
              <a:defRPr sz="1200">
                <a:solidFill>
                  <a:srgbClr val="244061"/>
                </a:solidFill>
                <a:latin typeface="Constantia"/>
                <a:ea typeface="Constantia"/>
                <a:cs typeface="Constantia"/>
                <a:sym typeface="Constantia"/>
              </a:defRPr>
            </a:lvl2pPr>
            <a:lvl3pPr indent="0" lvl="2" marL="0" marR="0" rtl="0" algn="r">
              <a:spcBef>
                <a:spcPts val="0"/>
              </a:spcBef>
              <a:buNone/>
              <a:defRPr sz="1200">
                <a:solidFill>
                  <a:srgbClr val="244061"/>
                </a:solidFill>
                <a:latin typeface="Constantia"/>
                <a:ea typeface="Constantia"/>
                <a:cs typeface="Constantia"/>
                <a:sym typeface="Constantia"/>
              </a:defRPr>
            </a:lvl3pPr>
            <a:lvl4pPr indent="0" lvl="3" marL="0" marR="0" rtl="0" algn="r">
              <a:spcBef>
                <a:spcPts val="0"/>
              </a:spcBef>
              <a:buNone/>
              <a:defRPr sz="1200">
                <a:solidFill>
                  <a:srgbClr val="244061"/>
                </a:solidFill>
                <a:latin typeface="Constantia"/>
                <a:ea typeface="Constantia"/>
                <a:cs typeface="Constantia"/>
                <a:sym typeface="Constantia"/>
              </a:defRPr>
            </a:lvl4pPr>
            <a:lvl5pPr indent="0" lvl="4" marL="0" marR="0" rtl="0" algn="r">
              <a:spcBef>
                <a:spcPts val="0"/>
              </a:spcBef>
              <a:buNone/>
              <a:defRPr sz="1200">
                <a:solidFill>
                  <a:srgbClr val="244061"/>
                </a:solidFill>
                <a:latin typeface="Constantia"/>
                <a:ea typeface="Constantia"/>
                <a:cs typeface="Constantia"/>
                <a:sym typeface="Constantia"/>
              </a:defRPr>
            </a:lvl5pPr>
            <a:lvl6pPr indent="0" lvl="5" marL="0" marR="0" rtl="0" algn="r">
              <a:spcBef>
                <a:spcPts val="0"/>
              </a:spcBef>
              <a:buNone/>
              <a:defRPr sz="1200">
                <a:solidFill>
                  <a:srgbClr val="244061"/>
                </a:solidFill>
                <a:latin typeface="Constantia"/>
                <a:ea typeface="Constantia"/>
                <a:cs typeface="Constantia"/>
                <a:sym typeface="Constantia"/>
              </a:defRPr>
            </a:lvl6pPr>
            <a:lvl7pPr indent="0" lvl="6" marL="0" marR="0" rtl="0" algn="r">
              <a:spcBef>
                <a:spcPts val="0"/>
              </a:spcBef>
              <a:buNone/>
              <a:defRPr sz="1200">
                <a:solidFill>
                  <a:srgbClr val="244061"/>
                </a:solidFill>
                <a:latin typeface="Constantia"/>
                <a:ea typeface="Constantia"/>
                <a:cs typeface="Constantia"/>
                <a:sym typeface="Constantia"/>
              </a:defRPr>
            </a:lvl7pPr>
            <a:lvl8pPr indent="0" lvl="7" marL="0" marR="0" rtl="0" algn="r">
              <a:spcBef>
                <a:spcPts val="0"/>
              </a:spcBef>
              <a:buNone/>
              <a:defRPr sz="1200">
                <a:solidFill>
                  <a:srgbClr val="244061"/>
                </a:solidFill>
                <a:latin typeface="Constantia"/>
                <a:ea typeface="Constantia"/>
                <a:cs typeface="Constantia"/>
                <a:sym typeface="Constantia"/>
              </a:defRPr>
            </a:lvl8pPr>
            <a:lvl9pPr indent="0" lvl="8" marL="0" marR="0" rtl="0" algn="r">
              <a:spcBef>
                <a:spcPts val="0"/>
              </a:spcBef>
              <a:buNone/>
              <a:defRPr sz="1200">
                <a:solidFill>
                  <a:srgbClr val="244061"/>
                </a:solidFill>
                <a:latin typeface="Constantia"/>
                <a:ea typeface="Constantia"/>
                <a:cs typeface="Constantia"/>
                <a:sym typeface="Constantia"/>
              </a:defRPr>
            </a:lvl9pPr>
          </a:lstStyle>
          <a:p>
            <a:pPr indent="0" lvl="0" mar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章節標題" type="secHead">
  <p:cSld name="SECTION_HEADER">
    <p:spTree>
      <p:nvGrpSpPr>
        <p:cNvPr id="31" name="Shape 31"/>
        <p:cNvGrpSpPr/>
        <p:nvPr/>
      </p:nvGrpSpPr>
      <p:grpSpPr>
        <a:xfrm>
          <a:off x="0" y="0"/>
          <a:ext cx="0" cy="0"/>
          <a:chOff x="0" y="0"/>
          <a:chExt cx="0" cy="0"/>
        </a:xfrm>
      </p:grpSpPr>
      <p:sp>
        <p:nvSpPr>
          <p:cNvPr id="32" name="Shape 32"/>
          <p:cNvSpPr txBox="1"/>
          <p:nvPr>
            <p:ph type="title"/>
          </p:nvPr>
        </p:nvSpPr>
        <p:spPr>
          <a:xfrm>
            <a:off x="722313" y="4406900"/>
            <a:ext cx="7772400" cy="1362075"/>
          </a:xfrm>
          <a:prstGeom prst="rect">
            <a:avLst/>
          </a:prstGeom>
          <a:noFill/>
          <a:ln>
            <a:noFill/>
          </a:ln>
        </p:spPr>
        <p:txBody>
          <a:bodyPr anchorCtr="0" anchor="t" bIns="91425" lIns="91425" spcFirstLastPara="1" rIns="91425" wrap="square" tIns="91425"/>
          <a:lstStyle>
            <a:lvl1pPr lvl="0" marR="0" rtl="0" algn="l">
              <a:spcBef>
                <a:spcPts val="0"/>
              </a:spcBef>
              <a:spcAft>
                <a:spcPts val="0"/>
              </a:spcAft>
              <a:buClr>
                <a:srgbClr val="244061"/>
              </a:buClr>
              <a:buSzPts val="4000"/>
              <a:buFont typeface="Constantia"/>
              <a:buNone/>
              <a:defRPr b="1" i="0" sz="4000" u="none" cap="none" strike="noStrike">
                <a:solidFill>
                  <a:srgbClr val="244061"/>
                </a:solidFill>
                <a:latin typeface="Constantia"/>
                <a:ea typeface="Constantia"/>
                <a:cs typeface="Constantia"/>
                <a:sym typeface="Constant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Shape 33"/>
          <p:cNvSpPr txBox="1"/>
          <p:nvPr>
            <p:ph idx="1" type="body"/>
          </p:nvPr>
        </p:nvSpPr>
        <p:spPr>
          <a:xfrm>
            <a:off x="722313" y="2906713"/>
            <a:ext cx="7772400" cy="1500187"/>
          </a:xfrm>
          <a:prstGeom prst="rect">
            <a:avLst/>
          </a:prstGeom>
          <a:noFill/>
          <a:ln>
            <a:noFill/>
          </a:ln>
        </p:spPr>
        <p:txBody>
          <a:bodyPr anchorCtr="0" anchor="b" bIns="91425" lIns="91425" spcFirstLastPara="1" rIns="91425" wrap="square" tIns="91425"/>
          <a:lstStyle>
            <a:lvl1pPr indent="-228600" lvl="0" marL="457200" marR="0" rtl="0" algn="l">
              <a:spcBef>
                <a:spcPts val="400"/>
              </a:spcBef>
              <a:spcAft>
                <a:spcPts val="0"/>
              </a:spcAft>
              <a:buClr>
                <a:srgbClr val="888888"/>
              </a:buClr>
              <a:buSzPts val="2000"/>
              <a:buFont typeface="Arial Narrow"/>
              <a:buNone/>
              <a:defRPr b="0" i="0" sz="2000" u="none" cap="none" strike="noStrike">
                <a:solidFill>
                  <a:srgbClr val="888888"/>
                </a:solidFill>
                <a:latin typeface="Constantia"/>
                <a:ea typeface="Constantia"/>
                <a:cs typeface="Constantia"/>
                <a:sym typeface="Constantia"/>
              </a:defRPr>
            </a:lvl1pPr>
            <a:lvl2pPr indent="-228600" lvl="1" marL="914400" marR="0" rtl="0" algn="l">
              <a:spcBef>
                <a:spcPts val="360"/>
              </a:spcBef>
              <a:spcAft>
                <a:spcPts val="0"/>
              </a:spcAft>
              <a:buClr>
                <a:srgbClr val="888888"/>
              </a:buClr>
              <a:buSzPts val="1800"/>
              <a:buFont typeface="Arial Narrow"/>
              <a:buNone/>
              <a:defRPr b="0" i="0" sz="1800" u="none" cap="none" strike="noStrike">
                <a:solidFill>
                  <a:srgbClr val="888888"/>
                </a:solidFill>
                <a:latin typeface="Constantia"/>
                <a:ea typeface="Constantia"/>
                <a:cs typeface="Constantia"/>
                <a:sym typeface="Constantia"/>
              </a:defRPr>
            </a:lvl2pPr>
            <a:lvl3pPr indent="-228600" lvl="2" marL="1371600" marR="0" rtl="0" algn="l">
              <a:spcBef>
                <a:spcPts val="320"/>
              </a:spcBef>
              <a:spcAft>
                <a:spcPts val="0"/>
              </a:spcAft>
              <a:buClr>
                <a:srgbClr val="888888"/>
              </a:buClr>
              <a:buSzPts val="1600"/>
              <a:buFont typeface="Arial Narrow"/>
              <a:buNone/>
              <a:defRPr b="0" i="0" sz="1600" u="none" cap="none" strike="noStrike">
                <a:solidFill>
                  <a:srgbClr val="888888"/>
                </a:solidFill>
                <a:latin typeface="Constantia"/>
                <a:ea typeface="Constantia"/>
                <a:cs typeface="Constantia"/>
                <a:sym typeface="Constantia"/>
              </a:defRPr>
            </a:lvl3pPr>
            <a:lvl4pPr indent="-228600" lvl="3" marL="1828800" marR="0" rtl="0" algn="l">
              <a:spcBef>
                <a:spcPts val="280"/>
              </a:spcBef>
              <a:spcAft>
                <a:spcPts val="0"/>
              </a:spcAft>
              <a:buClr>
                <a:srgbClr val="888888"/>
              </a:buClr>
              <a:buSzPts val="1400"/>
              <a:buFont typeface="Arial Narrow"/>
              <a:buNone/>
              <a:defRPr b="0" i="0" sz="1400" u="none" cap="none" strike="noStrike">
                <a:solidFill>
                  <a:srgbClr val="888888"/>
                </a:solidFill>
                <a:latin typeface="Constantia"/>
                <a:ea typeface="Constantia"/>
                <a:cs typeface="Constantia"/>
                <a:sym typeface="Constantia"/>
              </a:defRPr>
            </a:lvl4pPr>
            <a:lvl5pPr indent="-228600" lvl="4" marL="2286000" marR="0" rtl="0" algn="l">
              <a:spcBef>
                <a:spcPts val="280"/>
              </a:spcBef>
              <a:spcAft>
                <a:spcPts val="0"/>
              </a:spcAft>
              <a:buClr>
                <a:srgbClr val="888888"/>
              </a:buClr>
              <a:buSzPts val="1400"/>
              <a:buFont typeface="Arial Narrow"/>
              <a:buNone/>
              <a:defRPr b="0" i="0" sz="1400" u="none" cap="none" strike="noStrike">
                <a:solidFill>
                  <a:srgbClr val="888888"/>
                </a:solidFill>
                <a:latin typeface="Constantia"/>
                <a:ea typeface="Constantia"/>
                <a:cs typeface="Constantia"/>
                <a:sym typeface="Constantia"/>
              </a:defRPr>
            </a:lvl5pPr>
            <a:lvl6pPr indent="-228600" lvl="5" marL="2743200" marR="0" rtl="0" algn="l">
              <a:spcBef>
                <a:spcPts val="280"/>
              </a:spcBef>
              <a:spcAft>
                <a:spcPts val="0"/>
              </a:spcAft>
              <a:buClr>
                <a:srgbClr val="888888"/>
              </a:buClr>
              <a:buSzPts val="1400"/>
              <a:buFont typeface="Arial"/>
              <a:buNone/>
              <a:defRPr b="0" i="0" sz="1400" u="none" cap="none" strike="noStrike">
                <a:solidFill>
                  <a:srgbClr val="888888"/>
                </a:solidFill>
                <a:latin typeface="Constantia"/>
                <a:ea typeface="Constantia"/>
                <a:cs typeface="Constantia"/>
                <a:sym typeface="Constantia"/>
              </a:defRPr>
            </a:lvl6pPr>
            <a:lvl7pPr indent="-228600" lvl="6" marL="3200400" marR="0" rtl="0" algn="l">
              <a:spcBef>
                <a:spcPts val="280"/>
              </a:spcBef>
              <a:spcAft>
                <a:spcPts val="0"/>
              </a:spcAft>
              <a:buClr>
                <a:srgbClr val="888888"/>
              </a:buClr>
              <a:buSzPts val="1400"/>
              <a:buFont typeface="Arial"/>
              <a:buNone/>
              <a:defRPr b="0" i="0" sz="1400" u="none" cap="none" strike="noStrike">
                <a:solidFill>
                  <a:srgbClr val="888888"/>
                </a:solidFill>
                <a:latin typeface="Constantia"/>
                <a:ea typeface="Constantia"/>
                <a:cs typeface="Constantia"/>
                <a:sym typeface="Constantia"/>
              </a:defRPr>
            </a:lvl7pPr>
            <a:lvl8pPr indent="-228600" lvl="7" marL="3657600" marR="0" rtl="0" algn="l">
              <a:spcBef>
                <a:spcPts val="280"/>
              </a:spcBef>
              <a:spcAft>
                <a:spcPts val="0"/>
              </a:spcAft>
              <a:buClr>
                <a:srgbClr val="888888"/>
              </a:buClr>
              <a:buSzPts val="1400"/>
              <a:buFont typeface="Arial"/>
              <a:buNone/>
              <a:defRPr b="0" i="0" sz="1400" u="none" cap="none" strike="noStrike">
                <a:solidFill>
                  <a:srgbClr val="888888"/>
                </a:solidFill>
                <a:latin typeface="Constantia"/>
                <a:ea typeface="Constantia"/>
                <a:cs typeface="Constantia"/>
                <a:sym typeface="Constantia"/>
              </a:defRPr>
            </a:lvl8pPr>
            <a:lvl9pPr indent="-228600" lvl="8" marL="4114800" marR="0" rtl="0" algn="l">
              <a:spcBef>
                <a:spcPts val="280"/>
              </a:spcBef>
              <a:spcAft>
                <a:spcPts val="0"/>
              </a:spcAft>
              <a:buClr>
                <a:srgbClr val="888888"/>
              </a:buClr>
              <a:buSzPts val="1400"/>
              <a:buFont typeface="Arial"/>
              <a:buNone/>
              <a:defRPr b="0" i="0" sz="1400" u="none" cap="none" strike="noStrike">
                <a:solidFill>
                  <a:srgbClr val="888888"/>
                </a:solidFill>
                <a:latin typeface="Constantia"/>
                <a:ea typeface="Constantia"/>
                <a:cs typeface="Constantia"/>
                <a:sym typeface="Constantia"/>
              </a:defRPr>
            </a:lvl9pPr>
          </a:lstStyle>
          <a:p/>
        </p:txBody>
      </p:sp>
      <p:sp>
        <p:nvSpPr>
          <p:cNvPr id="34" name="Shape 34"/>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244061"/>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2pPr>
            <a:lvl3pPr lvl="2"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3pPr>
            <a:lvl4pPr lvl="3"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4pPr>
            <a:lvl5pPr lvl="4"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5pPr>
            <a:lvl6pPr lvl="5"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6pPr>
            <a:lvl7pPr lvl="6"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7pPr>
            <a:lvl8pPr lvl="7"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8pPr>
            <a:lvl9pPr lvl="8"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9pPr>
          </a:lstStyle>
          <a:p/>
        </p:txBody>
      </p:sp>
      <p:sp>
        <p:nvSpPr>
          <p:cNvPr id="35" name="Shape 35"/>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244061"/>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2pPr>
            <a:lvl3pPr lvl="2"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3pPr>
            <a:lvl4pPr lvl="3"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4pPr>
            <a:lvl5pPr lvl="4"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5pPr>
            <a:lvl6pPr lvl="5"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6pPr>
            <a:lvl7pPr lvl="6"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7pPr>
            <a:lvl8pPr lvl="7"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8pPr>
            <a:lvl9pPr lvl="8"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9pPr>
          </a:lstStyle>
          <a:p/>
        </p:txBody>
      </p:sp>
      <p:sp>
        <p:nvSpPr>
          <p:cNvPr id="36" name="Shape 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244061"/>
                </a:solidFill>
                <a:latin typeface="Constantia"/>
                <a:ea typeface="Constantia"/>
                <a:cs typeface="Constantia"/>
                <a:sym typeface="Constantia"/>
              </a:defRPr>
            </a:lvl1pPr>
            <a:lvl2pPr indent="0" lvl="1" marL="0" marR="0" rtl="0" algn="r">
              <a:spcBef>
                <a:spcPts val="0"/>
              </a:spcBef>
              <a:buNone/>
              <a:defRPr sz="1200">
                <a:solidFill>
                  <a:srgbClr val="244061"/>
                </a:solidFill>
                <a:latin typeface="Constantia"/>
                <a:ea typeface="Constantia"/>
                <a:cs typeface="Constantia"/>
                <a:sym typeface="Constantia"/>
              </a:defRPr>
            </a:lvl2pPr>
            <a:lvl3pPr indent="0" lvl="2" marL="0" marR="0" rtl="0" algn="r">
              <a:spcBef>
                <a:spcPts val="0"/>
              </a:spcBef>
              <a:buNone/>
              <a:defRPr sz="1200">
                <a:solidFill>
                  <a:srgbClr val="244061"/>
                </a:solidFill>
                <a:latin typeface="Constantia"/>
                <a:ea typeface="Constantia"/>
                <a:cs typeface="Constantia"/>
                <a:sym typeface="Constantia"/>
              </a:defRPr>
            </a:lvl3pPr>
            <a:lvl4pPr indent="0" lvl="3" marL="0" marR="0" rtl="0" algn="r">
              <a:spcBef>
                <a:spcPts val="0"/>
              </a:spcBef>
              <a:buNone/>
              <a:defRPr sz="1200">
                <a:solidFill>
                  <a:srgbClr val="244061"/>
                </a:solidFill>
                <a:latin typeface="Constantia"/>
                <a:ea typeface="Constantia"/>
                <a:cs typeface="Constantia"/>
                <a:sym typeface="Constantia"/>
              </a:defRPr>
            </a:lvl4pPr>
            <a:lvl5pPr indent="0" lvl="4" marL="0" marR="0" rtl="0" algn="r">
              <a:spcBef>
                <a:spcPts val="0"/>
              </a:spcBef>
              <a:buNone/>
              <a:defRPr sz="1200">
                <a:solidFill>
                  <a:srgbClr val="244061"/>
                </a:solidFill>
                <a:latin typeface="Constantia"/>
                <a:ea typeface="Constantia"/>
                <a:cs typeface="Constantia"/>
                <a:sym typeface="Constantia"/>
              </a:defRPr>
            </a:lvl5pPr>
            <a:lvl6pPr indent="0" lvl="5" marL="0" marR="0" rtl="0" algn="r">
              <a:spcBef>
                <a:spcPts val="0"/>
              </a:spcBef>
              <a:buNone/>
              <a:defRPr sz="1200">
                <a:solidFill>
                  <a:srgbClr val="244061"/>
                </a:solidFill>
                <a:latin typeface="Constantia"/>
                <a:ea typeface="Constantia"/>
                <a:cs typeface="Constantia"/>
                <a:sym typeface="Constantia"/>
              </a:defRPr>
            </a:lvl6pPr>
            <a:lvl7pPr indent="0" lvl="6" marL="0" marR="0" rtl="0" algn="r">
              <a:spcBef>
                <a:spcPts val="0"/>
              </a:spcBef>
              <a:buNone/>
              <a:defRPr sz="1200">
                <a:solidFill>
                  <a:srgbClr val="244061"/>
                </a:solidFill>
                <a:latin typeface="Constantia"/>
                <a:ea typeface="Constantia"/>
                <a:cs typeface="Constantia"/>
                <a:sym typeface="Constantia"/>
              </a:defRPr>
            </a:lvl7pPr>
            <a:lvl8pPr indent="0" lvl="7" marL="0" marR="0" rtl="0" algn="r">
              <a:spcBef>
                <a:spcPts val="0"/>
              </a:spcBef>
              <a:buNone/>
              <a:defRPr sz="1200">
                <a:solidFill>
                  <a:srgbClr val="244061"/>
                </a:solidFill>
                <a:latin typeface="Constantia"/>
                <a:ea typeface="Constantia"/>
                <a:cs typeface="Constantia"/>
                <a:sym typeface="Constantia"/>
              </a:defRPr>
            </a:lvl8pPr>
            <a:lvl9pPr indent="0" lvl="8" marL="0" marR="0" rtl="0" algn="r">
              <a:spcBef>
                <a:spcPts val="0"/>
              </a:spcBef>
              <a:buNone/>
              <a:defRPr sz="1200">
                <a:solidFill>
                  <a:srgbClr val="244061"/>
                </a:solidFill>
                <a:latin typeface="Constantia"/>
                <a:ea typeface="Constantia"/>
                <a:cs typeface="Constantia"/>
                <a:sym typeface="Constantia"/>
              </a:defRPr>
            </a:lvl9pPr>
          </a:lstStyle>
          <a:p>
            <a:pPr indent="0" lvl="0" mar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只有標題" type="titleOnly">
  <p:cSld name="TITLE_ONLY">
    <p:spTree>
      <p:nvGrpSpPr>
        <p:cNvPr id="37" name="Shape 37"/>
        <p:cNvGrpSpPr/>
        <p:nvPr/>
      </p:nvGrpSpPr>
      <p:grpSpPr>
        <a:xfrm>
          <a:off x="0" y="0"/>
          <a:ext cx="0" cy="0"/>
          <a:chOff x="0" y="0"/>
          <a:chExt cx="0" cy="0"/>
        </a:xfrm>
      </p:grpSpPr>
      <p:sp>
        <p:nvSpPr>
          <p:cNvPr id="38" name="Shape 38"/>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Clr>
                <a:srgbClr val="244061"/>
              </a:buClr>
              <a:buSzPts val="4400"/>
              <a:buFont typeface="Constantia"/>
              <a:buNone/>
              <a:defRPr b="1" i="0" sz="4400" u="none" cap="none" strike="noStrike">
                <a:solidFill>
                  <a:srgbClr val="244061"/>
                </a:solidFill>
                <a:latin typeface="Constantia"/>
                <a:ea typeface="Constantia"/>
                <a:cs typeface="Constantia"/>
                <a:sym typeface="Constant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9" name="Shape 39"/>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244061"/>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2pPr>
            <a:lvl3pPr lvl="2"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3pPr>
            <a:lvl4pPr lvl="3"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4pPr>
            <a:lvl5pPr lvl="4"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5pPr>
            <a:lvl6pPr lvl="5"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6pPr>
            <a:lvl7pPr lvl="6"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7pPr>
            <a:lvl8pPr lvl="7"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8pPr>
            <a:lvl9pPr lvl="8"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9pPr>
          </a:lstStyle>
          <a:p/>
        </p:txBody>
      </p:sp>
      <p:sp>
        <p:nvSpPr>
          <p:cNvPr id="40" name="Shape 40"/>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244061"/>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2pPr>
            <a:lvl3pPr lvl="2"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3pPr>
            <a:lvl4pPr lvl="3"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4pPr>
            <a:lvl5pPr lvl="4"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5pPr>
            <a:lvl6pPr lvl="5"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6pPr>
            <a:lvl7pPr lvl="6"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7pPr>
            <a:lvl8pPr lvl="7"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8pPr>
            <a:lvl9pPr lvl="8"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9pPr>
          </a:lstStyle>
          <a:p/>
        </p:txBody>
      </p:sp>
      <p:sp>
        <p:nvSpPr>
          <p:cNvPr id="41" name="Shape 4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244061"/>
                </a:solidFill>
                <a:latin typeface="Constantia"/>
                <a:ea typeface="Constantia"/>
                <a:cs typeface="Constantia"/>
                <a:sym typeface="Constantia"/>
              </a:defRPr>
            </a:lvl1pPr>
            <a:lvl2pPr indent="0" lvl="1" marL="0" marR="0" rtl="0" algn="r">
              <a:spcBef>
                <a:spcPts val="0"/>
              </a:spcBef>
              <a:buNone/>
              <a:defRPr sz="1200">
                <a:solidFill>
                  <a:srgbClr val="244061"/>
                </a:solidFill>
                <a:latin typeface="Constantia"/>
                <a:ea typeface="Constantia"/>
                <a:cs typeface="Constantia"/>
                <a:sym typeface="Constantia"/>
              </a:defRPr>
            </a:lvl2pPr>
            <a:lvl3pPr indent="0" lvl="2" marL="0" marR="0" rtl="0" algn="r">
              <a:spcBef>
                <a:spcPts val="0"/>
              </a:spcBef>
              <a:buNone/>
              <a:defRPr sz="1200">
                <a:solidFill>
                  <a:srgbClr val="244061"/>
                </a:solidFill>
                <a:latin typeface="Constantia"/>
                <a:ea typeface="Constantia"/>
                <a:cs typeface="Constantia"/>
                <a:sym typeface="Constantia"/>
              </a:defRPr>
            </a:lvl3pPr>
            <a:lvl4pPr indent="0" lvl="3" marL="0" marR="0" rtl="0" algn="r">
              <a:spcBef>
                <a:spcPts val="0"/>
              </a:spcBef>
              <a:buNone/>
              <a:defRPr sz="1200">
                <a:solidFill>
                  <a:srgbClr val="244061"/>
                </a:solidFill>
                <a:latin typeface="Constantia"/>
                <a:ea typeface="Constantia"/>
                <a:cs typeface="Constantia"/>
                <a:sym typeface="Constantia"/>
              </a:defRPr>
            </a:lvl4pPr>
            <a:lvl5pPr indent="0" lvl="4" marL="0" marR="0" rtl="0" algn="r">
              <a:spcBef>
                <a:spcPts val="0"/>
              </a:spcBef>
              <a:buNone/>
              <a:defRPr sz="1200">
                <a:solidFill>
                  <a:srgbClr val="244061"/>
                </a:solidFill>
                <a:latin typeface="Constantia"/>
                <a:ea typeface="Constantia"/>
                <a:cs typeface="Constantia"/>
                <a:sym typeface="Constantia"/>
              </a:defRPr>
            </a:lvl5pPr>
            <a:lvl6pPr indent="0" lvl="5" marL="0" marR="0" rtl="0" algn="r">
              <a:spcBef>
                <a:spcPts val="0"/>
              </a:spcBef>
              <a:buNone/>
              <a:defRPr sz="1200">
                <a:solidFill>
                  <a:srgbClr val="244061"/>
                </a:solidFill>
                <a:latin typeface="Constantia"/>
                <a:ea typeface="Constantia"/>
                <a:cs typeface="Constantia"/>
                <a:sym typeface="Constantia"/>
              </a:defRPr>
            </a:lvl6pPr>
            <a:lvl7pPr indent="0" lvl="6" marL="0" marR="0" rtl="0" algn="r">
              <a:spcBef>
                <a:spcPts val="0"/>
              </a:spcBef>
              <a:buNone/>
              <a:defRPr sz="1200">
                <a:solidFill>
                  <a:srgbClr val="244061"/>
                </a:solidFill>
                <a:latin typeface="Constantia"/>
                <a:ea typeface="Constantia"/>
                <a:cs typeface="Constantia"/>
                <a:sym typeface="Constantia"/>
              </a:defRPr>
            </a:lvl7pPr>
            <a:lvl8pPr indent="0" lvl="7" marL="0" marR="0" rtl="0" algn="r">
              <a:spcBef>
                <a:spcPts val="0"/>
              </a:spcBef>
              <a:buNone/>
              <a:defRPr sz="1200">
                <a:solidFill>
                  <a:srgbClr val="244061"/>
                </a:solidFill>
                <a:latin typeface="Constantia"/>
                <a:ea typeface="Constantia"/>
                <a:cs typeface="Constantia"/>
                <a:sym typeface="Constantia"/>
              </a:defRPr>
            </a:lvl8pPr>
            <a:lvl9pPr indent="0" lvl="8" marL="0" marR="0" rtl="0" algn="r">
              <a:spcBef>
                <a:spcPts val="0"/>
              </a:spcBef>
              <a:buNone/>
              <a:defRPr sz="1200">
                <a:solidFill>
                  <a:srgbClr val="244061"/>
                </a:solidFill>
                <a:latin typeface="Constantia"/>
                <a:ea typeface="Constantia"/>
                <a:cs typeface="Constantia"/>
                <a:sym typeface="Constantia"/>
              </a:defRPr>
            </a:lvl9pPr>
          </a:lstStyle>
          <a:p>
            <a:pPr indent="0" lvl="0" mar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兩項物件" type="twoObj">
  <p:cSld name="TWO_OBJECTS">
    <p:spTree>
      <p:nvGrpSpPr>
        <p:cNvPr id="42" name="Shape 42"/>
        <p:cNvGrpSpPr/>
        <p:nvPr/>
      </p:nvGrpSpPr>
      <p:grpSpPr>
        <a:xfrm>
          <a:off x="0" y="0"/>
          <a:ext cx="0" cy="0"/>
          <a:chOff x="0" y="0"/>
          <a:chExt cx="0" cy="0"/>
        </a:xfrm>
      </p:grpSpPr>
      <p:sp>
        <p:nvSpPr>
          <p:cNvPr id="43" name="Shape 43"/>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Clr>
                <a:srgbClr val="244061"/>
              </a:buClr>
              <a:buSzPts val="4400"/>
              <a:buFont typeface="Constantia"/>
              <a:buNone/>
              <a:defRPr b="1" i="0" sz="4400" u="none" cap="none" strike="noStrike">
                <a:solidFill>
                  <a:srgbClr val="244061"/>
                </a:solidFill>
                <a:latin typeface="Constantia"/>
                <a:ea typeface="Constantia"/>
                <a:cs typeface="Constantia"/>
                <a:sym typeface="Constant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4" name="Shape 44"/>
          <p:cNvSpPr txBox="1"/>
          <p:nvPr>
            <p:ph idx="1" type="body"/>
          </p:nvPr>
        </p:nvSpPr>
        <p:spPr>
          <a:xfrm>
            <a:off x="457200" y="1600200"/>
            <a:ext cx="4038600" cy="4525963"/>
          </a:xfrm>
          <a:prstGeom prst="rect">
            <a:avLst/>
          </a:prstGeom>
          <a:noFill/>
          <a:ln>
            <a:noFill/>
          </a:ln>
        </p:spPr>
        <p:txBody>
          <a:bodyPr anchorCtr="0" anchor="t" bIns="91425" lIns="91425" spcFirstLastPara="1" rIns="91425" wrap="square" tIns="91425"/>
          <a:lstStyle>
            <a:lvl1pPr indent="-406400" lvl="0" marL="457200" marR="0" rtl="0" algn="l">
              <a:spcBef>
                <a:spcPts val="560"/>
              </a:spcBef>
              <a:spcAft>
                <a:spcPts val="0"/>
              </a:spcAft>
              <a:buClr>
                <a:srgbClr val="632423"/>
              </a:buClr>
              <a:buSzPts val="2800"/>
              <a:buFont typeface="Arial Narrow"/>
              <a:buChar char="▪"/>
              <a:defRPr b="0" i="0" sz="2800" u="none" cap="none" strike="noStrike">
                <a:solidFill>
                  <a:srgbClr val="244061"/>
                </a:solidFill>
                <a:latin typeface="Constantia"/>
                <a:ea typeface="Constantia"/>
                <a:cs typeface="Constantia"/>
                <a:sym typeface="Constantia"/>
              </a:defRPr>
            </a:lvl1pPr>
            <a:lvl2pPr indent="-381000" lvl="1" marL="914400" marR="0" rtl="0" algn="l">
              <a:spcBef>
                <a:spcPts val="480"/>
              </a:spcBef>
              <a:spcAft>
                <a:spcPts val="0"/>
              </a:spcAft>
              <a:buClr>
                <a:srgbClr val="632423"/>
              </a:buClr>
              <a:buSzPts val="2400"/>
              <a:buFont typeface="Arial Narrow"/>
              <a:buChar char="▪"/>
              <a:defRPr b="0" i="0" sz="2400" u="none" cap="none" strike="noStrike">
                <a:solidFill>
                  <a:srgbClr val="244061"/>
                </a:solidFill>
                <a:latin typeface="Constantia"/>
                <a:ea typeface="Constantia"/>
                <a:cs typeface="Constantia"/>
                <a:sym typeface="Constantia"/>
              </a:defRPr>
            </a:lvl2pPr>
            <a:lvl3pPr indent="-355600" lvl="2" marL="1371600" marR="0" rtl="0" algn="l">
              <a:spcBef>
                <a:spcPts val="400"/>
              </a:spcBef>
              <a:spcAft>
                <a:spcPts val="0"/>
              </a:spcAft>
              <a:buClr>
                <a:srgbClr val="632423"/>
              </a:buClr>
              <a:buSzPts val="2000"/>
              <a:buFont typeface="Arial Narrow"/>
              <a:buChar char="▪"/>
              <a:defRPr b="0" i="0" sz="2000" u="none" cap="none" strike="noStrike">
                <a:solidFill>
                  <a:srgbClr val="244061"/>
                </a:solidFill>
                <a:latin typeface="Constantia"/>
                <a:ea typeface="Constantia"/>
                <a:cs typeface="Constantia"/>
                <a:sym typeface="Constantia"/>
              </a:defRPr>
            </a:lvl3pPr>
            <a:lvl4pPr indent="-342900" lvl="3" marL="1828800" marR="0" rtl="0" algn="l">
              <a:spcBef>
                <a:spcPts val="360"/>
              </a:spcBef>
              <a:spcAft>
                <a:spcPts val="0"/>
              </a:spcAft>
              <a:buClr>
                <a:srgbClr val="632423"/>
              </a:buClr>
              <a:buSzPts val="1800"/>
              <a:buFont typeface="Arial Narrow"/>
              <a:buChar char="▪"/>
              <a:defRPr b="0" i="0" sz="1800" u="none" cap="none" strike="noStrike">
                <a:solidFill>
                  <a:srgbClr val="244061"/>
                </a:solidFill>
                <a:latin typeface="Constantia"/>
                <a:ea typeface="Constantia"/>
                <a:cs typeface="Constantia"/>
                <a:sym typeface="Constantia"/>
              </a:defRPr>
            </a:lvl4pPr>
            <a:lvl5pPr indent="-342900" lvl="4" marL="2286000" marR="0" rtl="0" algn="l">
              <a:spcBef>
                <a:spcPts val="360"/>
              </a:spcBef>
              <a:spcAft>
                <a:spcPts val="0"/>
              </a:spcAft>
              <a:buClr>
                <a:srgbClr val="632423"/>
              </a:buClr>
              <a:buSzPts val="1800"/>
              <a:buFont typeface="Arial Narrow"/>
              <a:buChar char="▪"/>
              <a:defRPr b="0" i="0" sz="1800" u="none" cap="none" strike="noStrike">
                <a:solidFill>
                  <a:srgbClr val="244061"/>
                </a:solidFill>
                <a:latin typeface="Constantia"/>
                <a:ea typeface="Constantia"/>
                <a:cs typeface="Constantia"/>
                <a:sym typeface="Constantia"/>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onstantia"/>
                <a:ea typeface="Constantia"/>
                <a:cs typeface="Constantia"/>
                <a:sym typeface="Constantia"/>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onstantia"/>
                <a:ea typeface="Constantia"/>
                <a:cs typeface="Constantia"/>
                <a:sym typeface="Constantia"/>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onstantia"/>
                <a:ea typeface="Constantia"/>
                <a:cs typeface="Constantia"/>
                <a:sym typeface="Constantia"/>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onstantia"/>
                <a:ea typeface="Constantia"/>
                <a:cs typeface="Constantia"/>
                <a:sym typeface="Constantia"/>
              </a:defRPr>
            </a:lvl9pPr>
          </a:lstStyle>
          <a:p/>
        </p:txBody>
      </p:sp>
      <p:sp>
        <p:nvSpPr>
          <p:cNvPr id="45" name="Shape 45"/>
          <p:cNvSpPr txBox="1"/>
          <p:nvPr>
            <p:ph idx="2" type="body"/>
          </p:nvPr>
        </p:nvSpPr>
        <p:spPr>
          <a:xfrm>
            <a:off x="4648200" y="1600200"/>
            <a:ext cx="4038600" cy="4525963"/>
          </a:xfrm>
          <a:prstGeom prst="rect">
            <a:avLst/>
          </a:prstGeom>
          <a:noFill/>
          <a:ln>
            <a:noFill/>
          </a:ln>
        </p:spPr>
        <p:txBody>
          <a:bodyPr anchorCtr="0" anchor="t" bIns="91425" lIns="91425" spcFirstLastPara="1" rIns="91425" wrap="square" tIns="91425"/>
          <a:lstStyle>
            <a:lvl1pPr indent="-406400" lvl="0" marL="457200" marR="0" rtl="0" algn="l">
              <a:spcBef>
                <a:spcPts val="560"/>
              </a:spcBef>
              <a:spcAft>
                <a:spcPts val="0"/>
              </a:spcAft>
              <a:buClr>
                <a:srgbClr val="632423"/>
              </a:buClr>
              <a:buSzPts val="2800"/>
              <a:buFont typeface="Arial Narrow"/>
              <a:buChar char="▪"/>
              <a:defRPr b="0" i="0" sz="2800" u="none" cap="none" strike="noStrike">
                <a:solidFill>
                  <a:srgbClr val="244061"/>
                </a:solidFill>
                <a:latin typeface="Constantia"/>
                <a:ea typeface="Constantia"/>
                <a:cs typeface="Constantia"/>
                <a:sym typeface="Constantia"/>
              </a:defRPr>
            </a:lvl1pPr>
            <a:lvl2pPr indent="-381000" lvl="1" marL="914400" marR="0" rtl="0" algn="l">
              <a:spcBef>
                <a:spcPts val="480"/>
              </a:spcBef>
              <a:spcAft>
                <a:spcPts val="0"/>
              </a:spcAft>
              <a:buClr>
                <a:srgbClr val="632423"/>
              </a:buClr>
              <a:buSzPts val="2400"/>
              <a:buFont typeface="Arial Narrow"/>
              <a:buChar char="▪"/>
              <a:defRPr b="0" i="0" sz="2400" u="none" cap="none" strike="noStrike">
                <a:solidFill>
                  <a:srgbClr val="244061"/>
                </a:solidFill>
                <a:latin typeface="Constantia"/>
                <a:ea typeface="Constantia"/>
                <a:cs typeface="Constantia"/>
                <a:sym typeface="Constantia"/>
              </a:defRPr>
            </a:lvl2pPr>
            <a:lvl3pPr indent="-355600" lvl="2" marL="1371600" marR="0" rtl="0" algn="l">
              <a:spcBef>
                <a:spcPts val="400"/>
              </a:spcBef>
              <a:spcAft>
                <a:spcPts val="0"/>
              </a:spcAft>
              <a:buClr>
                <a:srgbClr val="632423"/>
              </a:buClr>
              <a:buSzPts val="2000"/>
              <a:buFont typeface="Arial Narrow"/>
              <a:buChar char="▪"/>
              <a:defRPr b="0" i="0" sz="2000" u="none" cap="none" strike="noStrike">
                <a:solidFill>
                  <a:srgbClr val="244061"/>
                </a:solidFill>
                <a:latin typeface="Constantia"/>
                <a:ea typeface="Constantia"/>
                <a:cs typeface="Constantia"/>
                <a:sym typeface="Constantia"/>
              </a:defRPr>
            </a:lvl3pPr>
            <a:lvl4pPr indent="-342900" lvl="3" marL="1828800" marR="0" rtl="0" algn="l">
              <a:spcBef>
                <a:spcPts val="360"/>
              </a:spcBef>
              <a:spcAft>
                <a:spcPts val="0"/>
              </a:spcAft>
              <a:buClr>
                <a:srgbClr val="632423"/>
              </a:buClr>
              <a:buSzPts val="1800"/>
              <a:buFont typeface="Arial Narrow"/>
              <a:buChar char="▪"/>
              <a:defRPr b="0" i="0" sz="1800" u="none" cap="none" strike="noStrike">
                <a:solidFill>
                  <a:srgbClr val="244061"/>
                </a:solidFill>
                <a:latin typeface="Constantia"/>
                <a:ea typeface="Constantia"/>
                <a:cs typeface="Constantia"/>
                <a:sym typeface="Constantia"/>
              </a:defRPr>
            </a:lvl4pPr>
            <a:lvl5pPr indent="-342900" lvl="4" marL="2286000" marR="0" rtl="0" algn="l">
              <a:spcBef>
                <a:spcPts val="360"/>
              </a:spcBef>
              <a:spcAft>
                <a:spcPts val="0"/>
              </a:spcAft>
              <a:buClr>
                <a:srgbClr val="632423"/>
              </a:buClr>
              <a:buSzPts val="1800"/>
              <a:buFont typeface="Arial Narrow"/>
              <a:buChar char="▪"/>
              <a:defRPr b="0" i="0" sz="1800" u="none" cap="none" strike="noStrike">
                <a:solidFill>
                  <a:srgbClr val="244061"/>
                </a:solidFill>
                <a:latin typeface="Constantia"/>
                <a:ea typeface="Constantia"/>
                <a:cs typeface="Constantia"/>
                <a:sym typeface="Constantia"/>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onstantia"/>
                <a:ea typeface="Constantia"/>
                <a:cs typeface="Constantia"/>
                <a:sym typeface="Constantia"/>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onstantia"/>
                <a:ea typeface="Constantia"/>
                <a:cs typeface="Constantia"/>
                <a:sym typeface="Constantia"/>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onstantia"/>
                <a:ea typeface="Constantia"/>
                <a:cs typeface="Constantia"/>
                <a:sym typeface="Constantia"/>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onstantia"/>
                <a:ea typeface="Constantia"/>
                <a:cs typeface="Constantia"/>
                <a:sym typeface="Constantia"/>
              </a:defRPr>
            </a:lvl9pPr>
          </a:lstStyle>
          <a:p/>
        </p:txBody>
      </p:sp>
      <p:sp>
        <p:nvSpPr>
          <p:cNvPr id="46" name="Shape 46"/>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244061"/>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2pPr>
            <a:lvl3pPr lvl="2"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3pPr>
            <a:lvl4pPr lvl="3"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4pPr>
            <a:lvl5pPr lvl="4"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5pPr>
            <a:lvl6pPr lvl="5"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6pPr>
            <a:lvl7pPr lvl="6"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7pPr>
            <a:lvl8pPr lvl="7"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8pPr>
            <a:lvl9pPr lvl="8"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9pPr>
          </a:lstStyle>
          <a:p/>
        </p:txBody>
      </p:sp>
      <p:sp>
        <p:nvSpPr>
          <p:cNvPr id="47" name="Shape 47"/>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244061"/>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2pPr>
            <a:lvl3pPr lvl="2"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3pPr>
            <a:lvl4pPr lvl="3"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4pPr>
            <a:lvl5pPr lvl="4"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5pPr>
            <a:lvl6pPr lvl="5"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6pPr>
            <a:lvl7pPr lvl="6"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7pPr>
            <a:lvl8pPr lvl="7"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8pPr>
            <a:lvl9pPr lvl="8"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9pPr>
          </a:lstStyle>
          <a:p/>
        </p:txBody>
      </p:sp>
      <p:sp>
        <p:nvSpPr>
          <p:cNvPr id="48" name="Shape 4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244061"/>
                </a:solidFill>
                <a:latin typeface="Constantia"/>
                <a:ea typeface="Constantia"/>
                <a:cs typeface="Constantia"/>
                <a:sym typeface="Constantia"/>
              </a:defRPr>
            </a:lvl1pPr>
            <a:lvl2pPr indent="0" lvl="1" marL="0" marR="0" rtl="0" algn="r">
              <a:spcBef>
                <a:spcPts val="0"/>
              </a:spcBef>
              <a:buNone/>
              <a:defRPr sz="1200">
                <a:solidFill>
                  <a:srgbClr val="244061"/>
                </a:solidFill>
                <a:latin typeface="Constantia"/>
                <a:ea typeface="Constantia"/>
                <a:cs typeface="Constantia"/>
                <a:sym typeface="Constantia"/>
              </a:defRPr>
            </a:lvl2pPr>
            <a:lvl3pPr indent="0" lvl="2" marL="0" marR="0" rtl="0" algn="r">
              <a:spcBef>
                <a:spcPts val="0"/>
              </a:spcBef>
              <a:buNone/>
              <a:defRPr sz="1200">
                <a:solidFill>
                  <a:srgbClr val="244061"/>
                </a:solidFill>
                <a:latin typeface="Constantia"/>
                <a:ea typeface="Constantia"/>
                <a:cs typeface="Constantia"/>
                <a:sym typeface="Constantia"/>
              </a:defRPr>
            </a:lvl3pPr>
            <a:lvl4pPr indent="0" lvl="3" marL="0" marR="0" rtl="0" algn="r">
              <a:spcBef>
                <a:spcPts val="0"/>
              </a:spcBef>
              <a:buNone/>
              <a:defRPr sz="1200">
                <a:solidFill>
                  <a:srgbClr val="244061"/>
                </a:solidFill>
                <a:latin typeface="Constantia"/>
                <a:ea typeface="Constantia"/>
                <a:cs typeface="Constantia"/>
                <a:sym typeface="Constantia"/>
              </a:defRPr>
            </a:lvl4pPr>
            <a:lvl5pPr indent="0" lvl="4" marL="0" marR="0" rtl="0" algn="r">
              <a:spcBef>
                <a:spcPts val="0"/>
              </a:spcBef>
              <a:buNone/>
              <a:defRPr sz="1200">
                <a:solidFill>
                  <a:srgbClr val="244061"/>
                </a:solidFill>
                <a:latin typeface="Constantia"/>
                <a:ea typeface="Constantia"/>
                <a:cs typeface="Constantia"/>
                <a:sym typeface="Constantia"/>
              </a:defRPr>
            </a:lvl5pPr>
            <a:lvl6pPr indent="0" lvl="5" marL="0" marR="0" rtl="0" algn="r">
              <a:spcBef>
                <a:spcPts val="0"/>
              </a:spcBef>
              <a:buNone/>
              <a:defRPr sz="1200">
                <a:solidFill>
                  <a:srgbClr val="244061"/>
                </a:solidFill>
                <a:latin typeface="Constantia"/>
                <a:ea typeface="Constantia"/>
                <a:cs typeface="Constantia"/>
                <a:sym typeface="Constantia"/>
              </a:defRPr>
            </a:lvl6pPr>
            <a:lvl7pPr indent="0" lvl="6" marL="0" marR="0" rtl="0" algn="r">
              <a:spcBef>
                <a:spcPts val="0"/>
              </a:spcBef>
              <a:buNone/>
              <a:defRPr sz="1200">
                <a:solidFill>
                  <a:srgbClr val="244061"/>
                </a:solidFill>
                <a:latin typeface="Constantia"/>
                <a:ea typeface="Constantia"/>
                <a:cs typeface="Constantia"/>
                <a:sym typeface="Constantia"/>
              </a:defRPr>
            </a:lvl7pPr>
            <a:lvl8pPr indent="0" lvl="7" marL="0" marR="0" rtl="0" algn="r">
              <a:spcBef>
                <a:spcPts val="0"/>
              </a:spcBef>
              <a:buNone/>
              <a:defRPr sz="1200">
                <a:solidFill>
                  <a:srgbClr val="244061"/>
                </a:solidFill>
                <a:latin typeface="Constantia"/>
                <a:ea typeface="Constantia"/>
                <a:cs typeface="Constantia"/>
                <a:sym typeface="Constantia"/>
              </a:defRPr>
            </a:lvl8pPr>
            <a:lvl9pPr indent="0" lvl="8" marL="0" marR="0" rtl="0" algn="r">
              <a:spcBef>
                <a:spcPts val="0"/>
              </a:spcBef>
              <a:buNone/>
              <a:defRPr sz="1200">
                <a:solidFill>
                  <a:srgbClr val="244061"/>
                </a:solidFill>
                <a:latin typeface="Constantia"/>
                <a:ea typeface="Constantia"/>
                <a:cs typeface="Constantia"/>
                <a:sym typeface="Constantia"/>
              </a:defRPr>
            </a:lvl9pPr>
          </a:lstStyle>
          <a:p>
            <a:pPr indent="0" lvl="0" mar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比對" type="twoTxTwoObj">
  <p:cSld name="TWO_OBJECTS_WITH_TEXT">
    <p:spTree>
      <p:nvGrpSpPr>
        <p:cNvPr id="49" name="Shape 49"/>
        <p:cNvGrpSpPr/>
        <p:nvPr/>
      </p:nvGrpSpPr>
      <p:grpSpPr>
        <a:xfrm>
          <a:off x="0" y="0"/>
          <a:ext cx="0" cy="0"/>
          <a:chOff x="0" y="0"/>
          <a:chExt cx="0" cy="0"/>
        </a:xfrm>
      </p:grpSpPr>
      <p:sp>
        <p:nvSpPr>
          <p:cNvPr id="50" name="Shape 50"/>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Clr>
                <a:srgbClr val="244061"/>
              </a:buClr>
              <a:buSzPts val="4400"/>
              <a:buFont typeface="Constantia"/>
              <a:buNone/>
              <a:defRPr b="1" i="0" sz="4400" u="none" cap="none" strike="noStrike">
                <a:solidFill>
                  <a:srgbClr val="244061"/>
                </a:solidFill>
                <a:latin typeface="Constantia"/>
                <a:ea typeface="Constantia"/>
                <a:cs typeface="Constantia"/>
                <a:sym typeface="Constant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Shape 51"/>
          <p:cNvSpPr txBox="1"/>
          <p:nvPr>
            <p:ph idx="1" type="body"/>
          </p:nvPr>
        </p:nvSpPr>
        <p:spPr>
          <a:xfrm>
            <a:off x="457200" y="1535113"/>
            <a:ext cx="4040188" cy="639762"/>
          </a:xfrm>
          <a:prstGeom prst="rect">
            <a:avLst/>
          </a:prstGeom>
          <a:noFill/>
          <a:ln>
            <a:noFill/>
          </a:ln>
        </p:spPr>
        <p:txBody>
          <a:bodyPr anchorCtr="0" anchor="b" bIns="91425" lIns="91425" spcFirstLastPara="1" rIns="91425" wrap="square" tIns="91425"/>
          <a:lstStyle>
            <a:lvl1pPr indent="-228600" lvl="0" marL="457200" marR="0" rtl="0" algn="l">
              <a:spcBef>
                <a:spcPts val="480"/>
              </a:spcBef>
              <a:spcAft>
                <a:spcPts val="0"/>
              </a:spcAft>
              <a:buClr>
                <a:srgbClr val="244061"/>
              </a:buClr>
              <a:buSzPts val="2400"/>
              <a:buFont typeface="Arial Narrow"/>
              <a:buNone/>
              <a:defRPr b="1" i="0" sz="2400" u="none" cap="none" strike="noStrike">
                <a:solidFill>
                  <a:srgbClr val="244061"/>
                </a:solidFill>
                <a:latin typeface="Constantia"/>
                <a:ea typeface="Constantia"/>
                <a:cs typeface="Constantia"/>
                <a:sym typeface="Constantia"/>
              </a:defRPr>
            </a:lvl1pPr>
            <a:lvl2pPr indent="-228600" lvl="1" marL="914400" marR="0" rtl="0" algn="l">
              <a:spcBef>
                <a:spcPts val="400"/>
              </a:spcBef>
              <a:spcAft>
                <a:spcPts val="0"/>
              </a:spcAft>
              <a:buClr>
                <a:srgbClr val="244061"/>
              </a:buClr>
              <a:buSzPts val="2000"/>
              <a:buFont typeface="Arial Narrow"/>
              <a:buNone/>
              <a:defRPr b="1" i="0" sz="2000" u="none" cap="none" strike="noStrike">
                <a:solidFill>
                  <a:srgbClr val="244061"/>
                </a:solidFill>
                <a:latin typeface="Constantia"/>
                <a:ea typeface="Constantia"/>
                <a:cs typeface="Constantia"/>
                <a:sym typeface="Constantia"/>
              </a:defRPr>
            </a:lvl2pPr>
            <a:lvl3pPr indent="-228600" lvl="2" marL="1371600" marR="0" rtl="0" algn="l">
              <a:spcBef>
                <a:spcPts val="360"/>
              </a:spcBef>
              <a:spcAft>
                <a:spcPts val="0"/>
              </a:spcAft>
              <a:buClr>
                <a:srgbClr val="244061"/>
              </a:buClr>
              <a:buSzPts val="1800"/>
              <a:buFont typeface="Arial Narrow"/>
              <a:buNone/>
              <a:defRPr b="1" i="0" sz="1800" u="none" cap="none" strike="noStrike">
                <a:solidFill>
                  <a:srgbClr val="244061"/>
                </a:solidFill>
                <a:latin typeface="Constantia"/>
                <a:ea typeface="Constantia"/>
                <a:cs typeface="Constantia"/>
                <a:sym typeface="Constantia"/>
              </a:defRPr>
            </a:lvl3pPr>
            <a:lvl4pPr indent="-228600" lvl="3" marL="1828800" marR="0" rtl="0" algn="l">
              <a:spcBef>
                <a:spcPts val="320"/>
              </a:spcBef>
              <a:spcAft>
                <a:spcPts val="0"/>
              </a:spcAft>
              <a:buClr>
                <a:srgbClr val="244061"/>
              </a:buClr>
              <a:buSzPts val="1600"/>
              <a:buFont typeface="Arial Narrow"/>
              <a:buNone/>
              <a:defRPr b="1" i="0" sz="1600" u="none" cap="none" strike="noStrike">
                <a:solidFill>
                  <a:srgbClr val="244061"/>
                </a:solidFill>
                <a:latin typeface="Constantia"/>
                <a:ea typeface="Constantia"/>
                <a:cs typeface="Constantia"/>
                <a:sym typeface="Constantia"/>
              </a:defRPr>
            </a:lvl4pPr>
            <a:lvl5pPr indent="-228600" lvl="4" marL="2286000" marR="0" rtl="0" algn="l">
              <a:spcBef>
                <a:spcPts val="320"/>
              </a:spcBef>
              <a:spcAft>
                <a:spcPts val="0"/>
              </a:spcAft>
              <a:buClr>
                <a:srgbClr val="244061"/>
              </a:buClr>
              <a:buSzPts val="1600"/>
              <a:buFont typeface="Arial Narrow"/>
              <a:buNone/>
              <a:defRPr b="1" i="0" sz="1600" u="none" cap="none" strike="noStrike">
                <a:solidFill>
                  <a:srgbClr val="244061"/>
                </a:solidFill>
                <a:latin typeface="Constantia"/>
                <a:ea typeface="Constantia"/>
                <a:cs typeface="Constantia"/>
                <a:sym typeface="Constantia"/>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onstantia"/>
                <a:ea typeface="Constantia"/>
                <a:cs typeface="Constantia"/>
                <a:sym typeface="Constantia"/>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onstantia"/>
                <a:ea typeface="Constantia"/>
                <a:cs typeface="Constantia"/>
                <a:sym typeface="Constantia"/>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onstantia"/>
                <a:ea typeface="Constantia"/>
                <a:cs typeface="Constantia"/>
                <a:sym typeface="Constantia"/>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onstantia"/>
                <a:ea typeface="Constantia"/>
                <a:cs typeface="Constantia"/>
                <a:sym typeface="Constantia"/>
              </a:defRPr>
            </a:lvl9pPr>
          </a:lstStyle>
          <a:p/>
        </p:txBody>
      </p:sp>
      <p:sp>
        <p:nvSpPr>
          <p:cNvPr id="52" name="Shape 52"/>
          <p:cNvSpPr txBox="1"/>
          <p:nvPr>
            <p:ph idx="2" type="body"/>
          </p:nvPr>
        </p:nvSpPr>
        <p:spPr>
          <a:xfrm>
            <a:off x="457200" y="2174875"/>
            <a:ext cx="4040188" cy="3951288"/>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244061"/>
              </a:buClr>
              <a:buSzPts val="2400"/>
              <a:buFont typeface="Arial Narrow"/>
              <a:buChar char="■"/>
              <a:defRPr b="0" i="0" sz="2400" u="none" cap="none" strike="noStrike">
                <a:solidFill>
                  <a:srgbClr val="244061"/>
                </a:solidFill>
                <a:latin typeface="Constantia"/>
                <a:ea typeface="Constantia"/>
                <a:cs typeface="Constantia"/>
                <a:sym typeface="Constantia"/>
              </a:defRPr>
            </a:lvl1pPr>
            <a:lvl2pPr indent="-355600" lvl="1" marL="914400" marR="0" rtl="0" algn="l">
              <a:spcBef>
                <a:spcPts val="400"/>
              </a:spcBef>
              <a:spcAft>
                <a:spcPts val="0"/>
              </a:spcAft>
              <a:buClr>
                <a:srgbClr val="244061"/>
              </a:buClr>
              <a:buSzPts val="2000"/>
              <a:buFont typeface="Arial Narrow"/>
              <a:buChar char="■"/>
              <a:defRPr b="0" i="0" sz="2000" u="none" cap="none" strike="noStrike">
                <a:solidFill>
                  <a:srgbClr val="244061"/>
                </a:solidFill>
                <a:latin typeface="Constantia"/>
                <a:ea typeface="Constantia"/>
                <a:cs typeface="Constantia"/>
                <a:sym typeface="Constantia"/>
              </a:defRPr>
            </a:lvl2pPr>
            <a:lvl3pPr indent="-342900" lvl="2" marL="1371600" marR="0" rtl="0" algn="l">
              <a:spcBef>
                <a:spcPts val="360"/>
              </a:spcBef>
              <a:spcAft>
                <a:spcPts val="0"/>
              </a:spcAft>
              <a:buClr>
                <a:srgbClr val="244061"/>
              </a:buClr>
              <a:buSzPts val="1800"/>
              <a:buFont typeface="Arial Narrow"/>
              <a:buChar char="■"/>
              <a:defRPr b="0" i="0" sz="1800" u="none" cap="none" strike="noStrike">
                <a:solidFill>
                  <a:srgbClr val="244061"/>
                </a:solidFill>
                <a:latin typeface="Constantia"/>
                <a:ea typeface="Constantia"/>
                <a:cs typeface="Constantia"/>
                <a:sym typeface="Constantia"/>
              </a:defRPr>
            </a:lvl3pPr>
            <a:lvl4pPr indent="-330200" lvl="3" marL="1828800" marR="0" rtl="0" algn="l">
              <a:spcBef>
                <a:spcPts val="320"/>
              </a:spcBef>
              <a:spcAft>
                <a:spcPts val="0"/>
              </a:spcAft>
              <a:buClr>
                <a:srgbClr val="244061"/>
              </a:buClr>
              <a:buSzPts val="1600"/>
              <a:buFont typeface="Arial Narrow"/>
              <a:buChar char="■"/>
              <a:defRPr b="0" i="0" sz="1600" u="none" cap="none" strike="noStrike">
                <a:solidFill>
                  <a:srgbClr val="244061"/>
                </a:solidFill>
                <a:latin typeface="Constantia"/>
                <a:ea typeface="Constantia"/>
                <a:cs typeface="Constantia"/>
                <a:sym typeface="Constantia"/>
              </a:defRPr>
            </a:lvl4pPr>
            <a:lvl5pPr indent="-330200" lvl="4" marL="2286000" marR="0" rtl="0" algn="l">
              <a:spcBef>
                <a:spcPts val="320"/>
              </a:spcBef>
              <a:spcAft>
                <a:spcPts val="0"/>
              </a:spcAft>
              <a:buClr>
                <a:srgbClr val="244061"/>
              </a:buClr>
              <a:buSzPts val="1600"/>
              <a:buFont typeface="Arial Narrow"/>
              <a:buChar char="■"/>
              <a:defRPr b="0" i="0" sz="1600" u="none" cap="none" strike="noStrike">
                <a:solidFill>
                  <a:srgbClr val="244061"/>
                </a:solidFill>
                <a:latin typeface="Constantia"/>
                <a:ea typeface="Constantia"/>
                <a:cs typeface="Constantia"/>
                <a:sym typeface="Constantia"/>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onstantia"/>
                <a:ea typeface="Constantia"/>
                <a:cs typeface="Constantia"/>
                <a:sym typeface="Constantia"/>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onstantia"/>
                <a:ea typeface="Constantia"/>
                <a:cs typeface="Constantia"/>
                <a:sym typeface="Constantia"/>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onstantia"/>
                <a:ea typeface="Constantia"/>
                <a:cs typeface="Constantia"/>
                <a:sym typeface="Constantia"/>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onstantia"/>
                <a:ea typeface="Constantia"/>
                <a:cs typeface="Constantia"/>
                <a:sym typeface="Constantia"/>
              </a:defRPr>
            </a:lvl9pPr>
          </a:lstStyle>
          <a:p/>
        </p:txBody>
      </p:sp>
      <p:sp>
        <p:nvSpPr>
          <p:cNvPr id="53" name="Shape 53"/>
          <p:cNvSpPr txBox="1"/>
          <p:nvPr>
            <p:ph idx="3" type="body"/>
          </p:nvPr>
        </p:nvSpPr>
        <p:spPr>
          <a:xfrm>
            <a:off x="4645025" y="1535113"/>
            <a:ext cx="4041775" cy="639762"/>
          </a:xfrm>
          <a:prstGeom prst="rect">
            <a:avLst/>
          </a:prstGeom>
          <a:noFill/>
          <a:ln>
            <a:noFill/>
          </a:ln>
        </p:spPr>
        <p:txBody>
          <a:bodyPr anchorCtr="0" anchor="b" bIns="91425" lIns="91425" spcFirstLastPara="1" rIns="91425" wrap="square" tIns="91425"/>
          <a:lstStyle>
            <a:lvl1pPr indent="-228600" lvl="0" marL="457200" marR="0" rtl="0" algn="l">
              <a:spcBef>
                <a:spcPts val="480"/>
              </a:spcBef>
              <a:spcAft>
                <a:spcPts val="0"/>
              </a:spcAft>
              <a:buClr>
                <a:srgbClr val="244061"/>
              </a:buClr>
              <a:buSzPts val="2400"/>
              <a:buFont typeface="Arial Narrow"/>
              <a:buNone/>
              <a:defRPr b="1" i="0" sz="2400" u="none" cap="none" strike="noStrike">
                <a:solidFill>
                  <a:srgbClr val="244061"/>
                </a:solidFill>
                <a:latin typeface="Constantia"/>
                <a:ea typeface="Constantia"/>
                <a:cs typeface="Constantia"/>
                <a:sym typeface="Constantia"/>
              </a:defRPr>
            </a:lvl1pPr>
            <a:lvl2pPr indent="-228600" lvl="1" marL="914400" marR="0" rtl="0" algn="l">
              <a:spcBef>
                <a:spcPts val="400"/>
              </a:spcBef>
              <a:spcAft>
                <a:spcPts val="0"/>
              </a:spcAft>
              <a:buClr>
                <a:srgbClr val="244061"/>
              </a:buClr>
              <a:buSzPts val="2000"/>
              <a:buFont typeface="Arial Narrow"/>
              <a:buNone/>
              <a:defRPr b="1" i="0" sz="2000" u="none" cap="none" strike="noStrike">
                <a:solidFill>
                  <a:srgbClr val="244061"/>
                </a:solidFill>
                <a:latin typeface="Constantia"/>
                <a:ea typeface="Constantia"/>
                <a:cs typeface="Constantia"/>
                <a:sym typeface="Constantia"/>
              </a:defRPr>
            </a:lvl2pPr>
            <a:lvl3pPr indent="-228600" lvl="2" marL="1371600" marR="0" rtl="0" algn="l">
              <a:spcBef>
                <a:spcPts val="360"/>
              </a:spcBef>
              <a:spcAft>
                <a:spcPts val="0"/>
              </a:spcAft>
              <a:buClr>
                <a:srgbClr val="244061"/>
              </a:buClr>
              <a:buSzPts val="1800"/>
              <a:buFont typeface="Arial Narrow"/>
              <a:buNone/>
              <a:defRPr b="1" i="0" sz="1800" u="none" cap="none" strike="noStrike">
                <a:solidFill>
                  <a:srgbClr val="244061"/>
                </a:solidFill>
                <a:latin typeface="Constantia"/>
                <a:ea typeface="Constantia"/>
                <a:cs typeface="Constantia"/>
                <a:sym typeface="Constantia"/>
              </a:defRPr>
            </a:lvl3pPr>
            <a:lvl4pPr indent="-228600" lvl="3" marL="1828800" marR="0" rtl="0" algn="l">
              <a:spcBef>
                <a:spcPts val="320"/>
              </a:spcBef>
              <a:spcAft>
                <a:spcPts val="0"/>
              </a:spcAft>
              <a:buClr>
                <a:srgbClr val="244061"/>
              </a:buClr>
              <a:buSzPts val="1600"/>
              <a:buFont typeface="Arial Narrow"/>
              <a:buNone/>
              <a:defRPr b="1" i="0" sz="1600" u="none" cap="none" strike="noStrike">
                <a:solidFill>
                  <a:srgbClr val="244061"/>
                </a:solidFill>
                <a:latin typeface="Constantia"/>
                <a:ea typeface="Constantia"/>
                <a:cs typeface="Constantia"/>
                <a:sym typeface="Constantia"/>
              </a:defRPr>
            </a:lvl4pPr>
            <a:lvl5pPr indent="-228600" lvl="4" marL="2286000" marR="0" rtl="0" algn="l">
              <a:spcBef>
                <a:spcPts val="320"/>
              </a:spcBef>
              <a:spcAft>
                <a:spcPts val="0"/>
              </a:spcAft>
              <a:buClr>
                <a:srgbClr val="244061"/>
              </a:buClr>
              <a:buSzPts val="1600"/>
              <a:buFont typeface="Arial Narrow"/>
              <a:buNone/>
              <a:defRPr b="1" i="0" sz="1600" u="none" cap="none" strike="noStrike">
                <a:solidFill>
                  <a:srgbClr val="244061"/>
                </a:solidFill>
                <a:latin typeface="Constantia"/>
                <a:ea typeface="Constantia"/>
                <a:cs typeface="Constantia"/>
                <a:sym typeface="Constantia"/>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onstantia"/>
                <a:ea typeface="Constantia"/>
                <a:cs typeface="Constantia"/>
                <a:sym typeface="Constantia"/>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onstantia"/>
                <a:ea typeface="Constantia"/>
                <a:cs typeface="Constantia"/>
                <a:sym typeface="Constantia"/>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onstantia"/>
                <a:ea typeface="Constantia"/>
                <a:cs typeface="Constantia"/>
                <a:sym typeface="Constantia"/>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onstantia"/>
                <a:ea typeface="Constantia"/>
                <a:cs typeface="Constantia"/>
                <a:sym typeface="Constantia"/>
              </a:defRPr>
            </a:lvl9pPr>
          </a:lstStyle>
          <a:p/>
        </p:txBody>
      </p:sp>
      <p:sp>
        <p:nvSpPr>
          <p:cNvPr id="54" name="Shape 54"/>
          <p:cNvSpPr txBox="1"/>
          <p:nvPr>
            <p:ph idx="4" type="body"/>
          </p:nvPr>
        </p:nvSpPr>
        <p:spPr>
          <a:xfrm>
            <a:off x="4645025" y="2174875"/>
            <a:ext cx="4041775" cy="3951288"/>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244061"/>
              </a:buClr>
              <a:buSzPts val="2400"/>
              <a:buFont typeface="Arial Narrow"/>
              <a:buChar char="■"/>
              <a:defRPr b="0" i="0" sz="2400" u="none" cap="none" strike="noStrike">
                <a:solidFill>
                  <a:srgbClr val="244061"/>
                </a:solidFill>
                <a:latin typeface="Constantia"/>
                <a:ea typeface="Constantia"/>
                <a:cs typeface="Constantia"/>
                <a:sym typeface="Constantia"/>
              </a:defRPr>
            </a:lvl1pPr>
            <a:lvl2pPr indent="-355600" lvl="1" marL="914400" marR="0" rtl="0" algn="l">
              <a:spcBef>
                <a:spcPts val="400"/>
              </a:spcBef>
              <a:spcAft>
                <a:spcPts val="0"/>
              </a:spcAft>
              <a:buClr>
                <a:srgbClr val="244061"/>
              </a:buClr>
              <a:buSzPts val="2000"/>
              <a:buFont typeface="Arial Narrow"/>
              <a:buChar char="■"/>
              <a:defRPr b="0" i="0" sz="2000" u="none" cap="none" strike="noStrike">
                <a:solidFill>
                  <a:srgbClr val="244061"/>
                </a:solidFill>
                <a:latin typeface="Constantia"/>
                <a:ea typeface="Constantia"/>
                <a:cs typeface="Constantia"/>
                <a:sym typeface="Constantia"/>
              </a:defRPr>
            </a:lvl2pPr>
            <a:lvl3pPr indent="-342900" lvl="2" marL="1371600" marR="0" rtl="0" algn="l">
              <a:spcBef>
                <a:spcPts val="360"/>
              </a:spcBef>
              <a:spcAft>
                <a:spcPts val="0"/>
              </a:spcAft>
              <a:buClr>
                <a:srgbClr val="244061"/>
              </a:buClr>
              <a:buSzPts val="1800"/>
              <a:buFont typeface="Arial Narrow"/>
              <a:buChar char="■"/>
              <a:defRPr b="0" i="0" sz="1800" u="none" cap="none" strike="noStrike">
                <a:solidFill>
                  <a:srgbClr val="244061"/>
                </a:solidFill>
                <a:latin typeface="Constantia"/>
                <a:ea typeface="Constantia"/>
                <a:cs typeface="Constantia"/>
                <a:sym typeface="Constantia"/>
              </a:defRPr>
            </a:lvl3pPr>
            <a:lvl4pPr indent="-330200" lvl="3" marL="1828800" marR="0" rtl="0" algn="l">
              <a:spcBef>
                <a:spcPts val="320"/>
              </a:spcBef>
              <a:spcAft>
                <a:spcPts val="0"/>
              </a:spcAft>
              <a:buClr>
                <a:srgbClr val="244061"/>
              </a:buClr>
              <a:buSzPts val="1600"/>
              <a:buFont typeface="Arial Narrow"/>
              <a:buChar char="■"/>
              <a:defRPr b="0" i="0" sz="1600" u="none" cap="none" strike="noStrike">
                <a:solidFill>
                  <a:srgbClr val="244061"/>
                </a:solidFill>
                <a:latin typeface="Constantia"/>
                <a:ea typeface="Constantia"/>
                <a:cs typeface="Constantia"/>
                <a:sym typeface="Constantia"/>
              </a:defRPr>
            </a:lvl4pPr>
            <a:lvl5pPr indent="-330200" lvl="4" marL="2286000" marR="0" rtl="0" algn="l">
              <a:spcBef>
                <a:spcPts val="320"/>
              </a:spcBef>
              <a:spcAft>
                <a:spcPts val="0"/>
              </a:spcAft>
              <a:buClr>
                <a:srgbClr val="244061"/>
              </a:buClr>
              <a:buSzPts val="1600"/>
              <a:buFont typeface="Arial Narrow"/>
              <a:buChar char="■"/>
              <a:defRPr b="0" i="0" sz="1600" u="none" cap="none" strike="noStrike">
                <a:solidFill>
                  <a:srgbClr val="244061"/>
                </a:solidFill>
                <a:latin typeface="Constantia"/>
                <a:ea typeface="Constantia"/>
                <a:cs typeface="Constantia"/>
                <a:sym typeface="Constantia"/>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onstantia"/>
                <a:ea typeface="Constantia"/>
                <a:cs typeface="Constantia"/>
                <a:sym typeface="Constantia"/>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onstantia"/>
                <a:ea typeface="Constantia"/>
                <a:cs typeface="Constantia"/>
                <a:sym typeface="Constantia"/>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onstantia"/>
                <a:ea typeface="Constantia"/>
                <a:cs typeface="Constantia"/>
                <a:sym typeface="Constantia"/>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onstantia"/>
                <a:ea typeface="Constantia"/>
                <a:cs typeface="Constantia"/>
                <a:sym typeface="Constantia"/>
              </a:defRPr>
            </a:lvl9pPr>
          </a:lstStyle>
          <a:p/>
        </p:txBody>
      </p:sp>
      <p:sp>
        <p:nvSpPr>
          <p:cNvPr id="55" name="Shape 55"/>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244061"/>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2pPr>
            <a:lvl3pPr lvl="2"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3pPr>
            <a:lvl4pPr lvl="3"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4pPr>
            <a:lvl5pPr lvl="4"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5pPr>
            <a:lvl6pPr lvl="5"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6pPr>
            <a:lvl7pPr lvl="6"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7pPr>
            <a:lvl8pPr lvl="7"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8pPr>
            <a:lvl9pPr lvl="8"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9pPr>
          </a:lstStyle>
          <a:p/>
        </p:txBody>
      </p:sp>
      <p:sp>
        <p:nvSpPr>
          <p:cNvPr id="56" name="Shape 56"/>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244061"/>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2pPr>
            <a:lvl3pPr lvl="2"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3pPr>
            <a:lvl4pPr lvl="3"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4pPr>
            <a:lvl5pPr lvl="4"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5pPr>
            <a:lvl6pPr lvl="5"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6pPr>
            <a:lvl7pPr lvl="6"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7pPr>
            <a:lvl8pPr lvl="7"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8pPr>
            <a:lvl9pPr lvl="8"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9pPr>
          </a:lstStyle>
          <a:p/>
        </p:txBody>
      </p:sp>
      <p:sp>
        <p:nvSpPr>
          <p:cNvPr id="57" name="Shape 5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244061"/>
                </a:solidFill>
                <a:latin typeface="Constantia"/>
                <a:ea typeface="Constantia"/>
                <a:cs typeface="Constantia"/>
                <a:sym typeface="Constantia"/>
              </a:defRPr>
            </a:lvl1pPr>
            <a:lvl2pPr indent="0" lvl="1" marL="0" marR="0" rtl="0" algn="r">
              <a:spcBef>
                <a:spcPts val="0"/>
              </a:spcBef>
              <a:buNone/>
              <a:defRPr sz="1200">
                <a:solidFill>
                  <a:srgbClr val="244061"/>
                </a:solidFill>
                <a:latin typeface="Constantia"/>
                <a:ea typeface="Constantia"/>
                <a:cs typeface="Constantia"/>
                <a:sym typeface="Constantia"/>
              </a:defRPr>
            </a:lvl2pPr>
            <a:lvl3pPr indent="0" lvl="2" marL="0" marR="0" rtl="0" algn="r">
              <a:spcBef>
                <a:spcPts val="0"/>
              </a:spcBef>
              <a:buNone/>
              <a:defRPr sz="1200">
                <a:solidFill>
                  <a:srgbClr val="244061"/>
                </a:solidFill>
                <a:latin typeface="Constantia"/>
                <a:ea typeface="Constantia"/>
                <a:cs typeface="Constantia"/>
                <a:sym typeface="Constantia"/>
              </a:defRPr>
            </a:lvl3pPr>
            <a:lvl4pPr indent="0" lvl="3" marL="0" marR="0" rtl="0" algn="r">
              <a:spcBef>
                <a:spcPts val="0"/>
              </a:spcBef>
              <a:buNone/>
              <a:defRPr sz="1200">
                <a:solidFill>
                  <a:srgbClr val="244061"/>
                </a:solidFill>
                <a:latin typeface="Constantia"/>
                <a:ea typeface="Constantia"/>
                <a:cs typeface="Constantia"/>
                <a:sym typeface="Constantia"/>
              </a:defRPr>
            </a:lvl4pPr>
            <a:lvl5pPr indent="0" lvl="4" marL="0" marR="0" rtl="0" algn="r">
              <a:spcBef>
                <a:spcPts val="0"/>
              </a:spcBef>
              <a:buNone/>
              <a:defRPr sz="1200">
                <a:solidFill>
                  <a:srgbClr val="244061"/>
                </a:solidFill>
                <a:latin typeface="Constantia"/>
                <a:ea typeface="Constantia"/>
                <a:cs typeface="Constantia"/>
                <a:sym typeface="Constantia"/>
              </a:defRPr>
            </a:lvl5pPr>
            <a:lvl6pPr indent="0" lvl="5" marL="0" marR="0" rtl="0" algn="r">
              <a:spcBef>
                <a:spcPts val="0"/>
              </a:spcBef>
              <a:buNone/>
              <a:defRPr sz="1200">
                <a:solidFill>
                  <a:srgbClr val="244061"/>
                </a:solidFill>
                <a:latin typeface="Constantia"/>
                <a:ea typeface="Constantia"/>
                <a:cs typeface="Constantia"/>
                <a:sym typeface="Constantia"/>
              </a:defRPr>
            </a:lvl6pPr>
            <a:lvl7pPr indent="0" lvl="6" marL="0" marR="0" rtl="0" algn="r">
              <a:spcBef>
                <a:spcPts val="0"/>
              </a:spcBef>
              <a:buNone/>
              <a:defRPr sz="1200">
                <a:solidFill>
                  <a:srgbClr val="244061"/>
                </a:solidFill>
                <a:latin typeface="Constantia"/>
                <a:ea typeface="Constantia"/>
                <a:cs typeface="Constantia"/>
                <a:sym typeface="Constantia"/>
              </a:defRPr>
            </a:lvl7pPr>
            <a:lvl8pPr indent="0" lvl="7" marL="0" marR="0" rtl="0" algn="r">
              <a:spcBef>
                <a:spcPts val="0"/>
              </a:spcBef>
              <a:buNone/>
              <a:defRPr sz="1200">
                <a:solidFill>
                  <a:srgbClr val="244061"/>
                </a:solidFill>
                <a:latin typeface="Constantia"/>
                <a:ea typeface="Constantia"/>
                <a:cs typeface="Constantia"/>
                <a:sym typeface="Constantia"/>
              </a:defRPr>
            </a:lvl8pPr>
            <a:lvl9pPr indent="0" lvl="8" marL="0" marR="0" rtl="0" algn="r">
              <a:spcBef>
                <a:spcPts val="0"/>
              </a:spcBef>
              <a:buNone/>
              <a:defRPr sz="1200">
                <a:solidFill>
                  <a:srgbClr val="244061"/>
                </a:solidFill>
                <a:latin typeface="Constantia"/>
                <a:ea typeface="Constantia"/>
                <a:cs typeface="Constantia"/>
                <a:sym typeface="Constantia"/>
              </a:defRPr>
            </a:lvl9pPr>
          </a:lstStyle>
          <a:p>
            <a:pPr indent="0" lvl="0" mar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含標題的內容" type="objTx">
  <p:cSld name="OBJECT_WITH_CAPTION_TEXT">
    <p:spTree>
      <p:nvGrpSpPr>
        <p:cNvPr id="58" name="Shape 58"/>
        <p:cNvGrpSpPr/>
        <p:nvPr/>
      </p:nvGrpSpPr>
      <p:grpSpPr>
        <a:xfrm>
          <a:off x="0" y="0"/>
          <a:ext cx="0" cy="0"/>
          <a:chOff x="0" y="0"/>
          <a:chExt cx="0" cy="0"/>
        </a:xfrm>
      </p:grpSpPr>
      <p:sp>
        <p:nvSpPr>
          <p:cNvPr id="59" name="Shape 59"/>
          <p:cNvSpPr txBox="1"/>
          <p:nvPr>
            <p:ph type="title"/>
          </p:nvPr>
        </p:nvSpPr>
        <p:spPr>
          <a:xfrm>
            <a:off x="457200" y="273050"/>
            <a:ext cx="3008313" cy="116205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Clr>
                <a:srgbClr val="244061"/>
              </a:buClr>
              <a:buSzPts val="2000"/>
              <a:buFont typeface="Constantia"/>
              <a:buNone/>
              <a:defRPr b="1" i="0" sz="2000" u="none" cap="none" strike="noStrike">
                <a:solidFill>
                  <a:srgbClr val="244061"/>
                </a:solidFill>
                <a:latin typeface="Constantia"/>
                <a:ea typeface="Constantia"/>
                <a:cs typeface="Constantia"/>
                <a:sym typeface="Constant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0" name="Shape 60"/>
          <p:cNvSpPr txBox="1"/>
          <p:nvPr>
            <p:ph idx="1" type="body"/>
          </p:nvPr>
        </p:nvSpPr>
        <p:spPr>
          <a:xfrm>
            <a:off x="3575050" y="273050"/>
            <a:ext cx="5111750" cy="5853113"/>
          </a:xfrm>
          <a:prstGeom prst="rect">
            <a:avLst/>
          </a:prstGeom>
          <a:noFill/>
          <a:ln>
            <a:noFill/>
          </a:ln>
        </p:spPr>
        <p:txBody>
          <a:bodyPr anchorCtr="0" anchor="t" bIns="91425" lIns="91425" spcFirstLastPara="1" rIns="91425" wrap="square" tIns="91425"/>
          <a:lstStyle>
            <a:lvl1pPr indent="-431800" lvl="0" marL="457200" marR="0" rtl="0" algn="l">
              <a:spcBef>
                <a:spcPts val="640"/>
              </a:spcBef>
              <a:spcAft>
                <a:spcPts val="0"/>
              </a:spcAft>
              <a:buClr>
                <a:srgbClr val="632423"/>
              </a:buClr>
              <a:buSzPts val="3200"/>
              <a:buFont typeface="Arial Narrow"/>
              <a:buChar char="▪"/>
              <a:defRPr b="0" i="0" sz="3200" u="none" cap="none" strike="noStrike">
                <a:solidFill>
                  <a:srgbClr val="244061"/>
                </a:solidFill>
                <a:latin typeface="Constantia"/>
                <a:ea typeface="Constantia"/>
                <a:cs typeface="Constantia"/>
                <a:sym typeface="Constantia"/>
              </a:defRPr>
            </a:lvl1pPr>
            <a:lvl2pPr indent="-406400" lvl="1" marL="914400" marR="0" rtl="0" algn="l">
              <a:spcBef>
                <a:spcPts val="560"/>
              </a:spcBef>
              <a:spcAft>
                <a:spcPts val="0"/>
              </a:spcAft>
              <a:buClr>
                <a:srgbClr val="632423"/>
              </a:buClr>
              <a:buSzPts val="2800"/>
              <a:buFont typeface="Arial Narrow"/>
              <a:buChar char="▪"/>
              <a:defRPr b="0" i="0" sz="2800" u="none" cap="none" strike="noStrike">
                <a:solidFill>
                  <a:srgbClr val="244061"/>
                </a:solidFill>
                <a:latin typeface="Constantia"/>
                <a:ea typeface="Constantia"/>
                <a:cs typeface="Constantia"/>
                <a:sym typeface="Constantia"/>
              </a:defRPr>
            </a:lvl2pPr>
            <a:lvl3pPr indent="-381000" lvl="2" marL="1371600" marR="0" rtl="0" algn="l">
              <a:spcBef>
                <a:spcPts val="480"/>
              </a:spcBef>
              <a:spcAft>
                <a:spcPts val="0"/>
              </a:spcAft>
              <a:buClr>
                <a:srgbClr val="632423"/>
              </a:buClr>
              <a:buSzPts val="2400"/>
              <a:buFont typeface="Arial Narrow"/>
              <a:buChar char="▪"/>
              <a:defRPr b="0" i="0" sz="2400" u="none" cap="none" strike="noStrike">
                <a:solidFill>
                  <a:srgbClr val="244061"/>
                </a:solidFill>
                <a:latin typeface="Constantia"/>
                <a:ea typeface="Constantia"/>
                <a:cs typeface="Constantia"/>
                <a:sym typeface="Constantia"/>
              </a:defRPr>
            </a:lvl3pPr>
            <a:lvl4pPr indent="-355600" lvl="3" marL="1828800" marR="0" rtl="0" algn="l">
              <a:spcBef>
                <a:spcPts val="400"/>
              </a:spcBef>
              <a:spcAft>
                <a:spcPts val="0"/>
              </a:spcAft>
              <a:buClr>
                <a:srgbClr val="632423"/>
              </a:buClr>
              <a:buSzPts val="2000"/>
              <a:buFont typeface="Arial Narrow"/>
              <a:buChar char="▪"/>
              <a:defRPr b="0" i="0" sz="2000" u="none" cap="none" strike="noStrike">
                <a:solidFill>
                  <a:srgbClr val="244061"/>
                </a:solidFill>
                <a:latin typeface="Constantia"/>
                <a:ea typeface="Constantia"/>
                <a:cs typeface="Constantia"/>
                <a:sym typeface="Constantia"/>
              </a:defRPr>
            </a:lvl4pPr>
            <a:lvl5pPr indent="-355600" lvl="4" marL="2286000" marR="0" rtl="0" algn="l">
              <a:spcBef>
                <a:spcPts val="400"/>
              </a:spcBef>
              <a:spcAft>
                <a:spcPts val="0"/>
              </a:spcAft>
              <a:buClr>
                <a:srgbClr val="632423"/>
              </a:buClr>
              <a:buSzPts val="2000"/>
              <a:buFont typeface="Arial Narrow"/>
              <a:buChar char="▪"/>
              <a:defRPr b="0" i="0" sz="2000" u="none" cap="none" strike="noStrike">
                <a:solidFill>
                  <a:srgbClr val="244061"/>
                </a:solidFill>
                <a:latin typeface="Constantia"/>
                <a:ea typeface="Constantia"/>
                <a:cs typeface="Constantia"/>
                <a:sym typeface="Constanti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onstantia"/>
                <a:ea typeface="Constantia"/>
                <a:cs typeface="Constantia"/>
                <a:sym typeface="Constanti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onstantia"/>
                <a:ea typeface="Constantia"/>
                <a:cs typeface="Constantia"/>
                <a:sym typeface="Constanti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onstantia"/>
                <a:ea typeface="Constantia"/>
                <a:cs typeface="Constantia"/>
                <a:sym typeface="Constanti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onstantia"/>
                <a:ea typeface="Constantia"/>
                <a:cs typeface="Constantia"/>
                <a:sym typeface="Constantia"/>
              </a:defRPr>
            </a:lvl9pPr>
          </a:lstStyle>
          <a:p/>
        </p:txBody>
      </p:sp>
      <p:sp>
        <p:nvSpPr>
          <p:cNvPr id="61" name="Shape 61"/>
          <p:cNvSpPr txBox="1"/>
          <p:nvPr>
            <p:ph idx="2" type="body"/>
          </p:nvPr>
        </p:nvSpPr>
        <p:spPr>
          <a:xfrm>
            <a:off x="457200" y="1435100"/>
            <a:ext cx="3008313" cy="4691063"/>
          </a:xfrm>
          <a:prstGeom prst="rect">
            <a:avLst/>
          </a:prstGeom>
          <a:noFill/>
          <a:ln>
            <a:noFill/>
          </a:ln>
        </p:spPr>
        <p:txBody>
          <a:bodyPr anchorCtr="0" anchor="t" bIns="91425" lIns="91425" spcFirstLastPara="1" rIns="91425" wrap="square" tIns="91425"/>
          <a:lstStyle>
            <a:lvl1pPr indent="-228600" lvl="0" marL="457200" marR="0" rtl="0" algn="l">
              <a:spcBef>
                <a:spcPts val="280"/>
              </a:spcBef>
              <a:spcAft>
                <a:spcPts val="0"/>
              </a:spcAft>
              <a:buClr>
                <a:srgbClr val="244061"/>
              </a:buClr>
              <a:buSzPts val="1400"/>
              <a:buFont typeface="Arial Narrow"/>
              <a:buNone/>
              <a:defRPr b="0" i="0" sz="1400" u="none" cap="none" strike="noStrike">
                <a:solidFill>
                  <a:srgbClr val="244061"/>
                </a:solidFill>
                <a:latin typeface="Constantia"/>
                <a:ea typeface="Constantia"/>
                <a:cs typeface="Constantia"/>
                <a:sym typeface="Constantia"/>
              </a:defRPr>
            </a:lvl1pPr>
            <a:lvl2pPr indent="-228600" lvl="1" marL="914400" marR="0" rtl="0" algn="l">
              <a:spcBef>
                <a:spcPts val="240"/>
              </a:spcBef>
              <a:spcAft>
                <a:spcPts val="0"/>
              </a:spcAft>
              <a:buClr>
                <a:srgbClr val="244061"/>
              </a:buClr>
              <a:buSzPts val="1200"/>
              <a:buFont typeface="Arial Narrow"/>
              <a:buNone/>
              <a:defRPr b="0" i="0" sz="1200" u="none" cap="none" strike="noStrike">
                <a:solidFill>
                  <a:srgbClr val="244061"/>
                </a:solidFill>
                <a:latin typeface="Constantia"/>
                <a:ea typeface="Constantia"/>
                <a:cs typeface="Constantia"/>
                <a:sym typeface="Constantia"/>
              </a:defRPr>
            </a:lvl2pPr>
            <a:lvl3pPr indent="-228600" lvl="2" marL="1371600" marR="0" rtl="0" algn="l">
              <a:spcBef>
                <a:spcPts val="200"/>
              </a:spcBef>
              <a:spcAft>
                <a:spcPts val="0"/>
              </a:spcAft>
              <a:buClr>
                <a:srgbClr val="244061"/>
              </a:buClr>
              <a:buSzPts val="1000"/>
              <a:buFont typeface="Arial Narrow"/>
              <a:buNone/>
              <a:defRPr b="0" i="0" sz="1000" u="none" cap="none" strike="noStrike">
                <a:solidFill>
                  <a:srgbClr val="244061"/>
                </a:solidFill>
                <a:latin typeface="Constantia"/>
                <a:ea typeface="Constantia"/>
                <a:cs typeface="Constantia"/>
                <a:sym typeface="Constantia"/>
              </a:defRPr>
            </a:lvl3pPr>
            <a:lvl4pPr indent="-228600" lvl="3" marL="1828800" marR="0" rtl="0" algn="l">
              <a:spcBef>
                <a:spcPts val="180"/>
              </a:spcBef>
              <a:spcAft>
                <a:spcPts val="0"/>
              </a:spcAft>
              <a:buClr>
                <a:srgbClr val="244061"/>
              </a:buClr>
              <a:buSzPts val="900"/>
              <a:buFont typeface="Arial Narrow"/>
              <a:buNone/>
              <a:defRPr b="0" i="0" sz="900" u="none" cap="none" strike="noStrike">
                <a:solidFill>
                  <a:srgbClr val="244061"/>
                </a:solidFill>
                <a:latin typeface="Constantia"/>
                <a:ea typeface="Constantia"/>
                <a:cs typeface="Constantia"/>
                <a:sym typeface="Constantia"/>
              </a:defRPr>
            </a:lvl4pPr>
            <a:lvl5pPr indent="-228600" lvl="4" marL="2286000" marR="0" rtl="0" algn="l">
              <a:spcBef>
                <a:spcPts val="180"/>
              </a:spcBef>
              <a:spcAft>
                <a:spcPts val="0"/>
              </a:spcAft>
              <a:buClr>
                <a:srgbClr val="244061"/>
              </a:buClr>
              <a:buSzPts val="900"/>
              <a:buFont typeface="Arial Narrow"/>
              <a:buNone/>
              <a:defRPr b="0" i="0" sz="900" u="none" cap="none" strike="noStrike">
                <a:solidFill>
                  <a:srgbClr val="244061"/>
                </a:solidFill>
                <a:latin typeface="Constantia"/>
                <a:ea typeface="Constantia"/>
                <a:cs typeface="Constantia"/>
                <a:sym typeface="Constantia"/>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onstantia"/>
                <a:ea typeface="Constantia"/>
                <a:cs typeface="Constantia"/>
                <a:sym typeface="Constantia"/>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onstantia"/>
                <a:ea typeface="Constantia"/>
                <a:cs typeface="Constantia"/>
                <a:sym typeface="Constantia"/>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onstantia"/>
                <a:ea typeface="Constantia"/>
                <a:cs typeface="Constantia"/>
                <a:sym typeface="Constantia"/>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onstantia"/>
                <a:ea typeface="Constantia"/>
                <a:cs typeface="Constantia"/>
                <a:sym typeface="Constantia"/>
              </a:defRPr>
            </a:lvl9pPr>
          </a:lstStyle>
          <a:p/>
        </p:txBody>
      </p:sp>
      <p:sp>
        <p:nvSpPr>
          <p:cNvPr id="62" name="Shape 62"/>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244061"/>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2pPr>
            <a:lvl3pPr lvl="2"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3pPr>
            <a:lvl4pPr lvl="3"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4pPr>
            <a:lvl5pPr lvl="4"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5pPr>
            <a:lvl6pPr lvl="5"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6pPr>
            <a:lvl7pPr lvl="6"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7pPr>
            <a:lvl8pPr lvl="7"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8pPr>
            <a:lvl9pPr lvl="8"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9pPr>
          </a:lstStyle>
          <a:p/>
        </p:txBody>
      </p:sp>
      <p:sp>
        <p:nvSpPr>
          <p:cNvPr id="63" name="Shape 63"/>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244061"/>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2pPr>
            <a:lvl3pPr lvl="2"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3pPr>
            <a:lvl4pPr lvl="3"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4pPr>
            <a:lvl5pPr lvl="4"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5pPr>
            <a:lvl6pPr lvl="5"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6pPr>
            <a:lvl7pPr lvl="6"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7pPr>
            <a:lvl8pPr lvl="7"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8pPr>
            <a:lvl9pPr lvl="8"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9pPr>
          </a:lstStyle>
          <a:p/>
        </p:txBody>
      </p:sp>
      <p:sp>
        <p:nvSpPr>
          <p:cNvPr id="64" name="Shape 6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244061"/>
                </a:solidFill>
                <a:latin typeface="Constantia"/>
                <a:ea typeface="Constantia"/>
                <a:cs typeface="Constantia"/>
                <a:sym typeface="Constantia"/>
              </a:defRPr>
            </a:lvl1pPr>
            <a:lvl2pPr indent="0" lvl="1" marL="0" marR="0" rtl="0" algn="r">
              <a:spcBef>
                <a:spcPts val="0"/>
              </a:spcBef>
              <a:buNone/>
              <a:defRPr sz="1200">
                <a:solidFill>
                  <a:srgbClr val="244061"/>
                </a:solidFill>
                <a:latin typeface="Constantia"/>
                <a:ea typeface="Constantia"/>
                <a:cs typeface="Constantia"/>
                <a:sym typeface="Constantia"/>
              </a:defRPr>
            </a:lvl2pPr>
            <a:lvl3pPr indent="0" lvl="2" marL="0" marR="0" rtl="0" algn="r">
              <a:spcBef>
                <a:spcPts val="0"/>
              </a:spcBef>
              <a:buNone/>
              <a:defRPr sz="1200">
                <a:solidFill>
                  <a:srgbClr val="244061"/>
                </a:solidFill>
                <a:latin typeface="Constantia"/>
                <a:ea typeface="Constantia"/>
                <a:cs typeface="Constantia"/>
                <a:sym typeface="Constantia"/>
              </a:defRPr>
            </a:lvl3pPr>
            <a:lvl4pPr indent="0" lvl="3" marL="0" marR="0" rtl="0" algn="r">
              <a:spcBef>
                <a:spcPts val="0"/>
              </a:spcBef>
              <a:buNone/>
              <a:defRPr sz="1200">
                <a:solidFill>
                  <a:srgbClr val="244061"/>
                </a:solidFill>
                <a:latin typeface="Constantia"/>
                <a:ea typeface="Constantia"/>
                <a:cs typeface="Constantia"/>
                <a:sym typeface="Constantia"/>
              </a:defRPr>
            </a:lvl4pPr>
            <a:lvl5pPr indent="0" lvl="4" marL="0" marR="0" rtl="0" algn="r">
              <a:spcBef>
                <a:spcPts val="0"/>
              </a:spcBef>
              <a:buNone/>
              <a:defRPr sz="1200">
                <a:solidFill>
                  <a:srgbClr val="244061"/>
                </a:solidFill>
                <a:latin typeface="Constantia"/>
                <a:ea typeface="Constantia"/>
                <a:cs typeface="Constantia"/>
                <a:sym typeface="Constantia"/>
              </a:defRPr>
            </a:lvl5pPr>
            <a:lvl6pPr indent="0" lvl="5" marL="0" marR="0" rtl="0" algn="r">
              <a:spcBef>
                <a:spcPts val="0"/>
              </a:spcBef>
              <a:buNone/>
              <a:defRPr sz="1200">
                <a:solidFill>
                  <a:srgbClr val="244061"/>
                </a:solidFill>
                <a:latin typeface="Constantia"/>
                <a:ea typeface="Constantia"/>
                <a:cs typeface="Constantia"/>
                <a:sym typeface="Constantia"/>
              </a:defRPr>
            </a:lvl6pPr>
            <a:lvl7pPr indent="0" lvl="6" marL="0" marR="0" rtl="0" algn="r">
              <a:spcBef>
                <a:spcPts val="0"/>
              </a:spcBef>
              <a:buNone/>
              <a:defRPr sz="1200">
                <a:solidFill>
                  <a:srgbClr val="244061"/>
                </a:solidFill>
                <a:latin typeface="Constantia"/>
                <a:ea typeface="Constantia"/>
                <a:cs typeface="Constantia"/>
                <a:sym typeface="Constantia"/>
              </a:defRPr>
            </a:lvl7pPr>
            <a:lvl8pPr indent="0" lvl="7" marL="0" marR="0" rtl="0" algn="r">
              <a:spcBef>
                <a:spcPts val="0"/>
              </a:spcBef>
              <a:buNone/>
              <a:defRPr sz="1200">
                <a:solidFill>
                  <a:srgbClr val="244061"/>
                </a:solidFill>
                <a:latin typeface="Constantia"/>
                <a:ea typeface="Constantia"/>
                <a:cs typeface="Constantia"/>
                <a:sym typeface="Constantia"/>
              </a:defRPr>
            </a:lvl8pPr>
            <a:lvl9pPr indent="0" lvl="8" marL="0" marR="0" rtl="0" algn="r">
              <a:spcBef>
                <a:spcPts val="0"/>
              </a:spcBef>
              <a:buNone/>
              <a:defRPr sz="1200">
                <a:solidFill>
                  <a:srgbClr val="244061"/>
                </a:solidFill>
                <a:latin typeface="Constantia"/>
                <a:ea typeface="Constantia"/>
                <a:cs typeface="Constantia"/>
                <a:sym typeface="Constantia"/>
              </a:defRPr>
            </a:lvl9pPr>
          </a:lstStyle>
          <a:p>
            <a:pPr indent="0" lvl="0" mar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含標題的圖片" type="picTx">
  <p:cSld name="PICTURE_WITH_CAPTION_TEXT">
    <p:spTree>
      <p:nvGrpSpPr>
        <p:cNvPr id="65" name="Shape 65"/>
        <p:cNvGrpSpPr/>
        <p:nvPr/>
      </p:nvGrpSpPr>
      <p:grpSpPr>
        <a:xfrm>
          <a:off x="0" y="0"/>
          <a:ext cx="0" cy="0"/>
          <a:chOff x="0" y="0"/>
          <a:chExt cx="0" cy="0"/>
        </a:xfrm>
      </p:grpSpPr>
      <p:sp>
        <p:nvSpPr>
          <p:cNvPr id="66" name="Shape 66"/>
          <p:cNvSpPr txBox="1"/>
          <p:nvPr>
            <p:ph type="title"/>
          </p:nvPr>
        </p:nvSpPr>
        <p:spPr>
          <a:xfrm>
            <a:off x="1792288" y="4800600"/>
            <a:ext cx="5486400" cy="566738"/>
          </a:xfrm>
          <a:prstGeom prst="rect">
            <a:avLst/>
          </a:prstGeom>
          <a:noFill/>
          <a:ln>
            <a:noFill/>
          </a:ln>
        </p:spPr>
        <p:txBody>
          <a:bodyPr anchorCtr="0" anchor="b" bIns="91425" lIns="91425" spcFirstLastPara="1" rIns="91425" wrap="square" tIns="91425"/>
          <a:lstStyle>
            <a:lvl1pPr lvl="0" marR="0" rtl="0" algn="l">
              <a:spcBef>
                <a:spcPts val="0"/>
              </a:spcBef>
              <a:spcAft>
                <a:spcPts val="0"/>
              </a:spcAft>
              <a:buClr>
                <a:srgbClr val="244061"/>
              </a:buClr>
              <a:buSzPts val="2000"/>
              <a:buFont typeface="Constantia"/>
              <a:buNone/>
              <a:defRPr b="1" i="0" sz="2000" u="none" cap="none" strike="noStrike">
                <a:solidFill>
                  <a:srgbClr val="244061"/>
                </a:solidFill>
                <a:latin typeface="Constantia"/>
                <a:ea typeface="Constantia"/>
                <a:cs typeface="Constantia"/>
                <a:sym typeface="Constant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7" name="Shape 67"/>
          <p:cNvSpPr/>
          <p:nvPr>
            <p:ph idx="2" type="pic"/>
          </p:nvPr>
        </p:nvSpPr>
        <p:spPr>
          <a:xfrm>
            <a:off x="1792288" y="612775"/>
            <a:ext cx="5486400" cy="4114800"/>
          </a:xfrm>
          <a:prstGeom prst="rect">
            <a:avLst/>
          </a:prstGeom>
          <a:noFill/>
          <a:ln>
            <a:noFill/>
          </a:ln>
        </p:spPr>
        <p:txBody>
          <a:bodyPr anchorCtr="0" anchor="t" bIns="91425" lIns="91425" spcFirstLastPara="1" rIns="91425" wrap="square" tIns="91425"/>
          <a:lstStyle>
            <a:lvl1pPr lvl="0" marR="0" rtl="0" algn="l">
              <a:spcBef>
                <a:spcPts val="640"/>
              </a:spcBef>
              <a:spcAft>
                <a:spcPts val="0"/>
              </a:spcAft>
              <a:buClr>
                <a:srgbClr val="244061"/>
              </a:buClr>
              <a:buSzPts val="3200"/>
              <a:buFont typeface="Arial Narrow"/>
              <a:buNone/>
              <a:defRPr b="0" i="0" sz="3200" u="none" cap="none" strike="noStrike">
                <a:solidFill>
                  <a:srgbClr val="244061"/>
                </a:solidFill>
                <a:latin typeface="Constantia"/>
                <a:ea typeface="Constantia"/>
                <a:cs typeface="Constantia"/>
                <a:sym typeface="Constantia"/>
              </a:defRPr>
            </a:lvl1pPr>
            <a:lvl2pPr lvl="1" marR="0" rtl="0" algn="l">
              <a:spcBef>
                <a:spcPts val="560"/>
              </a:spcBef>
              <a:spcAft>
                <a:spcPts val="0"/>
              </a:spcAft>
              <a:buClr>
                <a:srgbClr val="244061"/>
              </a:buClr>
              <a:buSzPts val="2800"/>
              <a:buFont typeface="Arial Narrow"/>
              <a:buNone/>
              <a:defRPr b="0" i="0" sz="2800" u="none" cap="none" strike="noStrike">
                <a:solidFill>
                  <a:srgbClr val="244061"/>
                </a:solidFill>
                <a:latin typeface="Constantia"/>
                <a:ea typeface="Constantia"/>
                <a:cs typeface="Constantia"/>
                <a:sym typeface="Constantia"/>
              </a:defRPr>
            </a:lvl2pPr>
            <a:lvl3pPr lvl="2" marR="0" rtl="0" algn="l">
              <a:spcBef>
                <a:spcPts val="480"/>
              </a:spcBef>
              <a:spcAft>
                <a:spcPts val="0"/>
              </a:spcAft>
              <a:buClr>
                <a:srgbClr val="244061"/>
              </a:buClr>
              <a:buSzPts val="2400"/>
              <a:buFont typeface="Arial Narrow"/>
              <a:buNone/>
              <a:defRPr b="0" i="0" sz="2400" u="none" cap="none" strike="noStrike">
                <a:solidFill>
                  <a:srgbClr val="244061"/>
                </a:solidFill>
                <a:latin typeface="Constantia"/>
                <a:ea typeface="Constantia"/>
                <a:cs typeface="Constantia"/>
                <a:sym typeface="Constantia"/>
              </a:defRPr>
            </a:lvl3pPr>
            <a:lvl4pPr lvl="3" marR="0" rtl="0" algn="l">
              <a:spcBef>
                <a:spcPts val="400"/>
              </a:spcBef>
              <a:spcAft>
                <a:spcPts val="0"/>
              </a:spcAft>
              <a:buClr>
                <a:srgbClr val="244061"/>
              </a:buClr>
              <a:buSzPts val="2000"/>
              <a:buFont typeface="Arial Narrow"/>
              <a:buNone/>
              <a:defRPr b="0" i="0" sz="2000" u="none" cap="none" strike="noStrike">
                <a:solidFill>
                  <a:srgbClr val="244061"/>
                </a:solidFill>
                <a:latin typeface="Constantia"/>
                <a:ea typeface="Constantia"/>
                <a:cs typeface="Constantia"/>
                <a:sym typeface="Constantia"/>
              </a:defRPr>
            </a:lvl4pPr>
            <a:lvl5pPr lvl="4" marR="0" rtl="0" algn="l">
              <a:spcBef>
                <a:spcPts val="400"/>
              </a:spcBef>
              <a:spcAft>
                <a:spcPts val="0"/>
              </a:spcAft>
              <a:buClr>
                <a:srgbClr val="244061"/>
              </a:buClr>
              <a:buSzPts val="2000"/>
              <a:buFont typeface="Arial Narrow"/>
              <a:buNone/>
              <a:defRPr b="0" i="0" sz="2000" u="none" cap="none" strike="noStrike">
                <a:solidFill>
                  <a:srgbClr val="244061"/>
                </a:solidFill>
                <a:latin typeface="Constantia"/>
                <a:ea typeface="Constantia"/>
                <a:cs typeface="Constantia"/>
                <a:sym typeface="Constantia"/>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onstantia"/>
                <a:ea typeface="Constantia"/>
                <a:cs typeface="Constantia"/>
                <a:sym typeface="Constantia"/>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onstantia"/>
                <a:ea typeface="Constantia"/>
                <a:cs typeface="Constantia"/>
                <a:sym typeface="Constantia"/>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onstantia"/>
                <a:ea typeface="Constantia"/>
                <a:cs typeface="Constantia"/>
                <a:sym typeface="Constantia"/>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onstantia"/>
                <a:ea typeface="Constantia"/>
                <a:cs typeface="Constantia"/>
                <a:sym typeface="Constantia"/>
              </a:defRPr>
            </a:lvl9pPr>
          </a:lstStyle>
          <a:p/>
        </p:txBody>
      </p:sp>
      <p:sp>
        <p:nvSpPr>
          <p:cNvPr id="68" name="Shape 68"/>
          <p:cNvSpPr txBox="1"/>
          <p:nvPr>
            <p:ph idx="1" type="body"/>
          </p:nvPr>
        </p:nvSpPr>
        <p:spPr>
          <a:xfrm>
            <a:off x="1792288" y="5367338"/>
            <a:ext cx="5486400" cy="804862"/>
          </a:xfrm>
          <a:prstGeom prst="rect">
            <a:avLst/>
          </a:prstGeom>
          <a:noFill/>
          <a:ln>
            <a:noFill/>
          </a:ln>
        </p:spPr>
        <p:txBody>
          <a:bodyPr anchorCtr="0" anchor="t" bIns="91425" lIns="91425" spcFirstLastPara="1" rIns="91425" wrap="square" tIns="91425"/>
          <a:lstStyle>
            <a:lvl1pPr indent="-228600" lvl="0" marL="457200" marR="0" rtl="0" algn="l">
              <a:spcBef>
                <a:spcPts val="280"/>
              </a:spcBef>
              <a:spcAft>
                <a:spcPts val="0"/>
              </a:spcAft>
              <a:buClr>
                <a:srgbClr val="244061"/>
              </a:buClr>
              <a:buSzPts val="1400"/>
              <a:buFont typeface="Arial Narrow"/>
              <a:buNone/>
              <a:defRPr b="0" i="0" sz="1400" u="none" cap="none" strike="noStrike">
                <a:solidFill>
                  <a:srgbClr val="244061"/>
                </a:solidFill>
                <a:latin typeface="Constantia"/>
                <a:ea typeface="Constantia"/>
                <a:cs typeface="Constantia"/>
                <a:sym typeface="Constantia"/>
              </a:defRPr>
            </a:lvl1pPr>
            <a:lvl2pPr indent="-228600" lvl="1" marL="914400" marR="0" rtl="0" algn="l">
              <a:spcBef>
                <a:spcPts val="240"/>
              </a:spcBef>
              <a:spcAft>
                <a:spcPts val="0"/>
              </a:spcAft>
              <a:buClr>
                <a:srgbClr val="244061"/>
              </a:buClr>
              <a:buSzPts val="1200"/>
              <a:buFont typeface="Arial Narrow"/>
              <a:buNone/>
              <a:defRPr b="0" i="0" sz="1200" u="none" cap="none" strike="noStrike">
                <a:solidFill>
                  <a:srgbClr val="244061"/>
                </a:solidFill>
                <a:latin typeface="Constantia"/>
                <a:ea typeface="Constantia"/>
                <a:cs typeface="Constantia"/>
                <a:sym typeface="Constantia"/>
              </a:defRPr>
            </a:lvl2pPr>
            <a:lvl3pPr indent="-228600" lvl="2" marL="1371600" marR="0" rtl="0" algn="l">
              <a:spcBef>
                <a:spcPts val="200"/>
              </a:spcBef>
              <a:spcAft>
                <a:spcPts val="0"/>
              </a:spcAft>
              <a:buClr>
                <a:srgbClr val="244061"/>
              </a:buClr>
              <a:buSzPts val="1000"/>
              <a:buFont typeface="Arial Narrow"/>
              <a:buNone/>
              <a:defRPr b="0" i="0" sz="1000" u="none" cap="none" strike="noStrike">
                <a:solidFill>
                  <a:srgbClr val="244061"/>
                </a:solidFill>
                <a:latin typeface="Constantia"/>
                <a:ea typeface="Constantia"/>
                <a:cs typeface="Constantia"/>
                <a:sym typeface="Constantia"/>
              </a:defRPr>
            </a:lvl3pPr>
            <a:lvl4pPr indent="-228600" lvl="3" marL="1828800" marR="0" rtl="0" algn="l">
              <a:spcBef>
                <a:spcPts val="180"/>
              </a:spcBef>
              <a:spcAft>
                <a:spcPts val="0"/>
              </a:spcAft>
              <a:buClr>
                <a:srgbClr val="244061"/>
              </a:buClr>
              <a:buSzPts val="900"/>
              <a:buFont typeface="Arial Narrow"/>
              <a:buNone/>
              <a:defRPr b="0" i="0" sz="900" u="none" cap="none" strike="noStrike">
                <a:solidFill>
                  <a:srgbClr val="244061"/>
                </a:solidFill>
                <a:latin typeface="Constantia"/>
                <a:ea typeface="Constantia"/>
                <a:cs typeface="Constantia"/>
                <a:sym typeface="Constantia"/>
              </a:defRPr>
            </a:lvl4pPr>
            <a:lvl5pPr indent="-228600" lvl="4" marL="2286000" marR="0" rtl="0" algn="l">
              <a:spcBef>
                <a:spcPts val="180"/>
              </a:spcBef>
              <a:spcAft>
                <a:spcPts val="0"/>
              </a:spcAft>
              <a:buClr>
                <a:srgbClr val="244061"/>
              </a:buClr>
              <a:buSzPts val="900"/>
              <a:buFont typeface="Arial Narrow"/>
              <a:buNone/>
              <a:defRPr b="0" i="0" sz="900" u="none" cap="none" strike="noStrike">
                <a:solidFill>
                  <a:srgbClr val="244061"/>
                </a:solidFill>
                <a:latin typeface="Constantia"/>
                <a:ea typeface="Constantia"/>
                <a:cs typeface="Constantia"/>
                <a:sym typeface="Constantia"/>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onstantia"/>
                <a:ea typeface="Constantia"/>
                <a:cs typeface="Constantia"/>
                <a:sym typeface="Constantia"/>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onstantia"/>
                <a:ea typeface="Constantia"/>
                <a:cs typeface="Constantia"/>
                <a:sym typeface="Constantia"/>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onstantia"/>
                <a:ea typeface="Constantia"/>
                <a:cs typeface="Constantia"/>
                <a:sym typeface="Constantia"/>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onstantia"/>
                <a:ea typeface="Constantia"/>
                <a:cs typeface="Constantia"/>
                <a:sym typeface="Constantia"/>
              </a:defRPr>
            </a:lvl9pPr>
          </a:lstStyle>
          <a:p/>
        </p:txBody>
      </p:sp>
      <p:sp>
        <p:nvSpPr>
          <p:cNvPr id="69" name="Shape 69"/>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244061"/>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2pPr>
            <a:lvl3pPr lvl="2"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3pPr>
            <a:lvl4pPr lvl="3"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4pPr>
            <a:lvl5pPr lvl="4"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5pPr>
            <a:lvl6pPr lvl="5"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6pPr>
            <a:lvl7pPr lvl="6"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7pPr>
            <a:lvl8pPr lvl="7"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8pPr>
            <a:lvl9pPr lvl="8"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9pPr>
          </a:lstStyle>
          <a:p/>
        </p:txBody>
      </p:sp>
      <p:sp>
        <p:nvSpPr>
          <p:cNvPr id="70" name="Shape 70"/>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244061"/>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2pPr>
            <a:lvl3pPr lvl="2"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3pPr>
            <a:lvl4pPr lvl="3"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4pPr>
            <a:lvl5pPr lvl="4"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5pPr>
            <a:lvl6pPr lvl="5"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6pPr>
            <a:lvl7pPr lvl="6"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7pPr>
            <a:lvl8pPr lvl="7"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8pPr>
            <a:lvl9pPr lvl="8"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9pPr>
          </a:lstStyle>
          <a:p/>
        </p:txBody>
      </p:sp>
      <p:sp>
        <p:nvSpPr>
          <p:cNvPr id="71" name="Shape 7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244061"/>
                </a:solidFill>
                <a:latin typeface="Constantia"/>
                <a:ea typeface="Constantia"/>
                <a:cs typeface="Constantia"/>
                <a:sym typeface="Constantia"/>
              </a:defRPr>
            </a:lvl1pPr>
            <a:lvl2pPr indent="0" lvl="1" marL="0" marR="0" rtl="0" algn="r">
              <a:spcBef>
                <a:spcPts val="0"/>
              </a:spcBef>
              <a:buNone/>
              <a:defRPr sz="1200">
                <a:solidFill>
                  <a:srgbClr val="244061"/>
                </a:solidFill>
                <a:latin typeface="Constantia"/>
                <a:ea typeface="Constantia"/>
                <a:cs typeface="Constantia"/>
                <a:sym typeface="Constantia"/>
              </a:defRPr>
            </a:lvl2pPr>
            <a:lvl3pPr indent="0" lvl="2" marL="0" marR="0" rtl="0" algn="r">
              <a:spcBef>
                <a:spcPts val="0"/>
              </a:spcBef>
              <a:buNone/>
              <a:defRPr sz="1200">
                <a:solidFill>
                  <a:srgbClr val="244061"/>
                </a:solidFill>
                <a:latin typeface="Constantia"/>
                <a:ea typeface="Constantia"/>
                <a:cs typeface="Constantia"/>
                <a:sym typeface="Constantia"/>
              </a:defRPr>
            </a:lvl3pPr>
            <a:lvl4pPr indent="0" lvl="3" marL="0" marR="0" rtl="0" algn="r">
              <a:spcBef>
                <a:spcPts val="0"/>
              </a:spcBef>
              <a:buNone/>
              <a:defRPr sz="1200">
                <a:solidFill>
                  <a:srgbClr val="244061"/>
                </a:solidFill>
                <a:latin typeface="Constantia"/>
                <a:ea typeface="Constantia"/>
                <a:cs typeface="Constantia"/>
                <a:sym typeface="Constantia"/>
              </a:defRPr>
            </a:lvl4pPr>
            <a:lvl5pPr indent="0" lvl="4" marL="0" marR="0" rtl="0" algn="r">
              <a:spcBef>
                <a:spcPts val="0"/>
              </a:spcBef>
              <a:buNone/>
              <a:defRPr sz="1200">
                <a:solidFill>
                  <a:srgbClr val="244061"/>
                </a:solidFill>
                <a:latin typeface="Constantia"/>
                <a:ea typeface="Constantia"/>
                <a:cs typeface="Constantia"/>
                <a:sym typeface="Constantia"/>
              </a:defRPr>
            </a:lvl5pPr>
            <a:lvl6pPr indent="0" lvl="5" marL="0" marR="0" rtl="0" algn="r">
              <a:spcBef>
                <a:spcPts val="0"/>
              </a:spcBef>
              <a:buNone/>
              <a:defRPr sz="1200">
                <a:solidFill>
                  <a:srgbClr val="244061"/>
                </a:solidFill>
                <a:latin typeface="Constantia"/>
                <a:ea typeface="Constantia"/>
                <a:cs typeface="Constantia"/>
                <a:sym typeface="Constantia"/>
              </a:defRPr>
            </a:lvl6pPr>
            <a:lvl7pPr indent="0" lvl="6" marL="0" marR="0" rtl="0" algn="r">
              <a:spcBef>
                <a:spcPts val="0"/>
              </a:spcBef>
              <a:buNone/>
              <a:defRPr sz="1200">
                <a:solidFill>
                  <a:srgbClr val="244061"/>
                </a:solidFill>
                <a:latin typeface="Constantia"/>
                <a:ea typeface="Constantia"/>
                <a:cs typeface="Constantia"/>
                <a:sym typeface="Constantia"/>
              </a:defRPr>
            </a:lvl7pPr>
            <a:lvl8pPr indent="0" lvl="7" marL="0" marR="0" rtl="0" algn="r">
              <a:spcBef>
                <a:spcPts val="0"/>
              </a:spcBef>
              <a:buNone/>
              <a:defRPr sz="1200">
                <a:solidFill>
                  <a:srgbClr val="244061"/>
                </a:solidFill>
                <a:latin typeface="Constantia"/>
                <a:ea typeface="Constantia"/>
                <a:cs typeface="Constantia"/>
                <a:sym typeface="Constantia"/>
              </a:defRPr>
            </a:lvl8pPr>
            <a:lvl9pPr indent="0" lvl="8" marL="0" marR="0" rtl="0" algn="r">
              <a:spcBef>
                <a:spcPts val="0"/>
              </a:spcBef>
              <a:buNone/>
              <a:defRPr sz="1200">
                <a:solidFill>
                  <a:srgbClr val="244061"/>
                </a:solidFill>
                <a:latin typeface="Constantia"/>
                <a:ea typeface="Constantia"/>
                <a:cs typeface="Constantia"/>
                <a:sym typeface="Constantia"/>
              </a:defRPr>
            </a:lvl9pPr>
          </a:lstStyle>
          <a:p>
            <a:pPr indent="0" lvl="0" marL="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Clr>
                <a:srgbClr val="244061"/>
              </a:buClr>
              <a:buSzPts val="4400"/>
              <a:buFont typeface="Constantia"/>
              <a:buNone/>
              <a:defRPr b="1" i="0" sz="4400" u="none" cap="none" strike="noStrike">
                <a:solidFill>
                  <a:srgbClr val="244061"/>
                </a:solidFill>
                <a:latin typeface="Constantia"/>
                <a:ea typeface="Constantia"/>
                <a:cs typeface="Constantia"/>
                <a:sym typeface="Constant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Shape 11"/>
          <p:cNvSpPr txBox="1"/>
          <p:nvPr>
            <p:ph idx="1" type="body"/>
          </p:nvPr>
        </p:nvSpPr>
        <p:spPr>
          <a:xfrm>
            <a:off x="457200" y="1600200"/>
            <a:ext cx="8229600" cy="4525963"/>
          </a:xfrm>
          <a:prstGeom prst="rect">
            <a:avLst/>
          </a:prstGeom>
          <a:noFill/>
          <a:ln>
            <a:noFill/>
          </a:ln>
        </p:spPr>
        <p:txBody>
          <a:bodyPr anchorCtr="0" anchor="t" bIns="91425" lIns="91425" spcFirstLastPara="1" rIns="91425" wrap="square" tIns="91425"/>
          <a:lstStyle>
            <a:lvl1pPr indent="-431800" lvl="0" marL="457200" marR="0" rtl="0" algn="l">
              <a:spcBef>
                <a:spcPts val="640"/>
              </a:spcBef>
              <a:spcAft>
                <a:spcPts val="0"/>
              </a:spcAft>
              <a:buClr>
                <a:srgbClr val="244061"/>
              </a:buClr>
              <a:buSzPts val="3200"/>
              <a:buFont typeface="Arial Narrow"/>
              <a:buChar char="■"/>
              <a:defRPr b="0" i="0" sz="3200" u="none" cap="none" strike="noStrike">
                <a:solidFill>
                  <a:srgbClr val="244061"/>
                </a:solidFill>
                <a:latin typeface="Constantia"/>
                <a:ea typeface="Constantia"/>
                <a:cs typeface="Constantia"/>
                <a:sym typeface="Constantia"/>
              </a:defRPr>
            </a:lvl1pPr>
            <a:lvl2pPr indent="-406400" lvl="1" marL="914400" marR="0" rtl="0" algn="l">
              <a:spcBef>
                <a:spcPts val="560"/>
              </a:spcBef>
              <a:spcAft>
                <a:spcPts val="0"/>
              </a:spcAft>
              <a:buClr>
                <a:srgbClr val="244061"/>
              </a:buClr>
              <a:buSzPts val="2800"/>
              <a:buFont typeface="Arial Narrow"/>
              <a:buChar char="■"/>
              <a:defRPr b="0" i="0" sz="2800" u="none" cap="none" strike="noStrike">
                <a:solidFill>
                  <a:srgbClr val="244061"/>
                </a:solidFill>
                <a:latin typeface="Constantia"/>
                <a:ea typeface="Constantia"/>
                <a:cs typeface="Constantia"/>
                <a:sym typeface="Constantia"/>
              </a:defRPr>
            </a:lvl2pPr>
            <a:lvl3pPr indent="-381000" lvl="2" marL="1371600" marR="0" rtl="0" algn="l">
              <a:spcBef>
                <a:spcPts val="480"/>
              </a:spcBef>
              <a:spcAft>
                <a:spcPts val="0"/>
              </a:spcAft>
              <a:buClr>
                <a:srgbClr val="244061"/>
              </a:buClr>
              <a:buSzPts val="2400"/>
              <a:buFont typeface="Arial Narrow"/>
              <a:buChar char="■"/>
              <a:defRPr b="0" i="0" sz="2400" u="none" cap="none" strike="noStrike">
                <a:solidFill>
                  <a:srgbClr val="244061"/>
                </a:solidFill>
                <a:latin typeface="Constantia"/>
                <a:ea typeface="Constantia"/>
                <a:cs typeface="Constantia"/>
                <a:sym typeface="Constantia"/>
              </a:defRPr>
            </a:lvl3pPr>
            <a:lvl4pPr indent="-355600" lvl="3" marL="1828800" marR="0" rtl="0" algn="l">
              <a:spcBef>
                <a:spcPts val="400"/>
              </a:spcBef>
              <a:spcAft>
                <a:spcPts val="0"/>
              </a:spcAft>
              <a:buClr>
                <a:srgbClr val="244061"/>
              </a:buClr>
              <a:buSzPts val="2000"/>
              <a:buFont typeface="Arial Narrow"/>
              <a:buChar char="■"/>
              <a:defRPr b="0" i="0" sz="2000" u="none" cap="none" strike="noStrike">
                <a:solidFill>
                  <a:srgbClr val="244061"/>
                </a:solidFill>
                <a:latin typeface="Constantia"/>
                <a:ea typeface="Constantia"/>
                <a:cs typeface="Constantia"/>
                <a:sym typeface="Constantia"/>
              </a:defRPr>
            </a:lvl4pPr>
            <a:lvl5pPr indent="-355600" lvl="4" marL="2286000" marR="0" rtl="0" algn="l">
              <a:spcBef>
                <a:spcPts val="400"/>
              </a:spcBef>
              <a:spcAft>
                <a:spcPts val="0"/>
              </a:spcAft>
              <a:buClr>
                <a:srgbClr val="244061"/>
              </a:buClr>
              <a:buSzPts val="2000"/>
              <a:buFont typeface="Arial Narrow"/>
              <a:buChar char="■"/>
              <a:defRPr b="0" i="0" sz="2000" u="none" cap="none" strike="noStrike">
                <a:solidFill>
                  <a:srgbClr val="244061"/>
                </a:solidFill>
                <a:latin typeface="Constantia"/>
                <a:ea typeface="Constantia"/>
                <a:cs typeface="Constantia"/>
                <a:sym typeface="Constanti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onstantia"/>
                <a:ea typeface="Constantia"/>
                <a:cs typeface="Constantia"/>
                <a:sym typeface="Constanti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onstantia"/>
                <a:ea typeface="Constantia"/>
                <a:cs typeface="Constantia"/>
                <a:sym typeface="Constanti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onstantia"/>
                <a:ea typeface="Constantia"/>
                <a:cs typeface="Constantia"/>
                <a:sym typeface="Constanti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onstantia"/>
                <a:ea typeface="Constantia"/>
                <a:cs typeface="Constantia"/>
                <a:sym typeface="Constantia"/>
              </a:defRPr>
            </a:lvl9pPr>
          </a:lstStyle>
          <a:p/>
        </p:txBody>
      </p:sp>
      <p:sp>
        <p:nvSpPr>
          <p:cNvPr id="12" name="Shape 12"/>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rgbClr val="244061"/>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2pPr>
            <a:lvl3pPr lvl="2"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3pPr>
            <a:lvl4pPr lvl="3"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4pPr>
            <a:lvl5pPr lvl="4"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5pPr>
            <a:lvl6pPr lvl="5"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6pPr>
            <a:lvl7pPr lvl="6"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7pPr>
            <a:lvl8pPr lvl="7"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8pPr>
            <a:lvl9pPr lvl="8"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9pPr>
          </a:lstStyle>
          <a:p/>
        </p:txBody>
      </p:sp>
      <p:sp>
        <p:nvSpPr>
          <p:cNvPr id="13" name="Shape 13"/>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244061"/>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2pPr>
            <a:lvl3pPr lvl="2"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3pPr>
            <a:lvl4pPr lvl="3"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4pPr>
            <a:lvl5pPr lvl="4"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5pPr>
            <a:lvl6pPr lvl="5"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6pPr>
            <a:lvl7pPr lvl="6"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7pPr>
            <a:lvl8pPr lvl="7"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8pPr>
            <a:lvl9pPr lvl="8"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9pPr>
          </a:lstStyle>
          <a:p/>
        </p:txBody>
      </p:sp>
      <p:sp>
        <p:nvSpPr>
          <p:cNvPr id="14" name="Shape 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244061"/>
                </a:solidFill>
                <a:latin typeface="Constantia"/>
                <a:ea typeface="Constantia"/>
                <a:cs typeface="Constantia"/>
                <a:sym typeface="Constantia"/>
              </a:defRPr>
            </a:lvl1pPr>
            <a:lvl2pPr indent="0" lvl="1" marL="0" marR="0" rtl="0" algn="r">
              <a:spcBef>
                <a:spcPts val="0"/>
              </a:spcBef>
              <a:buNone/>
              <a:defRPr b="0" i="0" sz="1200" u="none" cap="none" strike="noStrike">
                <a:solidFill>
                  <a:srgbClr val="244061"/>
                </a:solidFill>
                <a:latin typeface="Constantia"/>
                <a:ea typeface="Constantia"/>
                <a:cs typeface="Constantia"/>
                <a:sym typeface="Constantia"/>
              </a:defRPr>
            </a:lvl2pPr>
            <a:lvl3pPr indent="0" lvl="2" marL="0" marR="0" rtl="0" algn="r">
              <a:spcBef>
                <a:spcPts val="0"/>
              </a:spcBef>
              <a:buNone/>
              <a:defRPr b="0" i="0" sz="1200" u="none" cap="none" strike="noStrike">
                <a:solidFill>
                  <a:srgbClr val="244061"/>
                </a:solidFill>
                <a:latin typeface="Constantia"/>
                <a:ea typeface="Constantia"/>
                <a:cs typeface="Constantia"/>
                <a:sym typeface="Constantia"/>
              </a:defRPr>
            </a:lvl3pPr>
            <a:lvl4pPr indent="0" lvl="3" marL="0" marR="0" rtl="0" algn="r">
              <a:spcBef>
                <a:spcPts val="0"/>
              </a:spcBef>
              <a:buNone/>
              <a:defRPr b="0" i="0" sz="1200" u="none" cap="none" strike="noStrike">
                <a:solidFill>
                  <a:srgbClr val="244061"/>
                </a:solidFill>
                <a:latin typeface="Constantia"/>
                <a:ea typeface="Constantia"/>
                <a:cs typeface="Constantia"/>
                <a:sym typeface="Constantia"/>
              </a:defRPr>
            </a:lvl4pPr>
            <a:lvl5pPr indent="0" lvl="4" marL="0" marR="0" rtl="0" algn="r">
              <a:spcBef>
                <a:spcPts val="0"/>
              </a:spcBef>
              <a:buNone/>
              <a:defRPr b="0" i="0" sz="1200" u="none" cap="none" strike="noStrike">
                <a:solidFill>
                  <a:srgbClr val="244061"/>
                </a:solidFill>
                <a:latin typeface="Constantia"/>
                <a:ea typeface="Constantia"/>
                <a:cs typeface="Constantia"/>
                <a:sym typeface="Constantia"/>
              </a:defRPr>
            </a:lvl5pPr>
            <a:lvl6pPr indent="0" lvl="5" marL="0" marR="0" rtl="0" algn="r">
              <a:spcBef>
                <a:spcPts val="0"/>
              </a:spcBef>
              <a:buNone/>
              <a:defRPr b="0" i="0" sz="1200" u="none" cap="none" strike="noStrike">
                <a:solidFill>
                  <a:srgbClr val="244061"/>
                </a:solidFill>
                <a:latin typeface="Constantia"/>
                <a:ea typeface="Constantia"/>
                <a:cs typeface="Constantia"/>
                <a:sym typeface="Constantia"/>
              </a:defRPr>
            </a:lvl6pPr>
            <a:lvl7pPr indent="0" lvl="6" marL="0" marR="0" rtl="0" algn="r">
              <a:spcBef>
                <a:spcPts val="0"/>
              </a:spcBef>
              <a:buNone/>
              <a:defRPr b="0" i="0" sz="1200" u="none" cap="none" strike="noStrike">
                <a:solidFill>
                  <a:srgbClr val="244061"/>
                </a:solidFill>
                <a:latin typeface="Constantia"/>
                <a:ea typeface="Constantia"/>
                <a:cs typeface="Constantia"/>
                <a:sym typeface="Constantia"/>
              </a:defRPr>
            </a:lvl7pPr>
            <a:lvl8pPr indent="0" lvl="7" marL="0" marR="0" rtl="0" algn="r">
              <a:spcBef>
                <a:spcPts val="0"/>
              </a:spcBef>
              <a:buNone/>
              <a:defRPr b="0" i="0" sz="1200" u="none" cap="none" strike="noStrike">
                <a:solidFill>
                  <a:srgbClr val="244061"/>
                </a:solidFill>
                <a:latin typeface="Constantia"/>
                <a:ea typeface="Constantia"/>
                <a:cs typeface="Constantia"/>
                <a:sym typeface="Constantia"/>
              </a:defRPr>
            </a:lvl8pPr>
            <a:lvl9pPr indent="0" lvl="8" marL="0" marR="0" rtl="0" algn="r">
              <a:spcBef>
                <a:spcPts val="0"/>
              </a:spcBef>
              <a:buNone/>
              <a:defRPr b="0" i="0" sz="1200" u="none" cap="none" strike="noStrike">
                <a:solidFill>
                  <a:srgbClr val="244061"/>
                </a:solidFill>
                <a:latin typeface="Constantia"/>
                <a:ea typeface="Constantia"/>
                <a:cs typeface="Constantia"/>
                <a:sym typeface="Constantia"/>
              </a:defRPr>
            </a:lvl9pPr>
          </a:lstStyle>
          <a:p>
            <a:pPr indent="0" lvl="0" marL="0">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0.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150.png"/><Relationship Id="rId4" Type="http://schemas.openxmlformats.org/officeDocument/2006/relationships/image" Target="../media/image16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156.png"/><Relationship Id="rId4" Type="http://schemas.openxmlformats.org/officeDocument/2006/relationships/image" Target="../media/image16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153.png"/><Relationship Id="rId4" Type="http://schemas.openxmlformats.org/officeDocument/2006/relationships/image" Target="../media/image15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152.png"/><Relationship Id="rId4" Type="http://schemas.openxmlformats.org/officeDocument/2006/relationships/image" Target="../media/image15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162.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15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2.pn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5.png"/></Relationships>
</file>

<file path=ppt/slides/_rels/slide16.xml.rels><?xml version="1.0" encoding="UTF-8" standalone="yes"?><Relationships xmlns="http://schemas.openxmlformats.org/package/2006/relationships"><Relationship Id="rId11" Type="http://schemas.openxmlformats.org/officeDocument/2006/relationships/image" Target="../media/image73.jpg"/><Relationship Id="rId10" Type="http://schemas.openxmlformats.org/officeDocument/2006/relationships/image" Target="../media/image65.jp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6.jpg"/><Relationship Id="rId4" Type="http://schemas.openxmlformats.org/officeDocument/2006/relationships/image" Target="../media/image60.jpg"/><Relationship Id="rId9" Type="http://schemas.openxmlformats.org/officeDocument/2006/relationships/image" Target="../media/image50.jpg"/><Relationship Id="rId5" Type="http://schemas.openxmlformats.org/officeDocument/2006/relationships/image" Target="../media/image38.jpg"/><Relationship Id="rId6" Type="http://schemas.openxmlformats.org/officeDocument/2006/relationships/image" Target="../media/image41.jpg"/><Relationship Id="rId7" Type="http://schemas.openxmlformats.org/officeDocument/2006/relationships/image" Target="../media/image46.jpg"/><Relationship Id="rId8" Type="http://schemas.openxmlformats.org/officeDocument/2006/relationships/image" Target="../media/image4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9.jp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3.png"/><Relationship Id="rId4" Type="http://schemas.openxmlformats.org/officeDocument/2006/relationships/image" Target="../media/image12.png"/><Relationship Id="rId9" Type="http://schemas.openxmlformats.org/officeDocument/2006/relationships/image" Target="../media/image8.jpg"/><Relationship Id="rId5" Type="http://schemas.openxmlformats.org/officeDocument/2006/relationships/image" Target="../media/image10.png"/><Relationship Id="rId6" Type="http://schemas.openxmlformats.org/officeDocument/2006/relationships/image" Target="../media/image6.jpg"/><Relationship Id="rId7" Type="http://schemas.openxmlformats.org/officeDocument/2006/relationships/image" Target="../media/image13.png"/><Relationship Id="rId8"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59.png"/></Relationships>
</file>

<file path=ppt/slides/_rels/slide21.xml.rels><?xml version="1.0" encoding="UTF-8" standalone="yes"?><Relationships xmlns="http://schemas.openxmlformats.org/package/2006/relationships"><Relationship Id="rId11" Type="http://schemas.openxmlformats.org/officeDocument/2006/relationships/image" Target="../media/image62.jpg"/><Relationship Id="rId10" Type="http://schemas.openxmlformats.org/officeDocument/2006/relationships/image" Target="../media/image68.jpg"/><Relationship Id="rId12" Type="http://schemas.openxmlformats.org/officeDocument/2006/relationships/image" Target="../media/image74.jpg"/><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3.jpg"/><Relationship Id="rId4" Type="http://schemas.openxmlformats.org/officeDocument/2006/relationships/image" Target="../media/image61.jpg"/><Relationship Id="rId9" Type="http://schemas.openxmlformats.org/officeDocument/2006/relationships/image" Target="../media/image64.jpg"/><Relationship Id="rId5" Type="http://schemas.openxmlformats.org/officeDocument/2006/relationships/image" Target="../media/image54.png"/><Relationship Id="rId6" Type="http://schemas.openxmlformats.org/officeDocument/2006/relationships/image" Target="../media/image51.png"/><Relationship Id="rId7" Type="http://schemas.openxmlformats.org/officeDocument/2006/relationships/image" Target="../media/image58.jpg"/><Relationship Id="rId8" Type="http://schemas.openxmlformats.org/officeDocument/2006/relationships/image" Target="../media/image5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3.jpg"/><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9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7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82.png"/><Relationship Id="rId4" Type="http://schemas.openxmlformats.org/officeDocument/2006/relationships/image" Target="../media/image69.jpg"/><Relationship Id="rId5" Type="http://schemas.openxmlformats.org/officeDocument/2006/relationships/image" Target="../media/image76.png"/><Relationship Id="rId6" Type="http://schemas.openxmlformats.org/officeDocument/2006/relationships/image" Target="../media/image70.jpg"/><Relationship Id="rId7" Type="http://schemas.openxmlformats.org/officeDocument/2006/relationships/image" Target="../media/image8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9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7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78.png"/><Relationship Id="rId4" Type="http://schemas.openxmlformats.org/officeDocument/2006/relationships/image" Target="../media/image85.png"/><Relationship Id="rId5" Type="http://schemas.openxmlformats.org/officeDocument/2006/relationships/image" Target="../media/image8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75.png"/><Relationship Id="rId4" Type="http://schemas.openxmlformats.org/officeDocument/2006/relationships/image" Target="../media/image9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9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93.png"/><Relationship Id="rId4" Type="http://schemas.openxmlformats.org/officeDocument/2006/relationships/hyperlink" Target="http://jobs.netflix.com/jobs.php?id=NFX01466"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7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79.png"/><Relationship Id="rId4" Type="http://schemas.openxmlformats.org/officeDocument/2006/relationships/image" Target="../media/image8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8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90.jpg"/><Relationship Id="rId4" Type="http://schemas.openxmlformats.org/officeDocument/2006/relationships/image" Target="../media/image86.png"/></Relationships>
</file>

<file path=ppt/slides/_rels/slide4.xml.rels><?xml version="1.0" encoding="UTF-8" standalone="yes"?><Relationships xmlns="http://schemas.openxmlformats.org/package/2006/relationships"><Relationship Id="rId11" Type="http://schemas.openxmlformats.org/officeDocument/2006/relationships/image" Target="../media/image20.png"/><Relationship Id="rId10" Type="http://schemas.openxmlformats.org/officeDocument/2006/relationships/image" Target="../media/image16.jpg"/><Relationship Id="rId13" Type="http://schemas.openxmlformats.org/officeDocument/2006/relationships/image" Target="../media/image27.png"/><Relationship Id="rId12"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9.png"/><Relationship Id="rId9" Type="http://schemas.openxmlformats.org/officeDocument/2006/relationships/image" Target="../media/image22.png"/><Relationship Id="rId15" Type="http://schemas.openxmlformats.org/officeDocument/2006/relationships/image" Target="../media/image30.png"/><Relationship Id="rId14" Type="http://schemas.openxmlformats.org/officeDocument/2006/relationships/image" Target="../media/image18.jpg"/><Relationship Id="rId16" Type="http://schemas.openxmlformats.org/officeDocument/2006/relationships/image" Target="../media/image28.png"/><Relationship Id="rId5" Type="http://schemas.openxmlformats.org/officeDocument/2006/relationships/image" Target="../media/image11.png"/><Relationship Id="rId6" Type="http://schemas.openxmlformats.org/officeDocument/2006/relationships/image" Target="../media/image4.png"/><Relationship Id="rId7" Type="http://schemas.openxmlformats.org/officeDocument/2006/relationships/image" Target="../media/image2.png"/><Relationship Id="rId8"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84.png"/><Relationship Id="rId4" Type="http://schemas.openxmlformats.org/officeDocument/2006/relationships/image" Target="../media/image95.png"/><Relationship Id="rId5" Type="http://schemas.openxmlformats.org/officeDocument/2006/relationships/image" Target="../media/image88.png"/><Relationship Id="rId6" Type="http://schemas.openxmlformats.org/officeDocument/2006/relationships/image" Target="../media/image83.png"/><Relationship Id="rId7" Type="http://schemas.openxmlformats.org/officeDocument/2006/relationships/image" Target="../media/image97.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15.png"/><Relationship Id="rId4" Type="http://schemas.openxmlformats.org/officeDocument/2006/relationships/image" Target="../media/image10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35.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0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9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1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10.png"/><Relationship Id="rId4" Type="http://schemas.openxmlformats.org/officeDocument/2006/relationships/image" Target="../media/image8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2.jpg"/><Relationship Id="rId4" Type="http://schemas.openxmlformats.org/officeDocument/2006/relationships/image" Target="../media/image26.png"/><Relationship Id="rId5" Type="http://schemas.openxmlformats.org/officeDocument/2006/relationships/image" Target="../media/image19.png"/><Relationship Id="rId6" Type="http://schemas.openxmlformats.org/officeDocument/2006/relationships/image" Target="../media/image29.png"/><Relationship Id="rId7" Type="http://schemas.openxmlformats.org/officeDocument/2006/relationships/image" Target="../media/image3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114.gi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1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05.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0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11.png"/><Relationship Id="rId4" Type="http://schemas.openxmlformats.org/officeDocument/2006/relationships/image" Target="../media/image104.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0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07.jpg"/><Relationship Id="rId4" Type="http://schemas.openxmlformats.org/officeDocument/2006/relationships/image" Target="../media/image109.jpg"/><Relationship Id="rId5" Type="http://schemas.openxmlformats.org/officeDocument/2006/relationships/image" Target="../media/image102.jpg"/><Relationship Id="rId6" Type="http://schemas.openxmlformats.org/officeDocument/2006/relationships/image" Target="../media/image99.jpg"/><Relationship Id="rId7" Type="http://schemas.openxmlformats.org/officeDocument/2006/relationships/image" Target="../media/image100.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1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5.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1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26.png"/><Relationship Id="rId4" Type="http://schemas.openxmlformats.org/officeDocument/2006/relationships/image" Target="../media/image13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1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3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12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3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164.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11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1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5.png"/><Relationship Id="rId4" Type="http://schemas.openxmlformats.org/officeDocument/2006/relationships/image" Target="../media/image3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121.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12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2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2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12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12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12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12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1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9.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12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12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12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12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142.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139.jpg"/><Relationship Id="rId4" Type="http://schemas.openxmlformats.org/officeDocument/2006/relationships/image" Target="../media/image134.jpg"/><Relationship Id="rId5" Type="http://schemas.openxmlformats.org/officeDocument/2006/relationships/image" Target="../media/image136.jpg"/><Relationship Id="rId6" Type="http://schemas.openxmlformats.org/officeDocument/2006/relationships/image" Target="../media/image133.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15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14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14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14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3.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137.png"/><Relationship Id="rId4" Type="http://schemas.openxmlformats.org/officeDocument/2006/relationships/image" Target="../media/image14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138.jpg"/><Relationship Id="rId4" Type="http://schemas.openxmlformats.org/officeDocument/2006/relationships/hyperlink" Target="https://www.sportsv.net/articles/29228" TargetMode="External"/><Relationship Id="rId5" Type="http://schemas.openxmlformats.org/officeDocument/2006/relationships/hyperlink" Target="https://www.sportsv.net/articles/29703"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41.png"/><Relationship Id="rId4" Type="http://schemas.openxmlformats.org/officeDocument/2006/relationships/image" Target="../media/image16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5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15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14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147.png"/><Relationship Id="rId4" Type="http://schemas.openxmlformats.org/officeDocument/2006/relationships/image" Target="../media/image14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149.png"/><Relationship Id="rId4" Type="http://schemas.openxmlformats.org/officeDocument/2006/relationships/image" Target="../media/image14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pic>
        <p:nvPicPr>
          <p:cNvPr descr="athletes-collage.jpg" id="88" name="Shape 88"/>
          <p:cNvPicPr preferRelativeResize="0"/>
          <p:nvPr/>
        </p:nvPicPr>
        <p:blipFill rotWithShape="1">
          <a:blip r:embed="rId3">
            <a:alphaModFix/>
          </a:blip>
          <a:srcRect b="0" l="0" r="0" t="0"/>
          <a:stretch/>
        </p:blipFill>
        <p:spPr>
          <a:xfrm>
            <a:off x="1090220" y="4142256"/>
            <a:ext cx="2876843" cy="1869948"/>
          </a:xfrm>
          <a:prstGeom prst="rect">
            <a:avLst/>
          </a:prstGeom>
          <a:noFill/>
          <a:ln>
            <a:noFill/>
          </a:ln>
        </p:spPr>
      </p:pic>
      <p:pic>
        <p:nvPicPr>
          <p:cNvPr descr="Media-Entertainment.png" id="89" name="Shape 89"/>
          <p:cNvPicPr preferRelativeResize="0"/>
          <p:nvPr/>
        </p:nvPicPr>
        <p:blipFill rotWithShape="1">
          <a:blip r:embed="rId4">
            <a:alphaModFix/>
          </a:blip>
          <a:srcRect b="0" l="0" r="0" t="0"/>
          <a:stretch/>
        </p:blipFill>
        <p:spPr>
          <a:xfrm>
            <a:off x="5120630" y="3860886"/>
            <a:ext cx="2984729" cy="2199274"/>
          </a:xfrm>
          <a:prstGeom prst="rect">
            <a:avLst/>
          </a:prstGeom>
          <a:noFill/>
          <a:ln>
            <a:noFill/>
          </a:ln>
        </p:spPr>
      </p:pic>
      <p:sp>
        <p:nvSpPr>
          <p:cNvPr id="90" name="Shape 90"/>
          <p:cNvSpPr txBox="1"/>
          <p:nvPr>
            <p:ph type="ctrTitle"/>
          </p:nvPr>
        </p:nvSpPr>
        <p:spPr>
          <a:xfrm>
            <a:off x="514350" y="920815"/>
            <a:ext cx="7851052" cy="2855979"/>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31859B"/>
              </a:buClr>
              <a:buSzPts val="5400"/>
              <a:buFont typeface="Constantia"/>
              <a:buNone/>
            </a:pPr>
            <a:r>
              <a:rPr b="1" i="0" lang="zh-TW" sz="5400" u="none" cap="none" strike="noStrike">
                <a:solidFill>
                  <a:srgbClr val="31859B"/>
                </a:solidFill>
                <a:latin typeface="Constantia"/>
                <a:ea typeface="Constantia"/>
                <a:cs typeface="Constantia"/>
                <a:sym typeface="Constantia"/>
              </a:rPr>
              <a:t>娛樂產業中的資料科學家</a:t>
            </a:r>
            <a:br>
              <a:rPr b="1" i="0" lang="zh-TW" sz="5400" u="none" cap="none" strike="noStrike">
                <a:solidFill>
                  <a:srgbClr val="31859B"/>
                </a:solidFill>
                <a:latin typeface="Constantia"/>
                <a:ea typeface="Constantia"/>
                <a:cs typeface="Constantia"/>
                <a:sym typeface="Constantia"/>
              </a:rPr>
            </a:br>
            <a:r>
              <a:rPr b="1" i="0" lang="zh-TW" sz="3600" u="none" cap="none" strike="noStrike">
                <a:solidFill>
                  <a:srgbClr val="366092"/>
                </a:solidFill>
                <a:latin typeface="Constantia"/>
                <a:ea typeface="Constantia"/>
                <a:cs typeface="Constantia"/>
                <a:sym typeface="Constantia"/>
              </a:rPr>
              <a:t>談資料科學</a:t>
            </a:r>
            <a:br>
              <a:rPr b="1" i="0" lang="zh-TW" sz="3600" u="none" cap="none" strike="noStrike">
                <a:solidFill>
                  <a:srgbClr val="366092"/>
                </a:solidFill>
                <a:latin typeface="Constantia"/>
                <a:ea typeface="Constantia"/>
                <a:cs typeface="Constantia"/>
                <a:sym typeface="Constantia"/>
              </a:rPr>
            </a:br>
            <a:r>
              <a:rPr b="1" i="0" lang="zh-TW" sz="3600" u="none" cap="none" strike="noStrike">
                <a:solidFill>
                  <a:srgbClr val="366092"/>
                </a:solidFill>
                <a:latin typeface="Constantia"/>
                <a:ea typeface="Constantia"/>
                <a:cs typeface="Constantia"/>
                <a:sym typeface="Constantia"/>
              </a:rPr>
              <a:t>在線上遊戲與職業運動中的應用</a:t>
            </a:r>
            <a:br>
              <a:rPr b="1" i="0" lang="zh-TW" sz="3600" u="none" cap="none" strike="noStrike">
                <a:solidFill>
                  <a:srgbClr val="366092"/>
                </a:solidFill>
                <a:latin typeface="Constantia"/>
                <a:ea typeface="Constantia"/>
                <a:cs typeface="Constantia"/>
                <a:sym typeface="Constantia"/>
              </a:rPr>
            </a:br>
            <a:endParaRPr b="1" i="0" sz="4000" u="none" cap="none" strike="noStrike">
              <a:solidFill>
                <a:srgbClr val="366092"/>
              </a:solidFill>
              <a:latin typeface="Constantia"/>
              <a:ea typeface="Constantia"/>
              <a:cs typeface="Constantia"/>
              <a:sym typeface="Constantia"/>
            </a:endParaRPr>
          </a:p>
        </p:txBody>
      </p:sp>
      <p:sp>
        <p:nvSpPr>
          <p:cNvPr id="91" name="Shape 91"/>
          <p:cNvSpPr txBox="1"/>
          <p:nvPr>
            <p:ph idx="1" type="subTitle"/>
          </p:nvPr>
        </p:nvSpPr>
        <p:spPr>
          <a:xfrm>
            <a:off x="1010876" y="3400971"/>
            <a:ext cx="6858000" cy="16557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17365D"/>
              </a:buClr>
              <a:buSzPts val="2700"/>
              <a:buFont typeface="Arial Narrow"/>
              <a:buNone/>
            </a:pPr>
            <a:r>
              <a:rPr b="0" i="0" lang="zh-TW" sz="2700" u="none" cap="none" strike="noStrike">
                <a:solidFill>
                  <a:srgbClr val="17365D"/>
                </a:solidFill>
                <a:latin typeface="Constantia"/>
                <a:ea typeface="Constantia"/>
                <a:cs typeface="Constantia"/>
                <a:sym typeface="Constantia"/>
              </a:rPr>
              <a:t>逢甲大學 資訊工程學系</a:t>
            </a:r>
            <a:endParaRPr b="0" i="0" sz="2700" u="none" cap="none" strike="noStrike">
              <a:solidFill>
                <a:srgbClr val="17365D"/>
              </a:solidFill>
              <a:latin typeface="Constantia"/>
              <a:ea typeface="Constantia"/>
              <a:cs typeface="Constantia"/>
              <a:sym typeface="Constantia"/>
            </a:endParaRPr>
          </a:p>
          <a:p>
            <a:pPr indent="0" lvl="0" marL="0" marR="0" rtl="0" algn="ctr">
              <a:spcBef>
                <a:spcPts val="540"/>
              </a:spcBef>
              <a:spcAft>
                <a:spcPts val="0"/>
              </a:spcAft>
              <a:buClr>
                <a:srgbClr val="17365D"/>
              </a:buClr>
              <a:buSzPts val="2700"/>
              <a:buFont typeface="Arial Narrow"/>
              <a:buNone/>
            </a:pPr>
            <a:r>
              <a:rPr b="0" i="0" lang="zh-TW" sz="2700" u="none" cap="none" strike="noStrike">
                <a:solidFill>
                  <a:srgbClr val="17365D"/>
                </a:solidFill>
                <a:latin typeface="Constantia"/>
                <a:ea typeface="Constantia"/>
                <a:cs typeface="Constantia"/>
                <a:sym typeface="Constantia"/>
              </a:rPr>
              <a:t>助理教授 許懷中</a:t>
            </a:r>
            <a:endParaRPr b="0" i="0" sz="2700" u="none" cap="none" strike="noStrike">
              <a:solidFill>
                <a:srgbClr val="17365D"/>
              </a:solidFill>
              <a:latin typeface="Constantia"/>
              <a:ea typeface="Constantia"/>
              <a:cs typeface="Constantia"/>
              <a:sym typeface="Constantia"/>
            </a:endParaRPr>
          </a:p>
        </p:txBody>
      </p:sp>
      <p:pic>
        <p:nvPicPr>
          <p:cNvPr descr="data-scientist-wp_burned.png" id="92" name="Shape 92"/>
          <p:cNvPicPr preferRelativeResize="0"/>
          <p:nvPr/>
        </p:nvPicPr>
        <p:blipFill rotWithShape="1">
          <a:blip r:embed="rId5">
            <a:alphaModFix/>
          </a:blip>
          <a:srcRect b="0" l="0" r="0" t="0"/>
          <a:stretch/>
        </p:blipFill>
        <p:spPr>
          <a:xfrm>
            <a:off x="1965250" y="4493262"/>
            <a:ext cx="5157227" cy="1810516"/>
          </a:xfrm>
          <a:prstGeom prst="rect">
            <a:avLst/>
          </a:prstGeom>
          <a:noFill/>
          <a:ln>
            <a:noFill/>
          </a:ln>
        </p:spPr>
      </p:pic>
      <p:pic>
        <p:nvPicPr>
          <p:cNvPr descr="red_stamp_burned.png" id="93" name="Shape 93"/>
          <p:cNvPicPr preferRelativeResize="0"/>
          <p:nvPr/>
        </p:nvPicPr>
        <p:blipFill rotWithShape="1">
          <a:blip r:embed="rId6">
            <a:alphaModFix/>
          </a:blip>
          <a:srcRect b="0" l="0" r="0" t="0"/>
          <a:stretch/>
        </p:blipFill>
        <p:spPr>
          <a:xfrm rot="232531">
            <a:off x="132640" y="245942"/>
            <a:ext cx="2523066" cy="13732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Shape 2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44061"/>
              </a:buClr>
              <a:buSzPts val="4400"/>
              <a:buFont typeface="Constantia"/>
              <a:buNone/>
            </a:pPr>
            <a:r>
              <a:t/>
            </a:r>
            <a:endParaRPr b="1" i="0" sz="4400" u="none" cap="none" strike="noStrike">
              <a:solidFill>
                <a:srgbClr val="244061"/>
              </a:solidFill>
              <a:latin typeface="Constantia"/>
              <a:ea typeface="Constantia"/>
              <a:cs typeface="Constantia"/>
              <a:sym typeface="Constantia"/>
            </a:endParaRPr>
          </a:p>
        </p:txBody>
      </p:sp>
      <p:sp>
        <p:nvSpPr>
          <p:cNvPr id="213" name="Shape 213"/>
          <p:cNvSpPr txBox="1"/>
          <p:nvPr>
            <p:ph idx="1" type="body"/>
          </p:nvPr>
        </p:nvSpPr>
        <p:spPr>
          <a:xfrm>
            <a:off x="323850" y="1196975"/>
            <a:ext cx="8496300" cy="5256213"/>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rgbClr val="632423"/>
              </a:buClr>
              <a:buSzPts val="3200"/>
              <a:buFont typeface="Arial Narrow"/>
              <a:buNone/>
            </a:pPr>
            <a:r>
              <a:t/>
            </a:r>
            <a:endParaRPr b="0" i="0" sz="3200" u="none" cap="none" strike="noStrike">
              <a:solidFill>
                <a:srgbClr val="244061"/>
              </a:solidFill>
              <a:latin typeface="Constantia"/>
              <a:ea typeface="Constantia"/>
              <a:cs typeface="Constantia"/>
              <a:sym typeface="Constantia"/>
            </a:endParaRPr>
          </a:p>
        </p:txBody>
      </p:sp>
      <p:sp>
        <p:nvSpPr>
          <p:cNvPr id="214" name="Shape 2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215" name="Shape 2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216" name="Shape 2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pic>
        <p:nvPicPr>
          <p:cNvPr descr="http://i.ytimg.com/vi/C7Ip0L0aoqE/maxresdefault.jpg" id="217" name="Shape 217"/>
          <p:cNvPicPr preferRelativeResize="0"/>
          <p:nvPr/>
        </p:nvPicPr>
        <p:blipFill rotWithShape="1">
          <a:blip r:embed="rId3">
            <a:alphaModFix/>
          </a:blip>
          <a:srcRect b="0" l="0" r="0" t="0"/>
          <a:stretch/>
        </p:blipFill>
        <p:spPr>
          <a:xfrm>
            <a:off x="-3050088" y="0"/>
            <a:ext cx="12191374" cy="68580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2" name="Shape 1202"/>
        <p:cNvGrpSpPr/>
        <p:nvPr/>
      </p:nvGrpSpPr>
      <p:grpSpPr>
        <a:xfrm>
          <a:off x="0" y="0"/>
          <a:ext cx="0" cy="0"/>
          <a:chOff x="0" y="0"/>
          <a:chExt cx="0" cy="0"/>
        </a:xfrm>
      </p:grpSpPr>
      <p:pic>
        <p:nvPicPr>
          <p:cNvPr id="1203" name="Shape 1203"/>
          <p:cNvPicPr preferRelativeResize="0"/>
          <p:nvPr/>
        </p:nvPicPr>
        <p:blipFill rotWithShape="1">
          <a:blip r:embed="rId3">
            <a:alphaModFix/>
          </a:blip>
          <a:srcRect b="0" l="0" r="0" t="0"/>
          <a:stretch/>
        </p:blipFill>
        <p:spPr>
          <a:xfrm>
            <a:off x="190500" y="3098800"/>
            <a:ext cx="3632200" cy="3632200"/>
          </a:xfrm>
          <a:prstGeom prst="rect">
            <a:avLst/>
          </a:prstGeom>
          <a:noFill/>
          <a:ln>
            <a:noFill/>
          </a:ln>
        </p:spPr>
      </p:pic>
      <p:graphicFrame>
        <p:nvGraphicFramePr>
          <p:cNvPr id="1204" name="Shape 1204"/>
          <p:cNvGraphicFramePr/>
          <p:nvPr/>
        </p:nvGraphicFramePr>
        <p:xfrm>
          <a:off x="406400" y="400050"/>
          <a:ext cx="3000000" cy="3000000"/>
        </p:xfrm>
        <a:graphic>
          <a:graphicData uri="http://schemas.openxmlformats.org/drawingml/2006/table">
            <a:tbl>
              <a:tblPr>
                <a:noFill/>
                <a:tableStyleId>{D4777B8C-E50A-402E-9CEE-9016A6FEE7FE}</a:tableStyleId>
              </a:tblPr>
              <a:tblGrid>
                <a:gridCol w="1841500"/>
                <a:gridCol w="1460500"/>
                <a:gridCol w="1651000"/>
                <a:gridCol w="1651000"/>
                <a:gridCol w="1651000"/>
              </a:tblGrid>
              <a:tr h="486850">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Feature</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Gain</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Cover</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Frequency</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effect</a:t>
                      </a:r>
                      <a:endParaRPr/>
                    </a:p>
                  </a:txBody>
                  <a:tcPr marT="7625" marB="0" marR="7625" marL="7625" anchor="ctr"/>
                </a:tc>
              </a:tr>
              <a:tr h="486850">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avg.hit.prev</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0.341</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0.186</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0.072</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a:t>
                      </a:r>
                      <a:endParaRPr/>
                    </a:p>
                  </a:txBody>
                  <a:tcPr marT="7625" marB="0" marR="7625" marL="7625" anchor="ctr"/>
                </a:tc>
              </a:tr>
              <a:tr h="486850">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my.score</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0.106</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0.087</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0.12</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a:t>
                      </a:r>
                      <a:endParaRPr/>
                    </a:p>
                  </a:txBody>
                  <a:tcPr marT="7625" marB="0" marR="7625" marL="7625" anchor="ctr"/>
                </a:tc>
              </a:tr>
              <a:tr h="268275">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inn.num</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0.072</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0.087</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0.132</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a:t>
                      </a:r>
                      <a:endParaRPr/>
                    </a:p>
                  </a:txBody>
                  <a:tcPr marT="7625" marB="0" marR="7625" marL="7625" anchor="ctr"/>
                </a:tc>
              </a:tr>
              <a:tr h="268275">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avg.strike.prev</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0.069</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0.105</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0.134</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a:t>
                      </a:r>
                      <a:endParaRPr/>
                    </a:p>
                  </a:txBody>
                  <a:tcPr marT="7625" marB="0" marR="7625" marL="7625" anchor="ctr"/>
                </a:tc>
              </a:tr>
              <a:tr h="268275">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np</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0.061</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0.081</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0.114</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a:t>
                      </a:r>
                      <a:endParaRPr/>
                    </a:p>
                  </a:txBody>
                  <a:tcPr marT="7625" marB="0" marR="7625" marL="7625" anchor="ctr"/>
                </a:tc>
              </a:tr>
              <a:tr h="268275">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erc.pi</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0.046</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0.063</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0.039</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a:t>
                      </a:r>
                      <a:endParaRPr/>
                    </a:p>
                  </a:txBody>
                  <a:tcPr marT="7625" marB="0" marR="7625" marL="7625" anchor="ctr"/>
                </a:tc>
              </a:tr>
            </a:tbl>
          </a:graphicData>
        </a:graphic>
      </p:graphicFrame>
      <p:pic>
        <p:nvPicPr>
          <p:cNvPr id="1205" name="Shape 1205"/>
          <p:cNvPicPr preferRelativeResize="0"/>
          <p:nvPr/>
        </p:nvPicPr>
        <p:blipFill rotWithShape="1">
          <a:blip r:embed="rId4">
            <a:alphaModFix/>
          </a:blip>
          <a:srcRect b="0" l="0" r="0" t="0"/>
          <a:stretch/>
        </p:blipFill>
        <p:spPr>
          <a:xfrm>
            <a:off x="3721100" y="3342480"/>
            <a:ext cx="5346702" cy="3007519"/>
          </a:xfrm>
          <a:prstGeom prst="rect">
            <a:avLst/>
          </a:prstGeom>
          <a:noFill/>
          <a:ln>
            <a:noFill/>
          </a:ln>
        </p:spPr>
      </p:pic>
      <p:sp>
        <p:nvSpPr>
          <p:cNvPr id="1206" name="Shape 1206"/>
          <p:cNvSpPr/>
          <p:nvPr/>
        </p:nvSpPr>
        <p:spPr>
          <a:xfrm>
            <a:off x="4928135" y="3307544"/>
            <a:ext cx="3031958" cy="311564"/>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2400">
                <a:solidFill>
                  <a:srgbClr val="244061"/>
                </a:solidFill>
                <a:latin typeface="Constantia"/>
                <a:ea typeface="Constantia"/>
                <a:cs typeface="Constantia"/>
                <a:sym typeface="Constantia"/>
              </a:rPr>
              <a:t>Pitcher C</a:t>
            </a:r>
            <a:endParaRPr b="1" sz="1800">
              <a:solidFill>
                <a:srgbClr val="244061"/>
              </a:solidFill>
              <a:latin typeface="Constantia"/>
              <a:ea typeface="Constantia"/>
              <a:cs typeface="Constantia"/>
              <a:sym typeface="Constantia"/>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0" name="Shape 1210"/>
        <p:cNvGrpSpPr/>
        <p:nvPr/>
      </p:nvGrpSpPr>
      <p:grpSpPr>
        <a:xfrm>
          <a:off x="0" y="0"/>
          <a:ext cx="0" cy="0"/>
          <a:chOff x="0" y="0"/>
          <a:chExt cx="0" cy="0"/>
        </a:xfrm>
      </p:grpSpPr>
      <p:pic>
        <p:nvPicPr>
          <p:cNvPr id="1211" name="Shape 1211"/>
          <p:cNvPicPr preferRelativeResize="0"/>
          <p:nvPr/>
        </p:nvPicPr>
        <p:blipFill rotWithShape="1">
          <a:blip r:embed="rId3">
            <a:alphaModFix/>
          </a:blip>
          <a:srcRect b="0" l="0" r="0" t="0"/>
          <a:stretch/>
        </p:blipFill>
        <p:spPr>
          <a:xfrm>
            <a:off x="190500" y="3098800"/>
            <a:ext cx="3632200" cy="3632200"/>
          </a:xfrm>
          <a:prstGeom prst="rect">
            <a:avLst/>
          </a:prstGeom>
          <a:noFill/>
          <a:ln>
            <a:noFill/>
          </a:ln>
        </p:spPr>
      </p:pic>
      <p:graphicFrame>
        <p:nvGraphicFramePr>
          <p:cNvPr id="1212" name="Shape 1212"/>
          <p:cNvGraphicFramePr/>
          <p:nvPr/>
        </p:nvGraphicFramePr>
        <p:xfrm>
          <a:off x="406400" y="400050"/>
          <a:ext cx="3000000" cy="3000000"/>
        </p:xfrm>
        <a:graphic>
          <a:graphicData uri="http://schemas.openxmlformats.org/drawingml/2006/table">
            <a:tbl>
              <a:tblPr>
                <a:noFill/>
                <a:tableStyleId>{D4777B8C-E50A-402E-9CEE-9016A6FEE7FE}</a:tableStyleId>
              </a:tblPr>
              <a:tblGrid>
                <a:gridCol w="1841500"/>
                <a:gridCol w="1460500"/>
                <a:gridCol w="1651000"/>
                <a:gridCol w="1651000"/>
                <a:gridCol w="1651000"/>
              </a:tblGrid>
              <a:tr h="486850">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Feature</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Gain</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Cover</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Frequency</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effect</a:t>
                      </a:r>
                      <a:endParaRPr/>
                    </a:p>
                  </a:txBody>
                  <a:tcPr marT="7625" marB="0" marR="7625" marL="7625" anchor="ctr"/>
                </a:tc>
              </a:tr>
              <a:tr h="486850">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avg.hit.prev</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0.461</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0.231</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0.117</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a:t>
                      </a:r>
                      <a:endParaRPr/>
                    </a:p>
                  </a:txBody>
                  <a:tcPr marT="7625" marB="0" marR="7625" marL="7625" anchor="ctr"/>
                </a:tc>
              </a:tr>
              <a:tr h="486850">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np</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0.109</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0.123</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0.169</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a:t>
                      </a:r>
                      <a:endParaRPr/>
                    </a:p>
                  </a:txBody>
                  <a:tcPr marT="7625" marB="0" marR="7625" marL="7625" anchor="ctr"/>
                </a:tc>
              </a:tr>
              <a:tr h="268275">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avg.strike.prev</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0.055</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0.107</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0.134</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a:t>
                      </a:r>
                      <a:endParaRPr/>
                    </a:p>
                  </a:txBody>
                  <a:tcPr marT="7625" marB="0" marR="7625" marL="7625" anchor="ctr"/>
                </a:tc>
              </a:tr>
              <a:tr h="268275">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slg.pi</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0.047</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0.091</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0.1</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a:t>
                      </a:r>
                      <a:endParaRPr/>
                    </a:p>
                  </a:txBody>
                  <a:tcPr marT="7625" marB="0" marR="7625" marL="7625" anchor="ctr"/>
                </a:tc>
              </a:tr>
              <a:tr h="268275">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runs.b3</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0.033</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0.031</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0.017</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a:t>
                      </a:r>
                      <a:endParaRPr/>
                    </a:p>
                  </a:txBody>
                  <a:tcPr marT="7625" marB="0" marR="7625" marL="7625" anchor="ctr"/>
                </a:tc>
              </a:tr>
              <a:tr h="268275">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my.score</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0.032</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0.053</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0.069</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a:t>
                      </a:r>
                      <a:endParaRPr/>
                    </a:p>
                  </a:txBody>
                  <a:tcPr marT="7625" marB="0" marR="7625" marL="7625" anchor="ctr"/>
                </a:tc>
              </a:tr>
            </a:tbl>
          </a:graphicData>
        </a:graphic>
      </p:graphicFrame>
      <p:pic>
        <p:nvPicPr>
          <p:cNvPr id="1213" name="Shape 1213"/>
          <p:cNvPicPr preferRelativeResize="0"/>
          <p:nvPr/>
        </p:nvPicPr>
        <p:blipFill rotWithShape="1">
          <a:blip r:embed="rId4">
            <a:alphaModFix/>
          </a:blip>
          <a:srcRect b="0" l="0" r="0" t="0"/>
          <a:stretch/>
        </p:blipFill>
        <p:spPr>
          <a:xfrm>
            <a:off x="3721100" y="3342480"/>
            <a:ext cx="5346702" cy="3007519"/>
          </a:xfrm>
          <a:prstGeom prst="rect">
            <a:avLst/>
          </a:prstGeom>
          <a:noFill/>
          <a:ln>
            <a:noFill/>
          </a:ln>
        </p:spPr>
      </p:pic>
      <p:sp>
        <p:nvSpPr>
          <p:cNvPr id="1214" name="Shape 1214"/>
          <p:cNvSpPr/>
          <p:nvPr/>
        </p:nvSpPr>
        <p:spPr>
          <a:xfrm>
            <a:off x="4928135" y="3307544"/>
            <a:ext cx="3031958" cy="311564"/>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2400">
                <a:solidFill>
                  <a:srgbClr val="244061"/>
                </a:solidFill>
                <a:latin typeface="Constantia"/>
                <a:ea typeface="Constantia"/>
                <a:cs typeface="Constantia"/>
                <a:sym typeface="Constantia"/>
              </a:rPr>
              <a:t>Pitcher D</a:t>
            </a:r>
            <a:endParaRPr b="1" sz="1800">
              <a:solidFill>
                <a:srgbClr val="244061"/>
              </a:solidFill>
              <a:latin typeface="Constantia"/>
              <a:ea typeface="Constantia"/>
              <a:cs typeface="Constantia"/>
              <a:sym typeface="Constantia"/>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8" name="Shape 1218"/>
        <p:cNvGrpSpPr/>
        <p:nvPr/>
      </p:nvGrpSpPr>
      <p:grpSpPr>
        <a:xfrm>
          <a:off x="0" y="0"/>
          <a:ext cx="0" cy="0"/>
          <a:chOff x="0" y="0"/>
          <a:chExt cx="0" cy="0"/>
        </a:xfrm>
      </p:grpSpPr>
      <p:pic>
        <p:nvPicPr>
          <p:cNvPr id="1219" name="Shape 1219"/>
          <p:cNvPicPr preferRelativeResize="0"/>
          <p:nvPr/>
        </p:nvPicPr>
        <p:blipFill rotWithShape="1">
          <a:blip r:embed="rId3">
            <a:alphaModFix/>
          </a:blip>
          <a:srcRect b="0" l="0" r="0" t="0"/>
          <a:stretch/>
        </p:blipFill>
        <p:spPr>
          <a:xfrm>
            <a:off x="190500" y="3098800"/>
            <a:ext cx="3632200" cy="3632200"/>
          </a:xfrm>
          <a:prstGeom prst="rect">
            <a:avLst/>
          </a:prstGeom>
          <a:noFill/>
          <a:ln>
            <a:noFill/>
          </a:ln>
        </p:spPr>
      </p:pic>
      <p:graphicFrame>
        <p:nvGraphicFramePr>
          <p:cNvPr id="1220" name="Shape 1220"/>
          <p:cNvGraphicFramePr/>
          <p:nvPr/>
        </p:nvGraphicFramePr>
        <p:xfrm>
          <a:off x="406400" y="400050"/>
          <a:ext cx="3000000" cy="3000000"/>
        </p:xfrm>
        <a:graphic>
          <a:graphicData uri="http://schemas.openxmlformats.org/drawingml/2006/table">
            <a:tbl>
              <a:tblPr>
                <a:noFill/>
                <a:tableStyleId>{D4777B8C-E50A-402E-9CEE-9016A6FEE7FE}</a:tableStyleId>
              </a:tblPr>
              <a:tblGrid>
                <a:gridCol w="1841500"/>
                <a:gridCol w="1460500"/>
                <a:gridCol w="1651000"/>
                <a:gridCol w="1651000"/>
                <a:gridCol w="1651000"/>
              </a:tblGrid>
              <a:tr h="486850">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Feature</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Gain</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Cover</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Frequency</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effect</a:t>
                      </a:r>
                      <a:endParaRPr/>
                    </a:p>
                  </a:txBody>
                  <a:tcPr marT="7625" marB="0" marR="7625" marL="7625" anchor="ctr"/>
                </a:tc>
              </a:tr>
              <a:tr h="486850">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avg.hit.prev</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0.279</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0.13</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0.069</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a:t>
                      </a:r>
                      <a:endParaRPr/>
                    </a:p>
                  </a:txBody>
                  <a:tcPr marT="7625" marB="0" marR="7625" marL="7625" anchor="ctr"/>
                </a:tc>
              </a:tr>
              <a:tr h="486850">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avg.walk.prev</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0.111</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0.044</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0.031</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a:t>
                      </a:r>
                      <a:endParaRPr/>
                    </a:p>
                  </a:txBody>
                  <a:tcPr marT="7625" marB="0" marR="7625" marL="7625" anchor="ctr"/>
                </a:tc>
              </a:tr>
              <a:tr h="268275">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slg.b1</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0.09</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0.039</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0.019</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a:t>
                      </a:r>
                      <a:endParaRPr/>
                    </a:p>
                  </a:txBody>
                  <a:tcPr marT="7625" marB="0" marR="7625" marL="7625" anchor="ctr"/>
                </a:tc>
              </a:tr>
              <a:tr h="268275">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erc.po</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0.072</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0.039</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0.027</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a:t>
                      </a:r>
                      <a:endParaRPr/>
                    </a:p>
                  </a:txBody>
                  <a:tcPr marT="7625" marB="0" marR="7625" marL="7625" anchor="ctr"/>
                </a:tc>
              </a:tr>
              <a:tr h="268275">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hits.po</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0.06</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0.027</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0.019</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a:t>
                      </a:r>
                      <a:endParaRPr/>
                    </a:p>
                  </a:txBody>
                  <a:tcPr marT="7625" marB="0" marR="7625" marL="7625" anchor="ctr"/>
                </a:tc>
              </a:tr>
              <a:tr h="268275">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erc.b1</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0.048</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0.023</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0.012</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a:t>
                      </a:r>
                      <a:endParaRPr/>
                    </a:p>
                  </a:txBody>
                  <a:tcPr marT="7625" marB="0" marR="7625" marL="7625" anchor="ctr"/>
                </a:tc>
              </a:tr>
            </a:tbl>
          </a:graphicData>
        </a:graphic>
      </p:graphicFrame>
      <p:pic>
        <p:nvPicPr>
          <p:cNvPr id="1221" name="Shape 1221"/>
          <p:cNvPicPr preferRelativeResize="0"/>
          <p:nvPr/>
        </p:nvPicPr>
        <p:blipFill rotWithShape="1">
          <a:blip r:embed="rId4">
            <a:alphaModFix/>
          </a:blip>
          <a:srcRect b="0" l="0" r="0" t="0"/>
          <a:stretch/>
        </p:blipFill>
        <p:spPr>
          <a:xfrm>
            <a:off x="3721100" y="3342480"/>
            <a:ext cx="5346702" cy="3007519"/>
          </a:xfrm>
          <a:prstGeom prst="rect">
            <a:avLst/>
          </a:prstGeom>
          <a:noFill/>
          <a:ln>
            <a:noFill/>
          </a:ln>
        </p:spPr>
      </p:pic>
      <p:sp>
        <p:nvSpPr>
          <p:cNvPr id="1222" name="Shape 1222"/>
          <p:cNvSpPr/>
          <p:nvPr/>
        </p:nvSpPr>
        <p:spPr>
          <a:xfrm>
            <a:off x="4928135" y="3307544"/>
            <a:ext cx="3031958" cy="311564"/>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2400">
                <a:solidFill>
                  <a:srgbClr val="244061"/>
                </a:solidFill>
                <a:latin typeface="Constantia"/>
                <a:ea typeface="Constantia"/>
                <a:cs typeface="Constantia"/>
                <a:sym typeface="Constantia"/>
              </a:rPr>
              <a:t>Pitcher E</a:t>
            </a:r>
            <a:endParaRPr b="1" sz="1800">
              <a:solidFill>
                <a:srgbClr val="244061"/>
              </a:solidFill>
              <a:latin typeface="Constantia"/>
              <a:ea typeface="Constantia"/>
              <a:cs typeface="Constantia"/>
              <a:sym typeface="Constantia"/>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6" name="Shape 1226"/>
        <p:cNvGrpSpPr/>
        <p:nvPr/>
      </p:nvGrpSpPr>
      <p:grpSpPr>
        <a:xfrm>
          <a:off x="0" y="0"/>
          <a:ext cx="0" cy="0"/>
          <a:chOff x="0" y="0"/>
          <a:chExt cx="0" cy="0"/>
        </a:xfrm>
      </p:grpSpPr>
      <p:pic>
        <p:nvPicPr>
          <p:cNvPr id="1227" name="Shape 1227"/>
          <p:cNvPicPr preferRelativeResize="0"/>
          <p:nvPr/>
        </p:nvPicPr>
        <p:blipFill rotWithShape="1">
          <a:blip r:embed="rId3">
            <a:alphaModFix/>
          </a:blip>
          <a:srcRect b="0" l="0" r="0" t="0"/>
          <a:stretch/>
        </p:blipFill>
        <p:spPr>
          <a:xfrm>
            <a:off x="190500" y="3098800"/>
            <a:ext cx="3632200" cy="3632200"/>
          </a:xfrm>
          <a:prstGeom prst="rect">
            <a:avLst/>
          </a:prstGeom>
          <a:noFill/>
          <a:ln>
            <a:noFill/>
          </a:ln>
        </p:spPr>
      </p:pic>
      <p:graphicFrame>
        <p:nvGraphicFramePr>
          <p:cNvPr id="1228" name="Shape 1228"/>
          <p:cNvGraphicFramePr/>
          <p:nvPr/>
        </p:nvGraphicFramePr>
        <p:xfrm>
          <a:off x="406400" y="400050"/>
          <a:ext cx="3000000" cy="3000000"/>
        </p:xfrm>
        <a:graphic>
          <a:graphicData uri="http://schemas.openxmlformats.org/drawingml/2006/table">
            <a:tbl>
              <a:tblPr>
                <a:noFill/>
                <a:tableStyleId>{D4777B8C-E50A-402E-9CEE-9016A6FEE7FE}</a:tableStyleId>
              </a:tblPr>
              <a:tblGrid>
                <a:gridCol w="1841500"/>
                <a:gridCol w="1460500"/>
                <a:gridCol w="1651000"/>
                <a:gridCol w="1651000"/>
                <a:gridCol w="1651000"/>
              </a:tblGrid>
              <a:tr h="486850">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Feature</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Gain</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Cover</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Frequency</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effect</a:t>
                      </a:r>
                      <a:endParaRPr/>
                    </a:p>
                  </a:txBody>
                  <a:tcPr marT="7625" marB="0" marR="7625" marL="7625" anchor="ctr"/>
                </a:tc>
              </a:tr>
              <a:tr h="486850">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avg.hit.prev</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0.378</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0.149</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0.075</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a:t>
                      </a:r>
                      <a:endParaRPr/>
                    </a:p>
                  </a:txBody>
                  <a:tcPr marT="7625" marB="0" marR="7625" marL="7625" anchor="ctr"/>
                </a:tc>
              </a:tr>
              <a:tr h="486850">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avg.strike.prev</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0.094</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0.14</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0.128</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a:t>
                      </a:r>
                      <a:endParaRPr/>
                    </a:p>
                  </a:txBody>
                  <a:tcPr marT="7625" marB="0" marR="7625" marL="7625" anchor="ctr"/>
                </a:tc>
              </a:tr>
              <a:tr h="268275">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slg.pi</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0.082</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0.081</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0.066</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a:t>
                      </a:r>
                      <a:endParaRPr/>
                    </a:p>
                  </a:txBody>
                  <a:tcPr marT="7625" marB="0" marR="7625" marL="7625" anchor="ctr"/>
                </a:tc>
              </a:tr>
              <a:tr h="268275">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np</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0.061</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0.081</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0.097</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a:t>
                      </a:r>
                      <a:endParaRPr/>
                    </a:p>
                  </a:txBody>
                  <a:tcPr marT="7625" marB="0" marR="7625" marL="7625" anchor="ctr"/>
                </a:tc>
              </a:tr>
              <a:tr h="268275">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slg.po</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0.053</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0.051</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0.049</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a:t>
                      </a:r>
                      <a:endParaRPr/>
                    </a:p>
                  </a:txBody>
                  <a:tcPr marT="7625" marB="0" marR="7625" marL="7625" anchor="ctr"/>
                </a:tc>
              </a:tr>
              <a:tr h="268275">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my.score</a:t>
                      </a:r>
                      <a:endParaRPr b="1" i="0" sz="2000" u="none" cap="none" strike="noStrike">
                        <a:solidFill>
                          <a:srgbClr val="000000"/>
                        </a:solidFill>
                        <a:latin typeface="Constantia"/>
                        <a:ea typeface="Constantia"/>
                        <a:cs typeface="Constantia"/>
                        <a:sym typeface="Constantia"/>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0.049</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0.088</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0.142</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a:t>
                      </a:r>
                      <a:endParaRPr/>
                    </a:p>
                  </a:txBody>
                  <a:tcPr marT="7625" marB="0" marR="7625" marL="7625" anchor="ctr"/>
                </a:tc>
              </a:tr>
            </a:tbl>
          </a:graphicData>
        </a:graphic>
      </p:graphicFrame>
      <p:pic>
        <p:nvPicPr>
          <p:cNvPr id="1229" name="Shape 1229"/>
          <p:cNvPicPr preferRelativeResize="0"/>
          <p:nvPr/>
        </p:nvPicPr>
        <p:blipFill rotWithShape="1">
          <a:blip r:embed="rId4">
            <a:alphaModFix/>
          </a:blip>
          <a:srcRect b="0" l="0" r="0" t="0"/>
          <a:stretch/>
        </p:blipFill>
        <p:spPr>
          <a:xfrm>
            <a:off x="3721101" y="3342480"/>
            <a:ext cx="5346700" cy="3007519"/>
          </a:xfrm>
          <a:prstGeom prst="rect">
            <a:avLst/>
          </a:prstGeom>
          <a:noFill/>
          <a:ln>
            <a:noFill/>
          </a:ln>
        </p:spPr>
      </p:pic>
      <p:sp>
        <p:nvSpPr>
          <p:cNvPr id="1230" name="Shape 1230"/>
          <p:cNvSpPr/>
          <p:nvPr/>
        </p:nvSpPr>
        <p:spPr>
          <a:xfrm>
            <a:off x="4928135" y="3307544"/>
            <a:ext cx="3031958" cy="311564"/>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2400">
                <a:solidFill>
                  <a:srgbClr val="244061"/>
                </a:solidFill>
                <a:latin typeface="Constantia"/>
                <a:ea typeface="Constantia"/>
                <a:cs typeface="Constantia"/>
                <a:sym typeface="Constantia"/>
              </a:rPr>
              <a:t>Pitcher F</a:t>
            </a:r>
            <a:endParaRPr b="1" sz="1800">
              <a:solidFill>
                <a:srgbClr val="244061"/>
              </a:solidFill>
              <a:latin typeface="Constantia"/>
              <a:ea typeface="Constantia"/>
              <a:cs typeface="Constantia"/>
              <a:sym typeface="Constantia"/>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4" name="Shape 1234"/>
        <p:cNvGrpSpPr/>
        <p:nvPr/>
      </p:nvGrpSpPr>
      <p:grpSpPr>
        <a:xfrm>
          <a:off x="0" y="0"/>
          <a:ext cx="0" cy="0"/>
          <a:chOff x="0" y="0"/>
          <a:chExt cx="0" cy="0"/>
        </a:xfrm>
      </p:grpSpPr>
      <p:sp>
        <p:nvSpPr>
          <p:cNvPr id="1235" name="Shape 12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44061"/>
              </a:buClr>
              <a:buSzPts val="4400"/>
              <a:buFont typeface="Constantia"/>
              <a:buNone/>
            </a:pPr>
            <a:r>
              <a:rPr b="1" i="0" lang="zh-TW" sz="4400" u="none" cap="none" strike="noStrike">
                <a:solidFill>
                  <a:srgbClr val="244061"/>
                </a:solidFill>
                <a:latin typeface="Constantia"/>
                <a:ea typeface="Constantia"/>
                <a:cs typeface="Constantia"/>
                <a:sym typeface="Constantia"/>
              </a:rPr>
              <a:t>小結</a:t>
            </a:r>
            <a:endParaRPr b="1" i="0" sz="4400" u="none" cap="none" strike="noStrike">
              <a:solidFill>
                <a:srgbClr val="244061"/>
              </a:solidFill>
              <a:latin typeface="Constantia"/>
              <a:ea typeface="Constantia"/>
              <a:cs typeface="Constantia"/>
              <a:sym typeface="Constantia"/>
            </a:endParaRPr>
          </a:p>
        </p:txBody>
      </p:sp>
      <p:sp>
        <p:nvSpPr>
          <p:cNvPr id="1236" name="Shape 123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632423"/>
              </a:buClr>
              <a:buSzPts val="3200"/>
              <a:buFont typeface="Arial Narrow"/>
              <a:buChar char="▪"/>
            </a:pPr>
            <a:r>
              <a:rPr b="0" i="0" lang="zh-TW" sz="3200" u="none" cap="none" strike="noStrike">
                <a:solidFill>
                  <a:srgbClr val="244061"/>
                </a:solidFill>
                <a:latin typeface="Constantia"/>
                <a:ea typeface="Constantia"/>
                <a:cs typeface="Constantia"/>
                <a:sym typeface="Constantia"/>
              </a:rPr>
              <a:t>利用機器學習模型幫助教練了解投手特性</a:t>
            </a:r>
            <a:endParaRPr b="0" i="0" sz="3200" u="none" cap="none" strike="noStrike">
              <a:solidFill>
                <a:srgbClr val="244061"/>
              </a:solidFill>
              <a:latin typeface="Constantia"/>
              <a:ea typeface="Constantia"/>
              <a:cs typeface="Constantia"/>
              <a:sym typeface="Constantia"/>
            </a:endParaRPr>
          </a:p>
          <a:p>
            <a:pPr indent="-342900" lvl="0" marL="342900" marR="0" rtl="0" algn="l">
              <a:spcBef>
                <a:spcPts val="1200"/>
              </a:spcBef>
              <a:spcAft>
                <a:spcPts val="0"/>
              </a:spcAft>
              <a:buClr>
                <a:srgbClr val="632423"/>
              </a:buClr>
              <a:buSzPts val="3200"/>
              <a:buFont typeface="Arial Narrow"/>
              <a:buChar char="▪"/>
            </a:pPr>
            <a:r>
              <a:rPr b="0" i="0" lang="zh-TW" sz="3200" u="none" cap="none" strike="noStrike">
                <a:solidFill>
                  <a:srgbClr val="244061"/>
                </a:solidFill>
                <a:latin typeface="Constantia"/>
                <a:ea typeface="Constantia"/>
                <a:cs typeface="Constantia"/>
                <a:sym typeface="Constantia"/>
              </a:rPr>
              <a:t>結合領域知識與數據建模進行詮釋</a:t>
            </a:r>
            <a:endParaRPr b="0" i="0" sz="3200" u="none" cap="none" strike="noStrike">
              <a:solidFill>
                <a:srgbClr val="244061"/>
              </a:solidFill>
              <a:latin typeface="Constantia"/>
              <a:ea typeface="Constantia"/>
              <a:cs typeface="Constantia"/>
              <a:sym typeface="Constantia"/>
            </a:endParaRPr>
          </a:p>
          <a:p>
            <a:pPr indent="-342900" lvl="0" marL="342900" marR="0" rtl="0" algn="l">
              <a:spcBef>
                <a:spcPts val="1200"/>
              </a:spcBef>
              <a:spcAft>
                <a:spcPts val="0"/>
              </a:spcAft>
              <a:buClr>
                <a:srgbClr val="632423"/>
              </a:buClr>
              <a:buSzPts val="3200"/>
              <a:buFont typeface="Arial Narrow"/>
              <a:buChar char="▪"/>
            </a:pPr>
            <a:r>
              <a:rPr b="0" i="0" lang="zh-TW" sz="3200" u="none" cap="none" strike="noStrike">
                <a:solidFill>
                  <a:srgbClr val="244061"/>
                </a:solidFill>
                <a:latin typeface="Constantia"/>
                <a:ea typeface="Constantia"/>
                <a:cs typeface="Constantia"/>
                <a:sym typeface="Constantia"/>
              </a:rPr>
              <a:t>公開資料的處理需要更多人的努力</a:t>
            </a:r>
            <a:endParaRPr b="0" i="0" sz="3200" u="none" cap="none" strike="noStrike">
              <a:solidFill>
                <a:srgbClr val="244061"/>
              </a:solidFill>
              <a:latin typeface="Constantia"/>
              <a:ea typeface="Constantia"/>
              <a:cs typeface="Constantia"/>
              <a:sym typeface="Constantia"/>
            </a:endParaRPr>
          </a:p>
          <a:p>
            <a:pPr indent="-139700" lvl="0" marL="342900" marR="0" rtl="0" algn="l">
              <a:spcBef>
                <a:spcPts val="1200"/>
              </a:spcBef>
              <a:spcAft>
                <a:spcPts val="0"/>
              </a:spcAft>
              <a:buClr>
                <a:srgbClr val="632423"/>
              </a:buClr>
              <a:buSzPts val="3200"/>
              <a:buFont typeface="Arial Narrow"/>
              <a:buNone/>
            </a:pPr>
            <a:r>
              <a:t/>
            </a:r>
            <a:endParaRPr b="0" i="0" sz="3200" u="none" cap="none" strike="noStrike">
              <a:solidFill>
                <a:srgbClr val="244061"/>
              </a:solidFill>
              <a:latin typeface="Constantia"/>
              <a:ea typeface="Constantia"/>
              <a:cs typeface="Constantia"/>
              <a:sym typeface="Constantia"/>
            </a:endParaRPr>
          </a:p>
          <a:p>
            <a:pPr indent="-139700" lvl="0" marL="342900" marR="0" rtl="0" algn="l">
              <a:spcBef>
                <a:spcPts val="1200"/>
              </a:spcBef>
              <a:spcAft>
                <a:spcPts val="0"/>
              </a:spcAft>
              <a:buClr>
                <a:srgbClr val="632423"/>
              </a:buClr>
              <a:buSzPts val="3200"/>
              <a:buFont typeface="Arial Narrow"/>
              <a:buNone/>
            </a:pPr>
            <a:r>
              <a:t/>
            </a:r>
            <a:endParaRPr b="0" i="0" sz="3200" u="none" cap="none" strike="noStrike">
              <a:solidFill>
                <a:srgbClr val="244061"/>
              </a:solidFill>
              <a:latin typeface="Constantia"/>
              <a:ea typeface="Constantia"/>
              <a:cs typeface="Constantia"/>
              <a:sym typeface="Constantia"/>
            </a:endParaRPr>
          </a:p>
        </p:txBody>
      </p:sp>
      <p:pic>
        <p:nvPicPr>
          <p:cNvPr descr="http://playfix2016.fcudata.science/%E8%AA%AA%E6%98%8E2_resized.jpg" id="1237" name="Shape 1237"/>
          <p:cNvPicPr preferRelativeResize="0"/>
          <p:nvPr/>
        </p:nvPicPr>
        <p:blipFill rotWithShape="1">
          <a:blip r:embed="rId3">
            <a:alphaModFix/>
          </a:blip>
          <a:srcRect b="0" l="0" r="0" t="0"/>
          <a:stretch/>
        </p:blipFill>
        <p:spPr>
          <a:xfrm>
            <a:off x="1123126" y="3549096"/>
            <a:ext cx="6944002" cy="289333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1" name="Shape 1241"/>
        <p:cNvGrpSpPr/>
        <p:nvPr/>
      </p:nvGrpSpPr>
      <p:grpSpPr>
        <a:xfrm>
          <a:off x="0" y="0"/>
          <a:ext cx="0" cy="0"/>
          <a:chOff x="0" y="0"/>
          <a:chExt cx="0" cy="0"/>
        </a:xfrm>
      </p:grpSpPr>
      <p:sp>
        <p:nvSpPr>
          <p:cNvPr id="1242" name="Shape 124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1243" name="Shape 124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1244" name="Shape 12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pic>
        <p:nvPicPr>
          <p:cNvPr descr="D:\Dropbox\my_talk\datasci\fig\我只相信神與資料.png" id="1245" name="Shape 1245"/>
          <p:cNvPicPr preferRelativeResize="0"/>
          <p:nvPr/>
        </p:nvPicPr>
        <p:blipFill rotWithShape="1">
          <a:blip r:embed="rId3">
            <a:alphaModFix/>
          </a:blip>
          <a:srcRect b="0" l="0" r="0" t="0"/>
          <a:stretch/>
        </p:blipFill>
        <p:spPr>
          <a:xfrm>
            <a:off x="1257300" y="599356"/>
            <a:ext cx="6750050" cy="3752850"/>
          </a:xfrm>
          <a:prstGeom prst="rect">
            <a:avLst/>
          </a:prstGeom>
          <a:noFill/>
          <a:ln>
            <a:noFill/>
          </a:ln>
        </p:spPr>
      </p:pic>
      <p:sp>
        <p:nvSpPr>
          <p:cNvPr id="1246" name="Shape 1246"/>
          <p:cNvSpPr/>
          <p:nvPr/>
        </p:nvSpPr>
        <p:spPr>
          <a:xfrm>
            <a:off x="1141884" y="4520090"/>
            <a:ext cx="6647975" cy="120032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TW" sz="7200" cap="none">
                <a:solidFill>
                  <a:srgbClr val="C5D8F1"/>
                </a:solidFill>
                <a:latin typeface="Constantia"/>
                <a:ea typeface="Constantia"/>
                <a:cs typeface="Constantia"/>
                <a:sym typeface="Constantia"/>
              </a:rPr>
              <a:t>資料是一種信仰</a:t>
            </a:r>
            <a:endParaRPr b="1" sz="7200" cap="none">
              <a:solidFill>
                <a:srgbClr val="C5D8F1"/>
              </a:solidFill>
              <a:latin typeface="Constantia"/>
              <a:ea typeface="Constantia"/>
              <a:cs typeface="Constantia"/>
              <a:sym typeface="Constantia"/>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1" name="Shape 1251"/>
        <p:cNvGrpSpPr/>
        <p:nvPr/>
      </p:nvGrpSpPr>
      <p:grpSpPr>
        <a:xfrm>
          <a:off x="0" y="0"/>
          <a:ext cx="0" cy="0"/>
          <a:chOff x="0" y="0"/>
          <a:chExt cx="0" cy="0"/>
        </a:xfrm>
      </p:grpSpPr>
      <p:sp>
        <p:nvSpPr>
          <p:cNvPr id="1252" name="Shape 1252"/>
          <p:cNvSpPr txBox="1"/>
          <p:nvPr>
            <p:ph type="title"/>
          </p:nvPr>
        </p:nvSpPr>
        <p:spPr>
          <a:xfrm>
            <a:off x="762624" y="1300397"/>
            <a:ext cx="7886700" cy="1012907"/>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44061"/>
              </a:buClr>
              <a:buSzPts val="5400"/>
              <a:buFont typeface="Constantia"/>
              <a:buNone/>
            </a:pPr>
            <a:r>
              <a:rPr b="1" i="0" lang="zh-TW" sz="5400" u="none" cap="none" strike="noStrike">
                <a:solidFill>
                  <a:srgbClr val="244061"/>
                </a:solidFill>
                <a:latin typeface="Constantia"/>
                <a:ea typeface="Constantia"/>
                <a:cs typeface="Constantia"/>
                <a:sym typeface="Constantia"/>
              </a:rPr>
              <a:t>謝 謝 各 位</a:t>
            </a:r>
            <a:endParaRPr b="1" i="0" sz="5400" u="none" cap="none" strike="noStrike">
              <a:solidFill>
                <a:srgbClr val="244061"/>
              </a:solidFill>
              <a:latin typeface="Constantia"/>
              <a:ea typeface="Constantia"/>
              <a:cs typeface="Constantia"/>
              <a:sym typeface="Constantia"/>
            </a:endParaRPr>
          </a:p>
        </p:txBody>
      </p:sp>
      <p:sp>
        <p:nvSpPr>
          <p:cNvPr id="1253" name="Shape 1253"/>
          <p:cNvSpPr txBox="1"/>
          <p:nvPr>
            <p:ph idx="1" type="body"/>
          </p:nvPr>
        </p:nvSpPr>
        <p:spPr>
          <a:xfrm>
            <a:off x="3238083" y="3432747"/>
            <a:ext cx="5621104" cy="1812654"/>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rgbClr val="632423"/>
              </a:buClr>
              <a:buSzPts val="2960"/>
              <a:buFont typeface="Arial Narrow"/>
              <a:buNone/>
            </a:pPr>
            <a:r>
              <a:rPr b="1" i="0" lang="zh-TW" sz="2960" u="none" cap="none" strike="noStrike">
                <a:solidFill>
                  <a:srgbClr val="244061"/>
                </a:solidFill>
                <a:latin typeface="Constantia"/>
                <a:ea typeface="Constantia"/>
                <a:cs typeface="Constantia"/>
                <a:sym typeface="Constantia"/>
              </a:rPr>
              <a:t>許懷中 Hwai-Jung Hsu</a:t>
            </a:r>
            <a:endParaRPr/>
          </a:p>
          <a:p>
            <a:pPr indent="0" lvl="0" marL="0" marR="0" rtl="0" algn="l">
              <a:lnSpc>
                <a:spcPct val="80000"/>
              </a:lnSpc>
              <a:spcBef>
                <a:spcPts val="592"/>
              </a:spcBef>
              <a:spcAft>
                <a:spcPts val="0"/>
              </a:spcAft>
              <a:buClr>
                <a:srgbClr val="632423"/>
              </a:buClr>
              <a:buSzPts val="2960"/>
              <a:buFont typeface="Arial Narrow"/>
              <a:buNone/>
            </a:pPr>
            <a:r>
              <a:rPr b="1" i="0" lang="zh-TW" sz="2960" u="none" cap="none" strike="noStrike">
                <a:solidFill>
                  <a:srgbClr val="366092"/>
                </a:solidFill>
                <a:latin typeface="Constantia"/>
                <a:ea typeface="Constantia"/>
                <a:cs typeface="Constantia"/>
                <a:sym typeface="Constantia"/>
              </a:rPr>
              <a:t>hjhsu@mail.fcu.edu.tw</a:t>
            </a:r>
            <a:endParaRPr/>
          </a:p>
          <a:p>
            <a:pPr indent="0" lvl="0" marL="0" marR="0" rtl="0" algn="l">
              <a:lnSpc>
                <a:spcPct val="80000"/>
              </a:lnSpc>
              <a:spcBef>
                <a:spcPts val="592"/>
              </a:spcBef>
              <a:spcAft>
                <a:spcPts val="0"/>
              </a:spcAft>
              <a:buClr>
                <a:srgbClr val="632423"/>
              </a:buClr>
              <a:buSzPts val="2960"/>
              <a:buFont typeface="Arial Narrow"/>
              <a:buNone/>
            </a:pPr>
            <a:r>
              <a:rPr b="1" i="0" lang="zh-TW" sz="2960" u="none" cap="none" strike="noStrike">
                <a:solidFill>
                  <a:srgbClr val="244061"/>
                </a:solidFill>
                <a:latin typeface="Constantia"/>
                <a:ea typeface="Constantia"/>
                <a:cs typeface="Constantia"/>
                <a:sym typeface="Constantia"/>
              </a:rPr>
              <a:t>https://tw.linkedin.com/in/hjhsu</a:t>
            </a:r>
            <a:endParaRPr b="1" i="1" sz="2960" u="none" cap="none" strike="noStrike">
              <a:solidFill>
                <a:srgbClr val="366092"/>
              </a:solidFill>
              <a:latin typeface="Constantia"/>
              <a:ea typeface="Constantia"/>
              <a:cs typeface="Constantia"/>
              <a:sym typeface="Constantia"/>
            </a:endParaRPr>
          </a:p>
        </p:txBody>
      </p:sp>
      <p:sp>
        <p:nvSpPr>
          <p:cNvPr id="1254" name="Shape 125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1255" name="Shape 125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1256" name="Shape 125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sp>
        <p:nvSpPr>
          <p:cNvPr id="1257" name="Shape 1257"/>
          <p:cNvSpPr txBox="1"/>
          <p:nvPr/>
        </p:nvSpPr>
        <p:spPr>
          <a:xfrm>
            <a:off x="3451334" y="1989943"/>
            <a:ext cx="2461785" cy="110799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6600">
                <a:solidFill>
                  <a:srgbClr val="366092"/>
                </a:solidFill>
                <a:latin typeface="Constantia"/>
                <a:ea typeface="Constantia"/>
                <a:cs typeface="Constantia"/>
                <a:sym typeface="Constantia"/>
              </a:rPr>
              <a:t>Q </a:t>
            </a:r>
            <a:r>
              <a:rPr b="1" lang="zh-TW" sz="5400">
                <a:solidFill>
                  <a:srgbClr val="366092"/>
                </a:solidFill>
                <a:latin typeface="Constantia"/>
                <a:ea typeface="Constantia"/>
                <a:cs typeface="Constantia"/>
                <a:sym typeface="Constantia"/>
              </a:rPr>
              <a:t>&amp;</a:t>
            </a:r>
            <a:r>
              <a:rPr b="1" lang="zh-TW" sz="6600">
                <a:solidFill>
                  <a:srgbClr val="366092"/>
                </a:solidFill>
                <a:latin typeface="Constantia"/>
                <a:ea typeface="Constantia"/>
                <a:cs typeface="Constantia"/>
                <a:sym typeface="Constantia"/>
              </a:rPr>
              <a:t> A</a:t>
            </a:r>
            <a:endParaRPr b="1" sz="6600">
              <a:solidFill>
                <a:srgbClr val="366092"/>
              </a:solidFill>
              <a:latin typeface="Constantia"/>
              <a:ea typeface="Constantia"/>
              <a:cs typeface="Constantia"/>
              <a:sym typeface="Constantia"/>
            </a:endParaRPr>
          </a:p>
        </p:txBody>
      </p:sp>
      <p:pic>
        <p:nvPicPr>
          <p:cNvPr descr="dessin_data.png" id="1258" name="Shape 1258"/>
          <p:cNvPicPr preferRelativeResize="0"/>
          <p:nvPr/>
        </p:nvPicPr>
        <p:blipFill rotWithShape="1">
          <a:blip r:embed="rId3">
            <a:alphaModFix/>
          </a:blip>
          <a:srcRect b="0" l="0" r="0" t="0"/>
          <a:stretch/>
        </p:blipFill>
        <p:spPr>
          <a:xfrm>
            <a:off x="793129" y="2906590"/>
            <a:ext cx="2324368" cy="3056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pic>
        <p:nvPicPr>
          <p:cNvPr descr="https://pages.dataiku.com/hubfs/Blog/Trends.jpg" id="222" name="Shape 222"/>
          <p:cNvPicPr preferRelativeResize="0"/>
          <p:nvPr/>
        </p:nvPicPr>
        <p:blipFill rotWithShape="1">
          <a:blip r:embed="rId3">
            <a:alphaModFix/>
          </a:blip>
          <a:srcRect b="0" l="0" r="0" t="0"/>
          <a:stretch/>
        </p:blipFill>
        <p:spPr>
          <a:xfrm>
            <a:off x="179387" y="1309843"/>
            <a:ext cx="8940775" cy="5196826"/>
          </a:xfrm>
          <a:prstGeom prst="rect">
            <a:avLst/>
          </a:prstGeom>
          <a:noFill/>
          <a:ln>
            <a:noFill/>
          </a:ln>
        </p:spPr>
      </p:pic>
      <p:sp>
        <p:nvSpPr>
          <p:cNvPr id="223" name="Shape 2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44061"/>
              </a:buClr>
              <a:buSzPts val="4400"/>
              <a:buFont typeface="Constantia"/>
              <a:buNone/>
            </a:pPr>
            <a:r>
              <a:rPr b="1" i="0" lang="zh-TW" sz="4400" u="none" cap="none" strike="noStrike">
                <a:solidFill>
                  <a:srgbClr val="244061"/>
                </a:solidFill>
                <a:latin typeface="Constantia"/>
                <a:ea typeface="Constantia"/>
                <a:cs typeface="Constantia"/>
                <a:sym typeface="Constantia"/>
              </a:rPr>
              <a:t>資料科學現今的趨勢</a:t>
            </a:r>
            <a:endParaRPr/>
          </a:p>
        </p:txBody>
      </p:sp>
      <p:sp>
        <p:nvSpPr>
          <p:cNvPr id="224" name="Shape 224"/>
          <p:cNvSpPr/>
          <p:nvPr/>
        </p:nvSpPr>
        <p:spPr>
          <a:xfrm>
            <a:off x="179387" y="3089293"/>
            <a:ext cx="2808287" cy="1368425"/>
          </a:xfrm>
          <a:prstGeom prst="roundRect">
            <a:avLst>
              <a:gd fmla="val 16667" name="adj"/>
            </a:avLst>
          </a:prstGeom>
          <a:blipFill rotWithShape="1">
            <a:blip r:embed="rId4">
              <a:alphaModFix/>
            </a:blip>
            <a:stretch>
              <a:fillRect b="0" l="0" r="0" t="0"/>
            </a:stretch>
          </a:blipFill>
          <a:ln>
            <a:noFill/>
          </a:ln>
        </p:spPr>
        <p:txBody>
          <a:bodyPr anchorCtr="1" anchor="ctr" bIns="46800" lIns="90000" spcFirstLastPara="1" rIns="90000" wrap="square" tIns="46800">
            <a:noAutofit/>
          </a:bodyPr>
          <a:lstStyle/>
          <a:p>
            <a:pPr indent="0" lvl="0" marL="0" marR="0" rtl="0" algn="ctr">
              <a:spcBef>
                <a:spcPts val="0"/>
              </a:spcBef>
              <a:spcAft>
                <a:spcPts val="0"/>
              </a:spcAft>
              <a:buNone/>
            </a:pPr>
            <a:r>
              <a:rPr b="1" lang="zh-TW" sz="3600">
                <a:solidFill>
                  <a:schemeClr val="lt1"/>
                </a:solidFill>
                <a:latin typeface="Corbel"/>
                <a:ea typeface="Corbel"/>
                <a:cs typeface="Corbel"/>
                <a:sym typeface="Corbel"/>
              </a:rPr>
              <a:t>Big Data</a:t>
            </a:r>
            <a:endParaRPr b="1" sz="3600">
              <a:solidFill>
                <a:schemeClr val="lt1"/>
              </a:solidFill>
              <a:latin typeface="Corbel"/>
              <a:ea typeface="Corbel"/>
              <a:cs typeface="Corbel"/>
              <a:sym typeface="Corbel"/>
            </a:endParaRPr>
          </a:p>
        </p:txBody>
      </p:sp>
      <p:sp>
        <p:nvSpPr>
          <p:cNvPr id="225" name="Shape 225"/>
          <p:cNvSpPr/>
          <p:nvPr/>
        </p:nvSpPr>
        <p:spPr>
          <a:xfrm>
            <a:off x="3132137" y="3089292"/>
            <a:ext cx="2808287" cy="1368425"/>
          </a:xfrm>
          <a:prstGeom prst="roundRect">
            <a:avLst>
              <a:gd fmla="val 16667" name="adj"/>
            </a:avLst>
          </a:prstGeom>
          <a:blipFill rotWithShape="1">
            <a:blip r:embed="rId4">
              <a:alphaModFix/>
            </a:blip>
            <a:stretch>
              <a:fillRect b="0" l="0" r="0" t="0"/>
            </a:stretch>
          </a:blipFill>
          <a:ln>
            <a:noFill/>
          </a:ln>
        </p:spPr>
        <p:txBody>
          <a:bodyPr anchorCtr="1" anchor="ctr" bIns="46800" lIns="90000" spcFirstLastPara="1" rIns="90000" wrap="square" tIns="46800">
            <a:noAutofit/>
          </a:bodyPr>
          <a:lstStyle/>
          <a:p>
            <a:pPr indent="0" lvl="0" marL="0" marR="0" rtl="0" algn="ctr">
              <a:spcBef>
                <a:spcPts val="0"/>
              </a:spcBef>
              <a:spcAft>
                <a:spcPts val="0"/>
              </a:spcAft>
              <a:buNone/>
            </a:pPr>
            <a:r>
              <a:rPr b="1" lang="zh-TW" sz="3600">
                <a:solidFill>
                  <a:schemeClr val="lt1"/>
                </a:solidFill>
                <a:latin typeface="Corbel"/>
                <a:ea typeface="Corbel"/>
                <a:cs typeface="Corbel"/>
                <a:sym typeface="Corbel"/>
              </a:rPr>
              <a:t>Machine Learning</a:t>
            </a:r>
            <a:endParaRPr b="1" sz="3600">
              <a:solidFill>
                <a:schemeClr val="lt1"/>
              </a:solidFill>
              <a:latin typeface="Corbel"/>
              <a:ea typeface="Corbel"/>
              <a:cs typeface="Corbel"/>
              <a:sym typeface="Corbel"/>
            </a:endParaRPr>
          </a:p>
        </p:txBody>
      </p:sp>
      <p:sp>
        <p:nvSpPr>
          <p:cNvPr id="226" name="Shape 226"/>
          <p:cNvSpPr/>
          <p:nvPr/>
        </p:nvSpPr>
        <p:spPr>
          <a:xfrm>
            <a:off x="6084888" y="3089291"/>
            <a:ext cx="2808287" cy="1368425"/>
          </a:xfrm>
          <a:prstGeom prst="roundRect">
            <a:avLst>
              <a:gd fmla="val 16667" name="adj"/>
            </a:avLst>
          </a:prstGeom>
          <a:blipFill rotWithShape="1">
            <a:blip r:embed="rId4">
              <a:alphaModFix/>
            </a:blip>
            <a:stretch>
              <a:fillRect b="0" l="0" r="0" t="0"/>
            </a:stretch>
          </a:blipFill>
          <a:ln>
            <a:noFill/>
          </a:ln>
        </p:spPr>
        <p:txBody>
          <a:bodyPr anchorCtr="1" anchor="ctr" bIns="46800" lIns="90000" spcFirstLastPara="1" rIns="90000" wrap="square" tIns="46800">
            <a:noAutofit/>
          </a:bodyPr>
          <a:lstStyle/>
          <a:p>
            <a:pPr indent="0" lvl="0" marL="0" marR="0" rtl="0" algn="ctr">
              <a:spcBef>
                <a:spcPts val="0"/>
              </a:spcBef>
              <a:spcAft>
                <a:spcPts val="0"/>
              </a:spcAft>
              <a:buNone/>
            </a:pPr>
            <a:r>
              <a:rPr b="1" lang="zh-TW" sz="3600">
                <a:solidFill>
                  <a:schemeClr val="lt1"/>
                </a:solidFill>
                <a:latin typeface="Corbel"/>
                <a:ea typeface="Corbel"/>
                <a:cs typeface="Corbel"/>
                <a:sym typeface="Corbel"/>
              </a:rPr>
              <a:t>Beyond Prediction</a:t>
            </a:r>
            <a:endParaRPr b="1" sz="3600">
              <a:solidFill>
                <a:schemeClr val="lt1"/>
              </a:solidFill>
              <a:latin typeface="Corbel"/>
              <a:ea typeface="Corbel"/>
              <a:cs typeface="Corbel"/>
              <a:sym typeface="Corbe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pic>
        <p:nvPicPr>
          <p:cNvPr id="231" name="Shape 231"/>
          <p:cNvPicPr preferRelativeResize="0"/>
          <p:nvPr/>
        </p:nvPicPr>
        <p:blipFill rotWithShape="1">
          <a:blip r:embed="rId3">
            <a:alphaModFix/>
          </a:blip>
          <a:srcRect b="0" l="0" r="0" t="0"/>
          <a:stretch/>
        </p:blipFill>
        <p:spPr>
          <a:xfrm>
            <a:off x="514350" y="152400"/>
            <a:ext cx="8115300" cy="6553200"/>
          </a:xfrm>
          <a:prstGeom prst="rect">
            <a:avLst/>
          </a:prstGeom>
          <a:noFill/>
          <a:ln>
            <a:noFill/>
          </a:ln>
        </p:spPr>
      </p:pic>
      <p:sp>
        <p:nvSpPr>
          <p:cNvPr id="232" name="Shape 232"/>
          <p:cNvSpPr/>
          <p:nvPr/>
        </p:nvSpPr>
        <p:spPr>
          <a:xfrm>
            <a:off x="350520" y="0"/>
            <a:ext cx="8519160" cy="6858000"/>
          </a:xfrm>
          <a:prstGeom prst="rect">
            <a:avLst/>
          </a:prstGeom>
          <a:solidFill>
            <a:schemeClr val="lt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tantia"/>
              <a:ea typeface="Constantia"/>
              <a:cs typeface="Constantia"/>
              <a:sym typeface="Constantia"/>
            </a:endParaRPr>
          </a:p>
        </p:txBody>
      </p:sp>
      <p:sp>
        <p:nvSpPr>
          <p:cNvPr id="233" name="Shape 233"/>
          <p:cNvSpPr/>
          <p:nvPr/>
        </p:nvSpPr>
        <p:spPr>
          <a:xfrm rot="-606625">
            <a:off x="1584960" y="2575560"/>
            <a:ext cx="6019800" cy="1661160"/>
          </a:xfrm>
          <a:prstGeom prst="roundRect">
            <a:avLst>
              <a:gd fmla="val 16667" name="adj"/>
            </a:avLst>
          </a:prstGeom>
          <a:solidFill>
            <a:srgbClr val="C00000">
              <a:alpha val="29803"/>
            </a:srgbClr>
          </a:solidFill>
          <a:ln cap="flat" cmpd="sng" w="635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1500">
                <a:solidFill>
                  <a:srgbClr val="FF0000"/>
                </a:solidFill>
                <a:latin typeface="Constantia"/>
                <a:ea typeface="Constantia"/>
                <a:cs typeface="Constantia"/>
                <a:sym typeface="Constantia"/>
              </a:rPr>
              <a:t>Value</a:t>
            </a:r>
            <a:endParaRPr b="1" sz="11500">
              <a:solidFill>
                <a:srgbClr val="FF0000"/>
              </a:solidFill>
              <a:latin typeface="Constantia"/>
              <a:ea typeface="Constantia"/>
              <a:cs typeface="Constantia"/>
              <a:sym typeface="Constant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2"/>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500"/>
                                        <p:tgtEl>
                                          <p:spTgt spid="2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Shape 2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44061"/>
              </a:buClr>
              <a:buSzPts val="3959"/>
              <a:buFont typeface="Constantia"/>
              <a:buNone/>
            </a:pPr>
            <a:r>
              <a:rPr b="1" i="0" lang="zh-TW" sz="3959" u="none" cap="none" strike="noStrike">
                <a:solidFill>
                  <a:srgbClr val="244061"/>
                </a:solidFill>
                <a:latin typeface="Constantia"/>
                <a:ea typeface="Constantia"/>
                <a:cs typeface="Constantia"/>
                <a:sym typeface="Constantia"/>
              </a:rPr>
              <a:t>大數據真正的挑戰</a:t>
            </a:r>
            <a:br>
              <a:rPr b="1" i="0" lang="zh-TW" sz="3959" u="none" cap="none" strike="noStrike">
                <a:solidFill>
                  <a:srgbClr val="244061"/>
                </a:solidFill>
                <a:latin typeface="Constantia"/>
                <a:ea typeface="Constantia"/>
                <a:cs typeface="Constantia"/>
                <a:sym typeface="Constantia"/>
              </a:rPr>
            </a:br>
            <a:r>
              <a:rPr b="1" i="0" lang="zh-TW" sz="3959" u="none" cap="none" strike="noStrike">
                <a:solidFill>
                  <a:srgbClr val="244061"/>
                </a:solidFill>
                <a:latin typeface="Constantia"/>
                <a:ea typeface="Constantia"/>
                <a:cs typeface="Constantia"/>
                <a:sym typeface="Constantia"/>
              </a:rPr>
              <a:t>不在多、在於多樣</a:t>
            </a:r>
            <a:endParaRPr b="1" i="0" sz="3959" u="none" cap="none" strike="noStrike">
              <a:solidFill>
                <a:srgbClr val="244061"/>
              </a:solidFill>
              <a:latin typeface="Constantia"/>
              <a:ea typeface="Constantia"/>
              <a:cs typeface="Constantia"/>
              <a:sym typeface="Constantia"/>
            </a:endParaRPr>
          </a:p>
        </p:txBody>
      </p:sp>
      <p:sp>
        <p:nvSpPr>
          <p:cNvPr id="239" name="Shape 23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rgbClr val="632423"/>
              </a:buClr>
              <a:buSzPts val="3200"/>
              <a:buFont typeface="Arial Narrow"/>
              <a:buNone/>
            </a:pPr>
            <a:r>
              <a:t/>
            </a:r>
            <a:endParaRPr b="0" i="0" sz="3200" u="none" cap="none" strike="noStrike">
              <a:solidFill>
                <a:srgbClr val="244061"/>
              </a:solidFill>
              <a:latin typeface="Constantia"/>
              <a:ea typeface="Constantia"/>
              <a:cs typeface="Constantia"/>
              <a:sym typeface="Constantia"/>
            </a:endParaRPr>
          </a:p>
        </p:txBody>
      </p:sp>
      <p:sp>
        <p:nvSpPr>
          <p:cNvPr id="240" name="Shape 2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pic>
        <p:nvPicPr>
          <p:cNvPr id="241" name="Shape 241"/>
          <p:cNvPicPr preferRelativeResize="0"/>
          <p:nvPr/>
        </p:nvPicPr>
        <p:blipFill rotWithShape="1">
          <a:blip r:embed="rId3">
            <a:alphaModFix/>
          </a:blip>
          <a:srcRect b="0" l="0" r="0" t="0"/>
          <a:stretch/>
        </p:blipFill>
        <p:spPr>
          <a:xfrm>
            <a:off x="184135" y="1600200"/>
            <a:ext cx="8775729" cy="439275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Shape 2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44061"/>
              </a:buClr>
              <a:buSzPts val="4400"/>
              <a:buFont typeface="Constantia"/>
              <a:buNone/>
            </a:pPr>
            <a:r>
              <a:rPr b="1" i="0" lang="zh-TW" sz="4400" u="none" cap="none" strike="noStrike">
                <a:solidFill>
                  <a:srgbClr val="244061"/>
                </a:solidFill>
                <a:latin typeface="Constantia"/>
                <a:ea typeface="Constantia"/>
                <a:cs typeface="Constantia"/>
                <a:sym typeface="Constantia"/>
              </a:rPr>
              <a:t>資料科學 vs. 大數據</a:t>
            </a:r>
            <a:endParaRPr/>
          </a:p>
        </p:txBody>
      </p:sp>
      <p:sp>
        <p:nvSpPr>
          <p:cNvPr id="247" name="Shape 2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632423"/>
              </a:buClr>
              <a:buSzPts val="3200"/>
              <a:buFont typeface="Arial Narrow"/>
              <a:buChar char="▪"/>
            </a:pPr>
            <a:r>
              <a:rPr b="0" i="0" lang="zh-TW" sz="3200" u="none" cap="none" strike="noStrike">
                <a:solidFill>
                  <a:srgbClr val="244061"/>
                </a:solidFill>
                <a:latin typeface="Constantia"/>
                <a:ea typeface="Constantia"/>
                <a:cs typeface="Constantia"/>
                <a:sym typeface="Constantia"/>
              </a:rPr>
              <a:t>大數據是資料科學眾多領域的一部分</a:t>
            </a:r>
            <a:endParaRPr b="0" i="0" sz="3200" u="none" cap="none" strike="noStrike">
              <a:solidFill>
                <a:srgbClr val="244061"/>
              </a:solidFill>
              <a:latin typeface="Constantia"/>
              <a:ea typeface="Constantia"/>
              <a:cs typeface="Constantia"/>
              <a:sym typeface="Constantia"/>
            </a:endParaRPr>
          </a:p>
          <a:p>
            <a:pPr indent="-342900" lvl="0" marL="342900" marR="0" rtl="0" algn="l">
              <a:spcBef>
                <a:spcPts val="640"/>
              </a:spcBef>
              <a:spcAft>
                <a:spcPts val="0"/>
              </a:spcAft>
              <a:buClr>
                <a:srgbClr val="632423"/>
              </a:buClr>
              <a:buSzPts val="3200"/>
              <a:buFont typeface="Arial Narrow"/>
              <a:buChar char="▪"/>
            </a:pPr>
            <a:r>
              <a:rPr b="0" i="0" lang="zh-TW" sz="3200" u="none" cap="none" strike="noStrike">
                <a:solidFill>
                  <a:srgbClr val="244061"/>
                </a:solidFill>
                <a:latin typeface="Constantia"/>
                <a:ea typeface="Constantia"/>
                <a:cs typeface="Constantia"/>
                <a:sym typeface="Constantia"/>
              </a:rPr>
              <a:t>但不可否認，是大數據的發展令世人開始注重資料科學</a:t>
            </a:r>
            <a:endParaRPr/>
          </a:p>
        </p:txBody>
      </p:sp>
      <p:grpSp>
        <p:nvGrpSpPr>
          <p:cNvPr id="248" name="Shape 248"/>
          <p:cNvGrpSpPr/>
          <p:nvPr/>
        </p:nvGrpSpPr>
        <p:grpSpPr>
          <a:xfrm>
            <a:off x="2915816" y="3356992"/>
            <a:ext cx="3527425" cy="3070225"/>
            <a:chOff x="3347864" y="3501008"/>
            <a:chExt cx="3528392" cy="3068960"/>
          </a:xfrm>
        </p:grpSpPr>
        <p:sp>
          <p:nvSpPr>
            <p:cNvPr id="249" name="Shape 249"/>
            <p:cNvSpPr/>
            <p:nvPr/>
          </p:nvSpPr>
          <p:spPr>
            <a:xfrm>
              <a:off x="3347864" y="3501008"/>
              <a:ext cx="3528392" cy="3068960"/>
            </a:xfrm>
            <a:prstGeom prst="ellipse">
              <a:avLst/>
            </a:prstGeom>
            <a:solidFill>
              <a:srgbClr val="FFC000"/>
            </a:solidFill>
            <a:ln>
              <a:noFill/>
            </a:ln>
          </p:spPr>
          <p:txBody>
            <a:bodyPr anchorCtr="0" anchor="t" bIns="46800" lIns="90000" spcFirstLastPara="1" rIns="90000" wrap="square" tIns="4680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sp>
          <p:nvSpPr>
            <p:cNvPr id="250" name="Shape 250"/>
            <p:cNvSpPr/>
            <p:nvPr/>
          </p:nvSpPr>
          <p:spPr>
            <a:xfrm>
              <a:off x="4067944" y="4725144"/>
              <a:ext cx="1808584" cy="1800200"/>
            </a:xfrm>
            <a:prstGeom prst="ellipse">
              <a:avLst/>
            </a:prstGeom>
            <a:solidFill>
              <a:srgbClr val="00B050">
                <a:alpha val="35686"/>
              </a:srgbClr>
            </a:solidFill>
            <a:ln>
              <a:noFill/>
            </a:ln>
          </p:spPr>
          <p:txBody>
            <a:bodyPr anchorCtr="0" anchor="t" bIns="46800" lIns="90000" spcFirstLastPara="1" rIns="90000" wrap="square" tIns="4680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sp>
          <p:nvSpPr>
            <p:cNvPr id="251" name="Shape 251"/>
            <p:cNvSpPr txBox="1"/>
            <p:nvPr/>
          </p:nvSpPr>
          <p:spPr>
            <a:xfrm>
              <a:off x="4139952" y="3903439"/>
              <a:ext cx="1900392"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2400">
                  <a:solidFill>
                    <a:schemeClr val="dk1"/>
                  </a:solidFill>
                  <a:latin typeface="Corbel"/>
                  <a:ea typeface="Corbel"/>
                  <a:cs typeface="Corbel"/>
                  <a:sym typeface="Corbel"/>
                </a:rPr>
                <a:t>Data Science</a:t>
              </a:r>
              <a:endParaRPr b="1" sz="2400">
                <a:solidFill>
                  <a:schemeClr val="dk1"/>
                </a:solidFill>
                <a:latin typeface="Corbel"/>
                <a:ea typeface="Corbel"/>
                <a:cs typeface="Corbel"/>
                <a:sym typeface="Corbel"/>
              </a:endParaRPr>
            </a:p>
          </p:txBody>
        </p:sp>
        <p:sp>
          <p:nvSpPr>
            <p:cNvPr id="252" name="Shape 252"/>
            <p:cNvSpPr txBox="1"/>
            <p:nvPr/>
          </p:nvSpPr>
          <p:spPr>
            <a:xfrm>
              <a:off x="4589320" y="5823327"/>
              <a:ext cx="104547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1800">
                  <a:solidFill>
                    <a:schemeClr val="dk1"/>
                  </a:solidFill>
                  <a:latin typeface="Corbel"/>
                  <a:ea typeface="Corbel"/>
                  <a:cs typeface="Corbel"/>
                  <a:sym typeface="Corbel"/>
                </a:rPr>
                <a:t>Big Data</a:t>
              </a:r>
              <a:endParaRPr b="1" sz="1800">
                <a:solidFill>
                  <a:schemeClr val="dk1"/>
                </a:solidFill>
                <a:latin typeface="Corbel"/>
                <a:ea typeface="Corbel"/>
                <a:cs typeface="Corbel"/>
                <a:sym typeface="Corbel"/>
              </a:endParaRPr>
            </a:p>
          </p:txBody>
        </p:sp>
      </p:grpSp>
      <p:pic>
        <p:nvPicPr>
          <p:cNvPr id="253" name="Shape 253"/>
          <p:cNvPicPr preferRelativeResize="0"/>
          <p:nvPr/>
        </p:nvPicPr>
        <p:blipFill rotWithShape="1">
          <a:blip r:embed="rId3">
            <a:alphaModFix/>
          </a:blip>
          <a:srcRect b="0" l="0" r="0" t="0"/>
          <a:stretch/>
        </p:blipFill>
        <p:spPr>
          <a:xfrm rot="-1239094">
            <a:off x="5115271" y="4307904"/>
            <a:ext cx="715963" cy="1225550"/>
          </a:xfrm>
          <a:prstGeom prst="rect">
            <a:avLst/>
          </a:prstGeom>
          <a:noFill/>
          <a:ln>
            <a:noFill/>
          </a:ln>
        </p:spPr>
      </p:pic>
      <p:grpSp>
        <p:nvGrpSpPr>
          <p:cNvPr id="254" name="Shape 254"/>
          <p:cNvGrpSpPr/>
          <p:nvPr/>
        </p:nvGrpSpPr>
        <p:grpSpPr>
          <a:xfrm>
            <a:off x="3059793" y="4187607"/>
            <a:ext cx="1871122" cy="1432726"/>
            <a:chOff x="3059793" y="4187607"/>
            <a:chExt cx="1871122" cy="1432726"/>
          </a:xfrm>
        </p:grpSpPr>
        <p:sp>
          <p:nvSpPr>
            <p:cNvPr id="255" name="Shape 255"/>
            <p:cNvSpPr/>
            <p:nvPr/>
          </p:nvSpPr>
          <p:spPr>
            <a:xfrm>
              <a:off x="3059793" y="4293482"/>
              <a:ext cx="1871122" cy="1326851"/>
            </a:xfrm>
            <a:prstGeom prst="ellipse">
              <a:avLst/>
            </a:prstGeom>
            <a:solidFill>
              <a:srgbClr val="DBEDF9">
                <a:alpha val="35686"/>
              </a:srgbClr>
            </a:solidFill>
            <a:ln>
              <a:noFill/>
            </a:ln>
          </p:spPr>
          <p:txBody>
            <a:bodyPr anchorCtr="0" anchor="t" bIns="46800" lIns="90000" spcFirstLastPara="1" rIns="90000" wrap="square" tIns="46800">
              <a:noAutofit/>
            </a:bodyPr>
            <a:lstStyle/>
            <a:p>
              <a:pPr indent="0" lvl="0" marL="0" marR="0" rtl="0" algn="l">
                <a:spcBef>
                  <a:spcPts val="0"/>
                </a:spcBef>
                <a:spcAft>
                  <a:spcPts val="0"/>
                </a:spcAft>
                <a:buNone/>
              </a:pPr>
              <a:r>
                <a:t/>
              </a:r>
              <a:endParaRPr b="1" sz="1800">
                <a:solidFill>
                  <a:schemeClr val="dk1"/>
                </a:solidFill>
                <a:latin typeface="Corbel"/>
                <a:ea typeface="Corbel"/>
                <a:cs typeface="Corbel"/>
                <a:sym typeface="Corbel"/>
              </a:endParaRPr>
            </a:p>
          </p:txBody>
        </p:sp>
        <p:sp>
          <p:nvSpPr>
            <p:cNvPr id="256" name="Shape 256"/>
            <p:cNvSpPr/>
            <p:nvPr/>
          </p:nvSpPr>
          <p:spPr>
            <a:xfrm>
              <a:off x="3234088" y="4581632"/>
              <a:ext cx="1688071" cy="1002545"/>
            </a:xfrm>
            <a:prstGeom prst="ellipse">
              <a:avLst/>
            </a:prstGeom>
            <a:solidFill>
              <a:srgbClr val="92CCDC">
                <a:alpha val="35686"/>
              </a:srgbClr>
            </a:solidFill>
            <a:ln>
              <a:noFill/>
            </a:ln>
          </p:spPr>
          <p:txBody>
            <a:bodyPr anchorCtr="0" anchor="t" bIns="46800" lIns="90000" spcFirstLastPara="1" rIns="90000" wrap="square" tIns="46800">
              <a:noAutofit/>
            </a:bodyPr>
            <a:lstStyle/>
            <a:p>
              <a:pPr indent="0" lvl="0" marL="0" marR="0" rtl="0" algn="l">
                <a:spcBef>
                  <a:spcPts val="0"/>
                </a:spcBef>
                <a:spcAft>
                  <a:spcPts val="0"/>
                </a:spcAft>
                <a:buNone/>
              </a:pPr>
              <a:r>
                <a:t/>
              </a:r>
              <a:endParaRPr b="1" sz="1800">
                <a:solidFill>
                  <a:schemeClr val="dk1"/>
                </a:solidFill>
                <a:latin typeface="Corbel"/>
                <a:ea typeface="Corbel"/>
                <a:cs typeface="Corbel"/>
                <a:sym typeface="Corbel"/>
              </a:endParaRPr>
            </a:p>
          </p:txBody>
        </p:sp>
        <p:sp>
          <p:nvSpPr>
            <p:cNvPr id="257" name="Shape 257"/>
            <p:cNvSpPr/>
            <p:nvPr/>
          </p:nvSpPr>
          <p:spPr>
            <a:xfrm>
              <a:off x="3416969" y="4793381"/>
              <a:ext cx="1491310" cy="688723"/>
            </a:xfrm>
            <a:prstGeom prst="ellipse">
              <a:avLst/>
            </a:prstGeom>
            <a:solidFill>
              <a:srgbClr val="8CB3E3">
                <a:alpha val="35686"/>
              </a:srgbClr>
            </a:solidFill>
            <a:ln>
              <a:noFill/>
            </a:ln>
          </p:spPr>
          <p:txBody>
            <a:bodyPr anchorCtr="0" anchor="t" bIns="46800" lIns="90000" spcFirstLastPara="1" rIns="90000" wrap="square" tIns="46800">
              <a:noAutofit/>
            </a:bodyPr>
            <a:lstStyle/>
            <a:p>
              <a:pPr indent="0" lvl="0" marL="0" marR="0" rtl="0" algn="l">
                <a:spcBef>
                  <a:spcPts val="0"/>
                </a:spcBef>
                <a:spcAft>
                  <a:spcPts val="0"/>
                </a:spcAft>
                <a:buNone/>
              </a:pPr>
              <a:r>
                <a:t/>
              </a:r>
              <a:endParaRPr b="1" sz="1800">
                <a:solidFill>
                  <a:schemeClr val="dk1"/>
                </a:solidFill>
                <a:latin typeface="Corbel"/>
                <a:ea typeface="Corbel"/>
                <a:cs typeface="Corbel"/>
                <a:sym typeface="Corbel"/>
              </a:endParaRPr>
            </a:p>
          </p:txBody>
        </p:sp>
        <p:sp>
          <p:nvSpPr>
            <p:cNvPr id="258" name="Shape 258"/>
            <p:cNvSpPr txBox="1"/>
            <p:nvPr/>
          </p:nvSpPr>
          <p:spPr>
            <a:xfrm>
              <a:off x="3613013" y="4187607"/>
              <a:ext cx="40267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800">
                  <a:solidFill>
                    <a:schemeClr val="dk1"/>
                  </a:solidFill>
                  <a:latin typeface="Constantia"/>
                  <a:ea typeface="Constantia"/>
                  <a:cs typeface="Constantia"/>
                  <a:sym typeface="Constantia"/>
                </a:rPr>
                <a:t>AI</a:t>
              </a:r>
              <a:endParaRPr sz="1800">
                <a:solidFill>
                  <a:schemeClr val="dk1"/>
                </a:solidFill>
                <a:latin typeface="Constantia"/>
                <a:ea typeface="Constantia"/>
                <a:cs typeface="Constantia"/>
                <a:sym typeface="Constantia"/>
              </a:endParaRPr>
            </a:p>
          </p:txBody>
        </p:sp>
        <p:sp>
          <p:nvSpPr>
            <p:cNvPr id="259" name="Shape 259"/>
            <p:cNvSpPr txBox="1"/>
            <p:nvPr/>
          </p:nvSpPr>
          <p:spPr>
            <a:xfrm>
              <a:off x="3678733" y="4529085"/>
              <a:ext cx="50526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800">
                  <a:solidFill>
                    <a:schemeClr val="dk1"/>
                  </a:solidFill>
                  <a:latin typeface="Constantia"/>
                  <a:ea typeface="Constantia"/>
                  <a:cs typeface="Constantia"/>
                  <a:sym typeface="Constantia"/>
                </a:rPr>
                <a:t>ML</a:t>
              </a:r>
              <a:endParaRPr sz="1800">
                <a:solidFill>
                  <a:schemeClr val="dk1"/>
                </a:solidFill>
                <a:latin typeface="Constantia"/>
                <a:ea typeface="Constantia"/>
                <a:cs typeface="Constantia"/>
                <a:sym typeface="Constantia"/>
              </a:endParaRPr>
            </a:p>
          </p:txBody>
        </p:sp>
        <p:sp>
          <p:nvSpPr>
            <p:cNvPr id="260" name="Shape 260"/>
            <p:cNvSpPr txBox="1"/>
            <p:nvPr/>
          </p:nvSpPr>
          <p:spPr>
            <a:xfrm>
              <a:off x="3791182" y="4937553"/>
              <a:ext cx="47961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800">
                  <a:solidFill>
                    <a:schemeClr val="dk1"/>
                  </a:solidFill>
                  <a:latin typeface="Constantia"/>
                  <a:ea typeface="Constantia"/>
                  <a:cs typeface="Constantia"/>
                  <a:sym typeface="Constantia"/>
                </a:rPr>
                <a:t>DL</a:t>
              </a:r>
              <a:endParaRPr sz="1800">
                <a:solidFill>
                  <a:schemeClr val="dk1"/>
                </a:solidFill>
                <a:latin typeface="Constantia"/>
                <a:ea typeface="Constantia"/>
                <a:cs typeface="Constantia"/>
                <a:sym typeface="Constantia"/>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pic>
        <p:nvPicPr>
          <p:cNvPr descr="https://sameerdhanrajani.files.wordpress.com/2015/01/2.png" id="265" name="Shape 265"/>
          <p:cNvPicPr preferRelativeResize="0"/>
          <p:nvPr/>
        </p:nvPicPr>
        <p:blipFill rotWithShape="1">
          <a:blip r:embed="rId3">
            <a:alphaModFix/>
          </a:blip>
          <a:srcRect b="0" l="0" r="0" t="0"/>
          <a:stretch/>
        </p:blipFill>
        <p:spPr>
          <a:xfrm>
            <a:off x="1403350" y="404813"/>
            <a:ext cx="6105525" cy="6070600"/>
          </a:xfrm>
          <a:prstGeom prst="rect">
            <a:avLst/>
          </a:prstGeom>
          <a:noFill/>
          <a:ln>
            <a:noFill/>
          </a:ln>
        </p:spPr>
      </p:pic>
      <p:sp>
        <p:nvSpPr>
          <p:cNvPr id="266" name="Shape 26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267" name="Shape 26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268" name="Shape 26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72" name="Shape 272"/>
        <p:cNvGrpSpPr/>
        <p:nvPr/>
      </p:nvGrpSpPr>
      <p:grpSpPr>
        <a:xfrm>
          <a:off x="0" y="0"/>
          <a:ext cx="0" cy="0"/>
          <a:chOff x="0" y="0"/>
          <a:chExt cx="0" cy="0"/>
        </a:xfrm>
      </p:grpSpPr>
      <p:sp>
        <p:nvSpPr>
          <p:cNvPr id="273" name="Shape 2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44061"/>
              </a:buClr>
              <a:buSzPts val="4400"/>
              <a:buFont typeface="Constantia"/>
              <a:buNone/>
            </a:pPr>
            <a:r>
              <a:t/>
            </a:r>
            <a:endParaRPr b="1" i="0" sz="4400" u="none" cap="none" strike="noStrike">
              <a:solidFill>
                <a:srgbClr val="244061"/>
              </a:solidFill>
              <a:latin typeface="Constantia"/>
              <a:ea typeface="Constantia"/>
              <a:cs typeface="Constantia"/>
              <a:sym typeface="Constantia"/>
            </a:endParaRPr>
          </a:p>
        </p:txBody>
      </p:sp>
      <p:sp>
        <p:nvSpPr>
          <p:cNvPr id="274" name="Shape 274"/>
          <p:cNvSpPr txBox="1"/>
          <p:nvPr>
            <p:ph idx="1" type="body"/>
          </p:nvPr>
        </p:nvSpPr>
        <p:spPr>
          <a:xfrm>
            <a:off x="323850" y="1196975"/>
            <a:ext cx="8496300" cy="5256213"/>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rgbClr val="632423"/>
              </a:buClr>
              <a:buSzPts val="3200"/>
              <a:buFont typeface="Arial Narrow"/>
              <a:buNone/>
            </a:pPr>
            <a:r>
              <a:t/>
            </a:r>
            <a:endParaRPr b="0" i="0" sz="3200" u="none" cap="none" strike="noStrike">
              <a:solidFill>
                <a:srgbClr val="244061"/>
              </a:solidFill>
              <a:latin typeface="Constantia"/>
              <a:ea typeface="Constantia"/>
              <a:cs typeface="Constantia"/>
              <a:sym typeface="Constantia"/>
            </a:endParaRPr>
          </a:p>
        </p:txBody>
      </p:sp>
      <p:sp>
        <p:nvSpPr>
          <p:cNvPr id="275" name="Shape 27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276" name="Shape 27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277" name="Shape 2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pic>
        <p:nvPicPr>
          <p:cNvPr descr="http://spectrum.ieee.org/img/footballGettyImages483610872%20(1)-1439469839145.jpg" id="278" name="Shape 278"/>
          <p:cNvPicPr preferRelativeResize="0"/>
          <p:nvPr/>
        </p:nvPicPr>
        <p:blipFill rotWithShape="1">
          <a:blip r:embed="rId3">
            <a:alphaModFix/>
          </a:blip>
          <a:srcRect b="0" l="0" r="0" t="0"/>
          <a:stretch/>
        </p:blipFill>
        <p:spPr>
          <a:xfrm>
            <a:off x="179388" y="476250"/>
            <a:ext cx="2687637" cy="2016125"/>
          </a:xfrm>
          <a:prstGeom prst="rect">
            <a:avLst/>
          </a:prstGeom>
          <a:noFill/>
          <a:ln>
            <a:noFill/>
          </a:ln>
        </p:spPr>
      </p:pic>
      <p:pic>
        <p:nvPicPr>
          <p:cNvPr descr="http://spectrum.ieee.org/img/HighwayEngland-1439502515108.jpg" id="279" name="Shape 279"/>
          <p:cNvPicPr preferRelativeResize="0"/>
          <p:nvPr/>
        </p:nvPicPr>
        <p:blipFill rotWithShape="1">
          <a:blip r:embed="rId4">
            <a:alphaModFix/>
          </a:blip>
          <a:srcRect b="0" l="0" r="0" t="0"/>
          <a:stretch/>
        </p:blipFill>
        <p:spPr>
          <a:xfrm>
            <a:off x="3011488" y="458788"/>
            <a:ext cx="2713037" cy="2033587"/>
          </a:xfrm>
          <a:prstGeom prst="rect">
            <a:avLst/>
          </a:prstGeom>
          <a:noFill/>
          <a:ln>
            <a:noFill/>
          </a:ln>
        </p:spPr>
      </p:pic>
      <p:pic>
        <p:nvPicPr>
          <p:cNvPr descr="http://spectrum.ieee.org/img/GettyImagesRF141733451-1436378217847.jpg" id="280" name="Shape 280"/>
          <p:cNvPicPr preferRelativeResize="0"/>
          <p:nvPr/>
        </p:nvPicPr>
        <p:blipFill rotWithShape="1">
          <a:blip r:embed="rId5">
            <a:alphaModFix/>
          </a:blip>
          <a:srcRect b="0" l="0" r="0" t="0"/>
          <a:stretch/>
        </p:blipFill>
        <p:spPr>
          <a:xfrm>
            <a:off x="71438" y="2781300"/>
            <a:ext cx="2700337" cy="2024063"/>
          </a:xfrm>
          <a:prstGeom prst="rect">
            <a:avLst/>
          </a:prstGeom>
          <a:noFill/>
          <a:ln>
            <a:noFill/>
          </a:ln>
        </p:spPr>
      </p:pic>
      <p:pic>
        <p:nvPicPr>
          <p:cNvPr descr="/img/HRAZSolarSandyHuffakerCorbis4249430939-1434481082736.jpg" id="281" name="Shape 281"/>
          <p:cNvPicPr preferRelativeResize="0"/>
          <p:nvPr/>
        </p:nvPicPr>
        <p:blipFill rotWithShape="1">
          <a:blip r:embed="rId6">
            <a:alphaModFix/>
          </a:blip>
          <a:srcRect b="0" l="0" r="0" t="0"/>
          <a:stretch/>
        </p:blipFill>
        <p:spPr>
          <a:xfrm>
            <a:off x="2916238" y="2852738"/>
            <a:ext cx="2878137" cy="1917700"/>
          </a:xfrm>
          <a:prstGeom prst="rect">
            <a:avLst/>
          </a:prstGeom>
          <a:noFill/>
          <a:ln>
            <a:noFill/>
          </a:ln>
        </p:spPr>
      </p:pic>
      <p:pic>
        <p:nvPicPr>
          <p:cNvPr descr="http://phillips.blogs.com/.a/6a00d834515c6d69e201b7c72bd9da970b-pi" id="282" name="Shape 282"/>
          <p:cNvPicPr preferRelativeResize="0"/>
          <p:nvPr/>
        </p:nvPicPr>
        <p:blipFill rotWithShape="1">
          <a:blip r:embed="rId7">
            <a:alphaModFix/>
          </a:blip>
          <a:srcRect b="0" l="0" r="0" t="0"/>
          <a:stretch/>
        </p:blipFill>
        <p:spPr>
          <a:xfrm>
            <a:off x="5908675" y="549275"/>
            <a:ext cx="3055938" cy="1865313"/>
          </a:xfrm>
          <a:prstGeom prst="rect">
            <a:avLst/>
          </a:prstGeom>
          <a:noFill/>
          <a:ln>
            <a:noFill/>
          </a:ln>
        </p:spPr>
      </p:pic>
      <p:pic>
        <p:nvPicPr>
          <p:cNvPr descr="http://spectrum.ieee.org/img/nao-playing-nintendo-wii-1438805768945.jpg" id="283" name="Shape 283"/>
          <p:cNvPicPr preferRelativeResize="0"/>
          <p:nvPr/>
        </p:nvPicPr>
        <p:blipFill rotWithShape="1">
          <a:blip r:embed="rId8">
            <a:alphaModFix/>
          </a:blip>
          <a:srcRect b="0" l="0" r="0" t="0"/>
          <a:stretch/>
        </p:blipFill>
        <p:spPr>
          <a:xfrm>
            <a:off x="6015038" y="4868863"/>
            <a:ext cx="3452812" cy="1927225"/>
          </a:xfrm>
          <a:prstGeom prst="rect">
            <a:avLst/>
          </a:prstGeom>
          <a:noFill/>
          <a:ln>
            <a:noFill/>
          </a:ln>
        </p:spPr>
      </p:pic>
      <p:pic>
        <p:nvPicPr>
          <p:cNvPr descr="/img/HRNewHorizonsPlutoSurface-1434463402420.jpg" id="284" name="Shape 284"/>
          <p:cNvPicPr preferRelativeResize="0"/>
          <p:nvPr/>
        </p:nvPicPr>
        <p:blipFill rotWithShape="1">
          <a:blip r:embed="rId9">
            <a:alphaModFix/>
          </a:blip>
          <a:srcRect b="0" l="0" r="0" t="0"/>
          <a:stretch/>
        </p:blipFill>
        <p:spPr>
          <a:xfrm>
            <a:off x="2916238" y="4918075"/>
            <a:ext cx="2913062" cy="1824038"/>
          </a:xfrm>
          <a:prstGeom prst="rect">
            <a:avLst/>
          </a:prstGeom>
          <a:noFill/>
          <a:ln>
            <a:noFill/>
          </a:ln>
        </p:spPr>
      </p:pic>
      <p:pic>
        <p:nvPicPr>
          <p:cNvPr descr="img for Tools-Sproutling Baby Feet" id="285" name="Shape 285"/>
          <p:cNvPicPr preferRelativeResize="0"/>
          <p:nvPr/>
        </p:nvPicPr>
        <p:blipFill rotWithShape="1">
          <a:blip r:embed="rId10">
            <a:alphaModFix/>
          </a:blip>
          <a:srcRect b="0" l="0" r="0" t="0"/>
          <a:stretch/>
        </p:blipFill>
        <p:spPr>
          <a:xfrm>
            <a:off x="6084888" y="2781300"/>
            <a:ext cx="2917825" cy="1943100"/>
          </a:xfrm>
          <a:prstGeom prst="rect">
            <a:avLst/>
          </a:prstGeom>
          <a:noFill/>
          <a:ln>
            <a:noFill/>
          </a:ln>
        </p:spPr>
      </p:pic>
      <p:pic>
        <p:nvPicPr>
          <p:cNvPr descr="http://library.ulster.ac.uk/images/hand.jpg" id="286" name="Shape 286"/>
          <p:cNvPicPr preferRelativeResize="0"/>
          <p:nvPr/>
        </p:nvPicPr>
        <p:blipFill rotWithShape="1">
          <a:blip r:embed="rId11">
            <a:alphaModFix/>
          </a:blip>
          <a:srcRect b="0" l="0" r="0" t="0"/>
          <a:stretch/>
        </p:blipFill>
        <p:spPr>
          <a:xfrm>
            <a:off x="107950" y="5013325"/>
            <a:ext cx="2592388" cy="1714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Shape 291"/>
          <p:cNvSpPr/>
          <p:nvPr/>
        </p:nvSpPr>
        <p:spPr>
          <a:xfrm>
            <a:off x="0" y="0"/>
            <a:ext cx="9144000" cy="6858000"/>
          </a:xfrm>
          <a:prstGeom prst="rect">
            <a:avLst/>
          </a:prstGeom>
          <a:solidFill>
            <a:srgbClr val="7A7C67"/>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tantia"/>
              <a:ea typeface="Constantia"/>
              <a:cs typeface="Constantia"/>
              <a:sym typeface="Constantia"/>
            </a:endParaRPr>
          </a:p>
        </p:txBody>
      </p:sp>
      <p:pic>
        <p:nvPicPr>
          <p:cNvPr descr="http://www.marketingdistillery.com/wp-content/uploads/2014/11/mds_f.png" id="292" name="Shape 292"/>
          <p:cNvPicPr preferRelativeResize="0"/>
          <p:nvPr/>
        </p:nvPicPr>
        <p:blipFill rotWithShape="1">
          <a:blip r:embed="rId3">
            <a:alphaModFix/>
          </a:blip>
          <a:srcRect b="0" l="0" r="0" t="0"/>
          <a:stretch/>
        </p:blipFill>
        <p:spPr>
          <a:xfrm>
            <a:off x="1852156" y="-119920"/>
            <a:ext cx="5373108" cy="7602956"/>
          </a:xfrm>
          <a:prstGeom prst="rect">
            <a:avLst/>
          </a:prstGeom>
          <a:noFill/>
          <a:ln>
            <a:noFill/>
          </a:ln>
        </p:spPr>
      </p:pic>
      <p:sp>
        <p:nvSpPr>
          <p:cNvPr id="293" name="Shape 29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294" name="Shape 29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295" name="Shape 29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Shape 300"/>
          <p:cNvSpPr/>
          <p:nvPr/>
        </p:nvSpPr>
        <p:spPr>
          <a:xfrm>
            <a:off x="2786895" y="2967335"/>
            <a:ext cx="3570208" cy="132343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TW" sz="8000">
                <a:solidFill>
                  <a:srgbClr val="31859B"/>
                </a:solidFill>
                <a:latin typeface="Constantia"/>
                <a:ea typeface="Constantia"/>
                <a:cs typeface="Constantia"/>
                <a:sym typeface="Constantia"/>
              </a:rPr>
              <a:t>HIPPO</a:t>
            </a:r>
            <a:endParaRPr b="1" sz="5400" cap="none">
              <a:solidFill>
                <a:srgbClr val="31859B"/>
              </a:solidFill>
              <a:latin typeface="Constantia"/>
              <a:ea typeface="Constantia"/>
              <a:cs typeface="Constantia"/>
              <a:sym typeface="Constantia"/>
            </a:endParaRPr>
          </a:p>
        </p:txBody>
      </p:sp>
      <p:pic>
        <p:nvPicPr>
          <p:cNvPr descr="http://www.bloggerchica.com/wp-content/uploads/2014/10/d692a3b636753532098a48069566db06.jpeg" id="301" name="Shape 301"/>
          <p:cNvPicPr preferRelativeResize="0"/>
          <p:nvPr/>
        </p:nvPicPr>
        <p:blipFill rotWithShape="1">
          <a:blip r:embed="rId3">
            <a:alphaModFix/>
          </a:blip>
          <a:srcRect b="0" l="0" r="0" t="0"/>
          <a:stretch/>
        </p:blipFill>
        <p:spPr>
          <a:xfrm>
            <a:off x="1042988" y="1268413"/>
            <a:ext cx="6913562" cy="5070475"/>
          </a:xfrm>
          <a:prstGeom prst="rect">
            <a:avLst/>
          </a:prstGeom>
          <a:noFill/>
          <a:ln>
            <a:noFill/>
          </a:ln>
        </p:spPr>
      </p:pic>
      <p:sp>
        <p:nvSpPr>
          <p:cNvPr id="302" name="Shape 3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44061"/>
              </a:buClr>
              <a:buSzPts val="4400"/>
              <a:buFont typeface="Constantia"/>
              <a:buNone/>
            </a:pPr>
            <a:r>
              <a:rPr b="1" i="0" lang="zh-TW" sz="4400" u="none" cap="none" strike="noStrike">
                <a:solidFill>
                  <a:srgbClr val="244061"/>
                </a:solidFill>
                <a:latin typeface="Constantia"/>
                <a:ea typeface="Constantia"/>
                <a:cs typeface="Constantia"/>
                <a:sym typeface="Constantia"/>
              </a:rPr>
              <a:t>首要的是運用資料的思維</a:t>
            </a:r>
            <a:endParaRPr/>
          </a:p>
        </p:txBody>
      </p:sp>
      <p:sp>
        <p:nvSpPr>
          <p:cNvPr id="303" name="Shape 30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304" name="Shape 30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305" name="Shape 30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sp>
        <p:nvSpPr>
          <p:cNvPr descr="Data will kill the HiPPO" id="306" name="Shape 306"/>
          <p:cNvSpPr/>
          <p:nvPr/>
        </p:nvSpPr>
        <p:spPr>
          <a:xfrm>
            <a:off x="1428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 will kill the HiPPO" id="307" name="Shape 307"/>
          <p:cNvSpPr/>
          <p:nvPr/>
        </p:nvSpPr>
        <p:spPr>
          <a:xfrm>
            <a:off x="1428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 will kill the HiPPO" id="308" name="Shape 308"/>
          <p:cNvSpPr/>
          <p:nvPr/>
        </p:nvSpPr>
        <p:spPr>
          <a:xfrm>
            <a:off x="1428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9" name="Shape 309"/>
          <p:cNvSpPr/>
          <p:nvPr/>
        </p:nvSpPr>
        <p:spPr>
          <a:xfrm>
            <a:off x="1619250" y="5832475"/>
            <a:ext cx="6121400" cy="431800"/>
          </a:xfrm>
          <a:prstGeom prst="rect">
            <a:avLst/>
          </a:prstGeom>
          <a:solidFill>
            <a:schemeClr val="dk1"/>
          </a:solidFill>
          <a:ln cap="flat" cmpd="sng" w="19050">
            <a:solidFill>
              <a:schemeClr val="dk1"/>
            </a:solidFill>
            <a:prstDash val="solid"/>
            <a:round/>
            <a:headEnd len="sm" w="sm" type="none"/>
            <a:tailEnd len="sm" w="sm" type="none"/>
          </a:ln>
        </p:spPr>
        <p:txBody>
          <a:bodyPr anchorCtr="0" anchor="t" bIns="46800" lIns="90000" spcFirstLastPara="1" rIns="90000" wrap="square" tIns="468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09"/>
                                        </p:tgtEl>
                                      </p:cBhvr>
                                    </p:animEffect>
                                    <p:set>
                                      <p:cBhvr>
                                        <p:cTn dur="1" fill="hold">
                                          <p:stCondLst>
                                            <p:cond delay="500"/>
                                          </p:stCondLst>
                                        </p:cTn>
                                        <p:tgtEl>
                                          <p:spTgt spid="30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Shape 314"/>
          <p:cNvSpPr txBox="1"/>
          <p:nvPr>
            <p:ph type="title"/>
          </p:nvPr>
        </p:nvSpPr>
        <p:spPr>
          <a:xfrm>
            <a:off x="0" y="365126"/>
            <a:ext cx="9143999" cy="132556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44061"/>
              </a:buClr>
              <a:buSzPts val="4400"/>
              <a:buFont typeface="Constantia"/>
              <a:buNone/>
            </a:pPr>
            <a:r>
              <a:rPr b="1" i="0" lang="zh-TW" sz="4400" u="none" cap="none" strike="noStrike">
                <a:solidFill>
                  <a:srgbClr val="244061"/>
                </a:solidFill>
                <a:latin typeface="Constantia"/>
                <a:ea typeface="Constantia"/>
                <a:cs typeface="Constantia"/>
                <a:sym typeface="Constantia"/>
              </a:rPr>
              <a:t>HIPPO-driven         Data-driven</a:t>
            </a:r>
            <a:endParaRPr b="1" i="0" sz="4400" u="none" cap="none" strike="noStrike">
              <a:solidFill>
                <a:srgbClr val="244061"/>
              </a:solidFill>
              <a:latin typeface="Constantia"/>
              <a:ea typeface="Constantia"/>
              <a:cs typeface="Constantia"/>
              <a:sym typeface="Constantia"/>
            </a:endParaRPr>
          </a:p>
        </p:txBody>
      </p:sp>
      <p:sp>
        <p:nvSpPr>
          <p:cNvPr id="315" name="Shape 3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316" name="Shape 3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317" name="Shape 3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pic>
        <p:nvPicPr>
          <p:cNvPr descr="https://pbs.twimg.com/media/BvoJXhtIUAAupr_.jpg" id="318" name="Shape 318"/>
          <p:cNvPicPr preferRelativeResize="0"/>
          <p:nvPr/>
        </p:nvPicPr>
        <p:blipFill rotWithShape="1">
          <a:blip r:embed="rId3">
            <a:alphaModFix/>
          </a:blip>
          <a:srcRect b="0" l="0" r="0" t="0"/>
          <a:stretch/>
        </p:blipFill>
        <p:spPr>
          <a:xfrm>
            <a:off x="1012825" y="1557195"/>
            <a:ext cx="7118350" cy="5111750"/>
          </a:xfrm>
          <a:prstGeom prst="rect">
            <a:avLst/>
          </a:prstGeom>
          <a:noFill/>
          <a:ln>
            <a:noFill/>
          </a:ln>
        </p:spPr>
      </p:pic>
      <p:pic>
        <p:nvPicPr>
          <p:cNvPr descr="D:\My Documents\Talks\@Arts\Handdrawn\arrow-red-up2.png" id="319" name="Shape 319"/>
          <p:cNvPicPr preferRelativeResize="0"/>
          <p:nvPr/>
        </p:nvPicPr>
        <p:blipFill rotWithShape="1">
          <a:blip r:embed="rId4">
            <a:alphaModFix/>
          </a:blip>
          <a:srcRect b="0" l="0" r="0" t="0"/>
          <a:stretch/>
        </p:blipFill>
        <p:spPr>
          <a:xfrm>
            <a:off x="4221017" y="764304"/>
            <a:ext cx="1277443" cy="54726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pic>
        <p:nvPicPr>
          <p:cNvPr descr="D:\Downloads\logo.png" id="99" name="Shape 99"/>
          <p:cNvPicPr preferRelativeResize="0"/>
          <p:nvPr/>
        </p:nvPicPr>
        <p:blipFill rotWithShape="1">
          <a:blip r:embed="rId3">
            <a:alphaModFix/>
          </a:blip>
          <a:srcRect b="0" l="0" r="0" t="0"/>
          <a:stretch/>
        </p:blipFill>
        <p:spPr>
          <a:xfrm>
            <a:off x="4366722" y="5454378"/>
            <a:ext cx="4453893" cy="590684"/>
          </a:xfrm>
          <a:prstGeom prst="rect">
            <a:avLst/>
          </a:prstGeom>
          <a:noFill/>
          <a:ln>
            <a:noFill/>
          </a:ln>
        </p:spPr>
      </p:pic>
      <p:sp>
        <p:nvSpPr>
          <p:cNvPr id="100" name="Shape 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44061"/>
              </a:buClr>
              <a:buSzPts val="4400"/>
              <a:buFont typeface="Constantia"/>
              <a:buNone/>
            </a:pPr>
            <a:r>
              <a:rPr b="1" i="0" lang="zh-TW" sz="4400" u="none" cap="none" strike="noStrike">
                <a:solidFill>
                  <a:srgbClr val="244061"/>
                </a:solidFill>
                <a:latin typeface="Constantia"/>
                <a:ea typeface="Constantia"/>
                <a:cs typeface="Constantia"/>
                <a:sym typeface="Constantia"/>
              </a:rPr>
              <a:t>我的背景</a:t>
            </a:r>
            <a:endParaRPr b="1" i="0" sz="4400" u="none" cap="none" strike="noStrike">
              <a:solidFill>
                <a:srgbClr val="244061"/>
              </a:solidFill>
              <a:latin typeface="Constantia"/>
              <a:ea typeface="Constantia"/>
              <a:cs typeface="Constantia"/>
              <a:sym typeface="Constantia"/>
            </a:endParaRPr>
          </a:p>
        </p:txBody>
      </p:sp>
      <p:sp>
        <p:nvSpPr>
          <p:cNvPr id="101" name="Shape 10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zh-TW" sz="1200" u="none" cap="none" strike="noStrike">
                <a:solidFill>
                  <a:srgbClr val="244061"/>
                </a:solidFill>
                <a:latin typeface="Constantia"/>
                <a:ea typeface="Constantia"/>
                <a:cs typeface="Constantia"/>
                <a:sym typeface="Constantia"/>
              </a:rPr>
              <a:t>2018/1/3</a:t>
            </a:r>
            <a:endParaRPr b="0" i="0" sz="1200" u="none" cap="none" strike="noStrike">
              <a:solidFill>
                <a:srgbClr val="244061"/>
              </a:solidFill>
              <a:latin typeface="Constantia"/>
              <a:ea typeface="Constantia"/>
              <a:cs typeface="Constantia"/>
              <a:sym typeface="Constantia"/>
            </a:endParaRPr>
          </a:p>
        </p:txBody>
      </p:sp>
      <p:sp>
        <p:nvSpPr>
          <p:cNvPr id="102" name="Shape 10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zh-TW" sz="1200" u="none" cap="none" strike="noStrike">
                <a:solidFill>
                  <a:srgbClr val="244061"/>
                </a:solidFill>
                <a:latin typeface="Constantia"/>
                <a:ea typeface="Constantia"/>
                <a:cs typeface="Constantia"/>
                <a:sym typeface="Constantia"/>
              </a:rPr>
              <a:t>‹#›</a:t>
            </a:fld>
            <a:endParaRPr b="0" i="0" sz="1200" u="none" cap="none" strike="noStrike">
              <a:solidFill>
                <a:srgbClr val="244061"/>
              </a:solidFill>
              <a:latin typeface="Constantia"/>
              <a:ea typeface="Constantia"/>
              <a:cs typeface="Constantia"/>
              <a:sym typeface="Constantia"/>
            </a:endParaRPr>
          </a:p>
        </p:txBody>
      </p:sp>
      <p:pic>
        <p:nvPicPr>
          <p:cNvPr descr="NCTU_emblem.svg.png" id="103" name="Shape 103"/>
          <p:cNvPicPr preferRelativeResize="0"/>
          <p:nvPr/>
        </p:nvPicPr>
        <p:blipFill rotWithShape="1">
          <a:blip r:embed="rId4">
            <a:alphaModFix/>
          </a:blip>
          <a:srcRect b="0" l="0" r="0" t="0"/>
          <a:stretch/>
        </p:blipFill>
        <p:spPr>
          <a:xfrm>
            <a:off x="858415" y="1880115"/>
            <a:ext cx="2561249" cy="2561249"/>
          </a:xfrm>
          <a:prstGeom prst="rect">
            <a:avLst/>
          </a:prstGeom>
          <a:noFill/>
          <a:ln>
            <a:noFill/>
          </a:ln>
        </p:spPr>
      </p:pic>
      <p:sp>
        <p:nvSpPr>
          <p:cNvPr id="104" name="Shape 104"/>
          <p:cNvSpPr txBox="1"/>
          <p:nvPr/>
        </p:nvSpPr>
        <p:spPr>
          <a:xfrm>
            <a:off x="622349" y="4641338"/>
            <a:ext cx="2954655"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zh-TW" sz="2400" u="none" cap="none" strike="noStrike">
                <a:solidFill>
                  <a:srgbClr val="953734"/>
                </a:solidFill>
                <a:latin typeface="Arial"/>
                <a:ea typeface="Arial"/>
                <a:cs typeface="Arial"/>
                <a:sym typeface="Arial"/>
              </a:rPr>
              <a:t>雲端計算、軟體工程</a:t>
            </a:r>
            <a:endParaRPr b="1" sz="2400">
              <a:solidFill>
                <a:srgbClr val="953734"/>
              </a:solidFill>
              <a:latin typeface="Arial"/>
              <a:ea typeface="Arial"/>
              <a:cs typeface="Arial"/>
              <a:sym typeface="Arial"/>
            </a:endParaRPr>
          </a:p>
        </p:txBody>
      </p:sp>
      <p:grpSp>
        <p:nvGrpSpPr>
          <p:cNvPr id="105" name="Shape 105"/>
          <p:cNvGrpSpPr/>
          <p:nvPr/>
        </p:nvGrpSpPr>
        <p:grpSpPr>
          <a:xfrm>
            <a:off x="4366722" y="1843642"/>
            <a:ext cx="4566488" cy="3308193"/>
            <a:chOff x="4366722" y="1843642"/>
            <a:chExt cx="4566488" cy="3308193"/>
          </a:xfrm>
        </p:grpSpPr>
        <p:pic>
          <p:nvPicPr>
            <p:cNvPr id="106" name="Shape 106"/>
            <p:cNvPicPr preferRelativeResize="0"/>
            <p:nvPr/>
          </p:nvPicPr>
          <p:blipFill rotWithShape="1">
            <a:blip r:embed="rId5">
              <a:alphaModFix/>
            </a:blip>
            <a:srcRect b="0" l="0" r="0" t="0"/>
            <a:stretch/>
          </p:blipFill>
          <p:spPr>
            <a:xfrm>
              <a:off x="4366722" y="1843642"/>
              <a:ext cx="2705878" cy="2710843"/>
            </a:xfrm>
            <a:prstGeom prst="rect">
              <a:avLst/>
            </a:prstGeom>
            <a:noFill/>
            <a:ln>
              <a:noFill/>
            </a:ln>
          </p:spPr>
        </p:pic>
        <p:sp>
          <p:nvSpPr>
            <p:cNvPr id="107" name="Shape 107"/>
            <p:cNvSpPr/>
            <p:nvPr/>
          </p:nvSpPr>
          <p:spPr>
            <a:xfrm>
              <a:off x="7062646" y="2020676"/>
              <a:ext cx="1577494" cy="1580932"/>
            </a:xfrm>
            <a:prstGeom prst="ellipse">
              <a:avLst/>
            </a:prstGeom>
            <a:blipFill rotWithShape="1">
              <a:blip r:embed="rId6">
                <a:alphaModFix/>
              </a:blip>
              <a:stretch>
                <a:fillRect b="0" l="0" r="0" t="0"/>
              </a:stretch>
            </a:blip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tantia"/>
                <a:ea typeface="Constantia"/>
                <a:cs typeface="Constantia"/>
                <a:sym typeface="Constantia"/>
              </a:endParaRPr>
            </a:p>
          </p:txBody>
        </p:sp>
        <p:sp>
          <p:nvSpPr>
            <p:cNvPr id="108" name="Shape 108"/>
            <p:cNvSpPr txBox="1"/>
            <p:nvPr/>
          </p:nvSpPr>
          <p:spPr>
            <a:xfrm>
              <a:off x="6901884" y="3786039"/>
              <a:ext cx="2031325"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2400">
                  <a:solidFill>
                    <a:srgbClr val="953734"/>
                  </a:solidFill>
                  <a:latin typeface="Arial"/>
                  <a:ea typeface="Arial"/>
                  <a:cs typeface="Arial"/>
                  <a:sym typeface="Arial"/>
                </a:rPr>
                <a:t>陳昇瑋研究員</a:t>
              </a:r>
              <a:endParaRPr b="1" sz="2400">
                <a:solidFill>
                  <a:srgbClr val="953734"/>
                </a:solidFill>
                <a:latin typeface="Arial"/>
                <a:ea typeface="Arial"/>
                <a:cs typeface="Arial"/>
                <a:sym typeface="Arial"/>
              </a:endParaRPr>
            </a:p>
          </p:txBody>
        </p:sp>
        <p:sp>
          <p:nvSpPr>
            <p:cNvPr id="109" name="Shape 109"/>
            <p:cNvSpPr txBox="1"/>
            <p:nvPr/>
          </p:nvSpPr>
          <p:spPr>
            <a:xfrm>
              <a:off x="5044747" y="4690170"/>
              <a:ext cx="3570208"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2400">
                  <a:solidFill>
                    <a:srgbClr val="953734"/>
                  </a:solidFill>
                  <a:latin typeface="Arial"/>
                  <a:ea typeface="Arial"/>
                  <a:cs typeface="Arial"/>
                  <a:sym typeface="Arial"/>
                </a:rPr>
                <a:t>多媒體網路與系統實驗室</a:t>
              </a:r>
              <a:endParaRPr b="1" sz="2400">
                <a:solidFill>
                  <a:srgbClr val="953734"/>
                </a:solidFill>
                <a:latin typeface="Arial"/>
                <a:ea typeface="Arial"/>
                <a:cs typeface="Arial"/>
                <a:sym typeface="Arial"/>
              </a:endParaRPr>
            </a:p>
          </p:txBody>
        </p:sp>
      </p:grpSp>
      <p:sp>
        <p:nvSpPr>
          <p:cNvPr id="110" name="Shape 110"/>
          <p:cNvSpPr/>
          <p:nvPr/>
        </p:nvSpPr>
        <p:spPr>
          <a:xfrm>
            <a:off x="5152878" y="4675203"/>
            <a:ext cx="3416320" cy="461665"/>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tantia"/>
              <a:ea typeface="Constantia"/>
              <a:cs typeface="Constantia"/>
              <a:sym typeface="Constantia"/>
            </a:endParaRPr>
          </a:p>
        </p:txBody>
      </p:sp>
      <p:pic>
        <p:nvPicPr>
          <p:cNvPr descr="http://tdsf.iis.sinica.edu.tw/wp-content/uploads/2016/10/logo-500x152.png" id="111" name="Shape 111"/>
          <p:cNvPicPr preferRelativeResize="0"/>
          <p:nvPr/>
        </p:nvPicPr>
        <p:blipFill rotWithShape="1">
          <a:blip r:embed="rId7">
            <a:alphaModFix/>
          </a:blip>
          <a:srcRect b="0" l="0" r="0" t="0"/>
          <a:stretch/>
        </p:blipFill>
        <p:spPr>
          <a:xfrm>
            <a:off x="4192165" y="4197101"/>
            <a:ext cx="4762500" cy="1447801"/>
          </a:xfrm>
          <a:prstGeom prst="rect">
            <a:avLst/>
          </a:prstGeom>
          <a:noFill/>
          <a:ln>
            <a:noFill/>
          </a:ln>
        </p:spPr>
      </p:pic>
      <p:sp>
        <p:nvSpPr>
          <p:cNvPr id="112" name="Shape 112"/>
          <p:cNvSpPr/>
          <p:nvPr/>
        </p:nvSpPr>
        <p:spPr>
          <a:xfrm>
            <a:off x="7895244" y="3786039"/>
            <a:ext cx="1226454" cy="4616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zh-TW" sz="2400">
                <a:solidFill>
                  <a:srgbClr val="953734"/>
                </a:solidFill>
                <a:latin typeface="Constantia"/>
                <a:ea typeface="Constantia"/>
                <a:cs typeface="Constantia"/>
                <a:sym typeface="Constantia"/>
              </a:rPr>
              <a:t>理事長</a:t>
            </a:r>
            <a:endParaRPr b="1" sz="2400">
              <a:solidFill>
                <a:srgbClr val="953734"/>
              </a:solidFill>
              <a:latin typeface="Constantia"/>
              <a:ea typeface="Constantia"/>
              <a:cs typeface="Constantia"/>
              <a:sym typeface="Constantia"/>
            </a:endParaRPr>
          </a:p>
          <a:p>
            <a:pPr indent="0" lvl="0" marL="0" marR="0" rtl="0" algn="l">
              <a:spcBef>
                <a:spcPts val="0"/>
              </a:spcBef>
              <a:spcAft>
                <a:spcPts val="0"/>
              </a:spcAft>
              <a:buNone/>
            </a:pPr>
            <a:r>
              <a:rPr b="1" lang="zh-TW" sz="2400">
                <a:solidFill>
                  <a:srgbClr val="953734"/>
                </a:solidFill>
                <a:latin typeface="Constantia"/>
                <a:ea typeface="Constantia"/>
                <a:cs typeface="Constantia"/>
                <a:sym typeface="Constantia"/>
              </a:rPr>
              <a:t>校    長</a:t>
            </a:r>
            <a:endParaRPr b="1" sz="2400">
              <a:solidFill>
                <a:srgbClr val="953734"/>
              </a:solidFill>
              <a:latin typeface="Constantia"/>
              <a:ea typeface="Constantia"/>
              <a:cs typeface="Constantia"/>
              <a:sym typeface="Constantia"/>
            </a:endParaRPr>
          </a:p>
        </p:txBody>
      </p:sp>
      <p:pic>
        <p:nvPicPr>
          <p:cNvPr descr="貓吃蛋糕" id="113" name="Shape 113"/>
          <p:cNvPicPr preferRelativeResize="0"/>
          <p:nvPr/>
        </p:nvPicPr>
        <p:blipFill rotWithShape="1">
          <a:blip r:embed="rId8">
            <a:alphaModFix/>
          </a:blip>
          <a:srcRect b="0" l="0" r="0" t="0"/>
          <a:stretch/>
        </p:blipFill>
        <p:spPr>
          <a:xfrm>
            <a:off x="4978305" y="1803118"/>
            <a:ext cx="3333750" cy="3333750"/>
          </a:xfrm>
          <a:prstGeom prst="rect">
            <a:avLst/>
          </a:prstGeom>
          <a:noFill/>
          <a:ln>
            <a:noFill/>
          </a:ln>
        </p:spPr>
      </p:pic>
      <p:sp>
        <p:nvSpPr>
          <p:cNvPr id="114" name="Shape 114"/>
          <p:cNvSpPr/>
          <p:nvPr/>
        </p:nvSpPr>
        <p:spPr>
          <a:xfrm>
            <a:off x="3674533" y="3081867"/>
            <a:ext cx="592667" cy="626533"/>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tantia"/>
              <a:ea typeface="Constantia"/>
              <a:cs typeface="Constantia"/>
              <a:sym typeface="Constantia"/>
            </a:endParaRPr>
          </a:p>
        </p:txBody>
      </p:sp>
      <p:sp>
        <p:nvSpPr>
          <p:cNvPr id="115" name="Shape 115"/>
          <p:cNvSpPr/>
          <p:nvPr/>
        </p:nvSpPr>
        <p:spPr>
          <a:xfrm>
            <a:off x="233632" y="1330705"/>
            <a:ext cx="8686800" cy="4910667"/>
          </a:xfrm>
          <a:prstGeom prst="rect">
            <a:avLst/>
          </a:prstGeom>
          <a:solidFill>
            <a:schemeClr val="lt1">
              <a:alpha val="74901"/>
            </a:schemeClr>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tantia"/>
              <a:ea typeface="Constantia"/>
              <a:cs typeface="Constantia"/>
              <a:sym typeface="Constantia"/>
            </a:endParaRPr>
          </a:p>
        </p:txBody>
      </p:sp>
      <p:pic>
        <p:nvPicPr>
          <p:cNvPr descr="逢甲大學校徽" id="116" name="Shape 116"/>
          <p:cNvPicPr preferRelativeResize="0"/>
          <p:nvPr/>
        </p:nvPicPr>
        <p:blipFill rotWithShape="1">
          <a:blip r:embed="rId9">
            <a:alphaModFix/>
          </a:blip>
          <a:srcRect b="0" l="0" r="0" t="0"/>
          <a:stretch/>
        </p:blipFill>
        <p:spPr>
          <a:xfrm>
            <a:off x="2620849" y="1798462"/>
            <a:ext cx="4024331" cy="4024333"/>
          </a:xfrm>
          <a:prstGeom prst="rect">
            <a:avLst/>
          </a:prstGeom>
          <a:noFill/>
          <a:ln>
            <a:noFill/>
          </a:ln>
        </p:spPr>
      </p:pic>
      <p:sp>
        <p:nvSpPr>
          <p:cNvPr descr="Logo" id="117" name="Shape 117"/>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nstantia"/>
              <a:ea typeface="Constantia"/>
              <a:cs typeface="Constantia"/>
              <a:sym typeface="Constantia"/>
            </a:endParaRPr>
          </a:p>
        </p:txBody>
      </p:sp>
      <p:sp>
        <p:nvSpPr>
          <p:cNvPr descr="Logo" id="118" name="Shape 118"/>
          <p:cNvSpPr/>
          <p:nvPr/>
        </p:nvSpPr>
        <p:spPr>
          <a:xfrm>
            <a:off x="307975" y="79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nstantia"/>
              <a:ea typeface="Constantia"/>
              <a:cs typeface="Constantia"/>
              <a:sym typeface="Constant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500"/>
                                        <p:tgtEl>
                                          <p:spTgt spid="114"/>
                                        </p:tgtEl>
                                      </p:cBhvr>
                                    </p:animEffect>
                                  </p:childTnLst>
                                </p:cTn>
                              </p:par>
                              <p:par>
                                <p:cTn fill="hold" nodeType="with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500"/>
                                        <p:tgtEl>
                                          <p:spTgt spid="1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0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11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Shape 3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325" name="Shape 3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326" name="Shape 3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
        <p:nvSpPr>
          <p:cNvPr id="327" name="Shape 327"/>
          <p:cNvSpPr txBox="1"/>
          <p:nvPr/>
        </p:nvSpPr>
        <p:spPr>
          <a:xfrm>
            <a:off x="563418" y="2050473"/>
            <a:ext cx="7109639" cy="10156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6000">
                <a:solidFill>
                  <a:srgbClr val="31859B"/>
                </a:solidFill>
                <a:latin typeface="Constantia"/>
                <a:ea typeface="Constantia"/>
                <a:cs typeface="Constantia"/>
                <a:sym typeface="Constantia"/>
              </a:rPr>
              <a:t>用資料來解決問題！</a:t>
            </a:r>
            <a:endParaRPr b="1" sz="6000">
              <a:solidFill>
                <a:srgbClr val="31859B"/>
              </a:solidFill>
              <a:latin typeface="Constantia"/>
              <a:ea typeface="Constantia"/>
              <a:cs typeface="Constantia"/>
              <a:sym typeface="Constantia"/>
            </a:endParaRPr>
          </a:p>
        </p:txBody>
      </p:sp>
      <p:pic>
        <p:nvPicPr>
          <p:cNvPr id="328" name="Shape 328"/>
          <p:cNvPicPr preferRelativeResize="0"/>
          <p:nvPr/>
        </p:nvPicPr>
        <p:blipFill rotWithShape="1">
          <a:blip r:embed="rId3">
            <a:alphaModFix/>
          </a:blip>
          <a:srcRect b="0" l="0" r="0" t="0"/>
          <a:stretch/>
        </p:blipFill>
        <p:spPr>
          <a:xfrm>
            <a:off x="4719782" y="3270053"/>
            <a:ext cx="4117686" cy="288238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pic>
        <p:nvPicPr>
          <p:cNvPr id="333" name="Shape 333"/>
          <p:cNvPicPr preferRelativeResize="0"/>
          <p:nvPr/>
        </p:nvPicPr>
        <p:blipFill rotWithShape="1">
          <a:blip r:embed="rId3">
            <a:alphaModFix/>
          </a:blip>
          <a:srcRect b="0" l="0" r="0" t="0"/>
          <a:stretch/>
        </p:blipFill>
        <p:spPr>
          <a:xfrm>
            <a:off x="3630441" y="517327"/>
            <a:ext cx="4115613" cy="3086710"/>
          </a:xfrm>
          <a:prstGeom prst="rect">
            <a:avLst/>
          </a:prstGeom>
          <a:noFill/>
          <a:ln>
            <a:noFill/>
          </a:ln>
        </p:spPr>
      </p:pic>
      <p:pic>
        <p:nvPicPr>
          <p:cNvPr id="334" name="Shape 334"/>
          <p:cNvPicPr preferRelativeResize="0"/>
          <p:nvPr/>
        </p:nvPicPr>
        <p:blipFill rotWithShape="1">
          <a:blip r:embed="rId4">
            <a:alphaModFix/>
          </a:blip>
          <a:srcRect b="0" l="0" r="0" t="0"/>
          <a:stretch/>
        </p:blipFill>
        <p:spPr>
          <a:xfrm>
            <a:off x="5137844" y="3583573"/>
            <a:ext cx="2348806" cy="1468003"/>
          </a:xfrm>
          <a:prstGeom prst="rect">
            <a:avLst/>
          </a:prstGeom>
          <a:noFill/>
          <a:ln>
            <a:noFill/>
          </a:ln>
        </p:spPr>
      </p:pic>
      <p:sp>
        <p:nvSpPr>
          <p:cNvPr id="335" name="Shape 3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336" name="Shape 3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337" name="Shape 3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pic>
        <p:nvPicPr>
          <p:cNvPr id="338" name="Shape 338"/>
          <p:cNvPicPr preferRelativeResize="0"/>
          <p:nvPr/>
        </p:nvPicPr>
        <p:blipFill rotWithShape="1">
          <a:blip r:embed="rId5">
            <a:alphaModFix/>
          </a:blip>
          <a:srcRect b="0" l="0" r="0" t="0"/>
          <a:stretch/>
        </p:blipFill>
        <p:spPr>
          <a:xfrm>
            <a:off x="2739123" y="3293138"/>
            <a:ext cx="2809475" cy="1251153"/>
          </a:xfrm>
          <a:prstGeom prst="rect">
            <a:avLst/>
          </a:prstGeom>
          <a:noFill/>
          <a:ln>
            <a:noFill/>
          </a:ln>
        </p:spPr>
      </p:pic>
      <p:pic>
        <p:nvPicPr>
          <p:cNvPr id="339" name="Shape 339"/>
          <p:cNvPicPr preferRelativeResize="0"/>
          <p:nvPr/>
        </p:nvPicPr>
        <p:blipFill rotWithShape="1">
          <a:blip r:embed="rId6">
            <a:alphaModFix/>
          </a:blip>
          <a:srcRect b="0" l="0" r="0" t="0"/>
          <a:stretch/>
        </p:blipFill>
        <p:spPr>
          <a:xfrm>
            <a:off x="47749" y="3311764"/>
            <a:ext cx="2691374" cy="2011622"/>
          </a:xfrm>
          <a:prstGeom prst="rect">
            <a:avLst/>
          </a:prstGeom>
          <a:noFill/>
          <a:ln>
            <a:noFill/>
          </a:ln>
        </p:spPr>
      </p:pic>
      <p:pic>
        <p:nvPicPr>
          <p:cNvPr id="340" name="Shape 340"/>
          <p:cNvPicPr preferRelativeResize="0"/>
          <p:nvPr/>
        </p:nvPicPr>
        <p:blipFill rotWithShape="1">
          <a:blip r:embed="rId7">
            <a:alphaModFix/>
          </a:blip>
          <a:srcRect b="0" l="0" r="0" t="0"/>
          <a:stretch/>
        </p:blipFill>
        <p:spPr>
          <a:xfrm>
            <a:off x="6893292" y="303627"/>
            <a:ext cx="2117726" cy="2566942"/>
          </a:xfrm>
          <a:prstGeom prst="rect">
            <a:avLst/>
          </a:prstGeom>
          <a:noFill/>
          <a:ln>
            <a:noFill/>
          </a:ln>
        </p:spPr>
      </p:pic>
      <p:pic>
        <p:nvPicPr>
          <p:cNvPr id="341" name="Shape 341"/>
          <p:cNvPicPr preferRelativeResize="0"/>
          <p:nvPr/>
        </p:nvPicPr>
        <p:blipFill rotWithShape="1">
          <a:blip r:embed="rId8">
            <a:alphaModFix/>
          </a:blip>
          <a:srcRect b="0" l="0" r="0" t="0"/>
          <a:stretch/>
        </p:blipFill>
        <p:spPr>
          <a:xfrm>
            <a:off x="2752769" y="4544291"/>
            <a:ext cx="2385075" cy="1163782"/>
          </a:xfrm>
          <a:prstGeom prst="rect">
            <a:avLst/>
          </a:prstGeom>
          <a:noFill/>
          <a:ln>
            <a:noFill/>
          </a:ln>
        </p:spPr>
      </p:pic>
      <p:pic>
        <p:nvPicPr>
          <p:cNvPr id="342" name="Shape 342"/>
          <p:cNvPicPr preferRelativeResize="0"/>
          <p:nvPr/>
        </p:nvPicPr>
        <p:blipFill rotWithShape="1">
          <a:blip r:embed="rId9">
            <a:alphaModFix/>
          </a:blip>
          <a:srcRect b="0" l="0" r="0" t="0"/>
          <a:stretch/>
        </p:blipFill>
        <p:spPr>
          <a:xfrm>
            <a:off x="190024" y="43743"/>
            <a:ext cx="4207576" cy="3158980"/>
          </a:xfrm>
          <a:prstGeom prst="rect">
            <a:avLst/>
          </a:prstGeom>
          <a:noFill/>
          <a:ln>
            <a:noFill/>
          </a:ln>
        </p:spPr>
      </p:pic>
      <p:pic>
        <p:nvPicPr>
          <p:cNvPr id="343" name="Shape 343"/>
          <p:cNvPicPr preferRelativeResize="0"/>
          <p:nvPr/>
        </p:nvPicPr>
        <p:blipFill rotWithShape="1">
          <a:blip r:embed="rId10">
            <a:alphaModFix/>
          </a:blip>
          <a:srcRect b="0" l="0" r="0" t="0"/>
          <a:stretch/>
        </p:blipFill>
        <p:spPr>
          <a:xfrm>
            <a:off x="6978895" y="2768539"/>
            <a:ext cx="2164894" cy="2904836"/>
          </a:xfrm>
          <a:prstGeom prst="rect">
            <a:avLst/>
          </a:prstGeom>
          <a:noFill/>
          <a:ln>
            <a:noFill/>
          </a:ln>
        </p:spPr>
      </p:pic>
      <p:pic>
        <p:nvPicPr>
          <p:cNvPr id="344" name="Shape 344"/>
          <p:cNvPicPr preferRelativeResize="0"/>
          <p:nvPr/>
        </p:nvPicPr>
        <p:blipFill rotWithShape="1">
          <a:blip r:embed="rId11">
            <a:alphaModFix/>
          </a:blip>
          <a:srcRect b="0" l="0" r="0" t="0"/>
          <a:stretch/>
        </p:blipFill>
        <p:spPr>
          <a:xfrm>
            <a:off x="5137843" y="5051576"/>
            <a:ext cx="3033979" cy="1564659"/>
          </a:xfrm>
          <a:prstGeom prst="rect">
            <a:avLst/>
          </a:prstGeom>
          <a:noFill/>
          <a:ln>
            <a:noFill/>
          </a:ln>
        </p:spPr>
      </p:pic>
      <p:sp>
        <p:nvSpPr>
          <p:cNvPr id="345" name="Shape 345"/>
          <p:cNvSpPr/>
          <p:nvPr/>
        </p:nvSpPr>
        <p:spPr>
          <a:xfrm>
            <a:off x="-1" y="-1"/>
            <a:ext cx="9143789" cy="6616235"/>
          </a:xfrm>
          <a:prstGeom prst="rect">
            <a:avLst/>
          </a:prstGeom>
          <a:solidFill>
            <a:schemeClr val="lt1">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tantia"/>
              <a:ea typeface="Constantia"/>
              <a:cs typeface="Constantia"/>
              <a:sym typeface="Constantia"/>
            </a:endParaRPr>
          </a:p>
        </p:txBody>
      </p:sp>
      <p:pic>
        <p:nvPicPr>
          <p:cNvPr id="346" name="Shape 346"/>
          <p:cNvPicPr preferRelativeResize="0"/>
          <p:nvPr/>
        </p:nvPicPr>
        <p:blipFill rotWithShape="1">
          <a:blip r:embed="rId12">
            <a:alphaModFix/>
          </a:blip>
          <a:srcRect b="0" l="0" r="0" t="0"/>
          <a:stretch/>
        </p:blipFill>
        <p:spPr>
          <a:xfrm>
            <a:off x="2646006" y="1921582"/>
            <a:ext cx="4331855" cy="2876352"/>
          </a:xfrm>
          <a:prstGeom prst="rect">
            <a:avLst/>
          </a:prstGeom>
          <a:noFill/>
          <a:ln>
            <a:noFill/>
          </a:ln>
        </p:spPr>
      </p:pic>
      <p:sp>
        <p:nvSpPr>
          <p:cNvPr id="347" name="Shape 347"/>
          <p:cNvSpPr txBox="1"/>
          <p:nvPr/>
        </p:nvSpPr>
        <p:spPr>
          <a:xfrm>
            <a:off x="2582196" y="1679012"/>
            <a:ext cx="3426692" cy="138499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2800">
                <a:solidFill>
                  <a:srgbClr val="31859B"/>
                </a:solidFill>
                <a:latin typeface="Constantia"/>
                <a:ea typeface="Constantia"/>
                <a:cs typeface="Constantia"/>
                <a:sym typeface="Constantia"/>
              </a:rPr>
              <a:t>2016年 </a:t>
            </a:r>
            <a:endParaRPr b="1" sz="2800">
              <a:solidFill>
                <a:srgbClr val="31859B"/>
              </a:solidFill>
              <a:latin typeface="Constantia"/>
              <a:ea typeface="Constantia"/>
              <a:cs typeface="Constantia"/>
              <a:sym typeface="Constantia"/>
            </a:endParaRPr>
          </a:p>
          <a:p>
            <a:pPr indent="0" lvl="0" marL="0" marR="0" rtl="0" algn="l">
              <a:spcBef>
                <a:spcPts val="0"/>
              </a:spcBef>
              <a:spcAft>
                <a:spcPts val="0"/>
              </a:spcAft>
              <a:buNone/>
            </a:pPr>
            <a:r>
              <a:rPr b="1" lang="zh-TW" sz="2800">
                <a:solidFill>
                  <a:srgbClr val="31859B"/>
                </a:solidFill>
                <a:latin typeface="Constantia"/>
                <a:ea typeface="Constantia"/>
                <a:cs typeface="Constantia"/>
                <a:sym typeface="Constantia"/>
              </a:rPr>
              <a:t>全球娛樂產業</a:t>
            </a:r>
            <a:endParaRPr b="1" sz="2800">
              <a:solidFill>
                <a:srgbClr val="31859B"/>
              </a:solidFill>
              <a:latin typeface="Constantia"/>
              <a:ea typeface="Constantia"/>
              <a:cs typeface="Constantia"/>
              <a:sym typeface="Constantia"/>
            </a:endParaRPr>
          </a:p>
          <a:p>
            <a:pPr indent="0" lvl="0" marL="0" marR="0" rtl="0" algn="l">
              <a:spcBef>
                <a:spcPts val="0"/>
              </a:spcBef>
              <a:spcAft>
                <a:spcPts val="0"/>
              </a:spcAft>
              <a:buNone/>
            </a:pPr>
            <a:r>
              <a:rPr b="1" lang="zh-TW" sz="2800">
                <a:solidFill>
                  <a:srgbClr val="31859B"/>
                </a:solidFill>
                <a:latin typeface="Constantia"/>
                <a:ea typeface="Constantia"/>
                <a:cs typeface="Constantia"/>
                <a:sym typeface="Constantia"/>
              </a:rPr>
              <a:t>產值超過 </a:t>
            </a:r>
            <a:r>
              <a:rPr b="1" lang="zh-TW" sz="2800">
                <a:solidFill>
                  <a:srgbClr val="FF0000"/>
                </a:solidFill>
                <a:latin typeface="Constantia"/>
                <a:ea typeface="Constantia"/>
                <a:cs typeface="Constantia"/>
                <a:sym typeface="Constantia"/>
              </a:rPr>
              <a:t>2兆美元</a:t>
            </a:r>
            <a:endParaRPr b="1" sz="2800">
              <a:solidFill>
                <a:srgbClr val="FF0000"/>
              </a:solidFill>
              <a:latin typeface="Constantia"/>
              <a:ea typeface="Constantia"/>
              <a:cs typeface="Constantia"/>
              <a:sym typeface="Constant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Shape 35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353" name="Shape 35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354" name="Shape 35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pic>
        <p:nvPicPr>
          <p:cNvPr id="355" name="Shape 355"/>
          <p:cNvPicPr preferRelativeResize="0"/>
          <p:nvPr/>
        </p:nvPicPr>
        <p:blipFill rotWithShape="1">
          <a:blip r:embed="rId3">
            <a:alphaModFix/>
          </a:blip>
          <a:srcRect b="0" l="0" r="0" t="0"/>
          <a:stretch/>
        </p:blipFill>
        <p:spPr>
          <a:xfrm>
            <a:off x="26826" y="285595"/>
            <a:ext cx="4109515" cy="4012392"/>
          </a:xfrm>
          <a:prstGeom prst="rect">
            <a:avLst/>
          </a:prstGeom>
          <a:noFill/>
          <a:ln>
            <a:noFill/>
          </a:ln>
        </p:spPr>
      </p:pic>
      <p:pic>
        <p:nvPicPr>
          <p:cNvPr id="356" name="Shape 356"/>
          <p:cNvPicPr preferRelativeResize="0"/>
          <p:nvPr/>
        </p:nvPicPr>
        <p:blipFill rotWithShape="1">
          <a:blip r:embed="rId4">
            <a:alphaModFix/>
          </a:blip>
          <a:srcRect b="0" l="0" r="0" t="0"/>
          <a:stretch/>
        </p:blipFill>
        <p:spPr>
          <a:xfrm>
            <a:off x="3734087" y="2529047"/>
            <a:ext cx="5235966" cy="2405272"/>
          </a:xfrm>
          <a:prstGeom prst="rect">
            <a:avLst/>
          </a:prstGeom>
          <a:noFill/>
          <a:ln>
            <a:noFill/>
          </a:ln>
        </p:spPr>
      </p:pic>
      <p:sp>
        <p:nvSpPr>
          <p:cNvPr id="357" name="Shape 357"/>
          <p:cNvSpPr txBox="1"/>
          <p:nvPr/>
        </p:nvSpPr>
        <p:spPr>
          <a:xfrm>
            <a:off x="1065920" y="4190077"/>
            <a:ext cx="2031325"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3600">
                <a:solidFill>
                  <a:srgbClr val="31859B"/>
                </a:solidFill>
                <a:latin typeface="Constantia"/>
                <a:ea typeface="Constantia"/>
                <a:cs typeface="Constantia"/>
                <a:sym typeface="Constantia"/>
              </a:rPr>
              <a:t>線上遊戲</a:t>
            </a:r>
            <a:endParaRPr b="1" sz="3600">
              <a:solidFill>
                <a:srgbClr val="31859B"/>
              </a:solidFill>
              <a:latin typeface="Constantia"/>
              <a:ea typeface="Constantia"/>
              <a:cs typeface="Constantia"/>
              <a:sym typeface="Constantia"/>
            </a:endParaRPr>
          </a:p>
        </p:txBody>
      </p:sp>
      <p:sp>
        <p:nvSpPr>
          <p:cNvPr id="358" name="Shape 358"/>
          <p:cNvSpPr txBox="1"/>
          <p:nvPr/>
        </p:nvSpPr>
        <p:spPr>
          <a:xfrm>
            <a:off x="5354879" y="1613505"/>
            <a:ext cx="2031325"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3600">
                <a:solidFill>
                  <a:srgbClr val="31859B"/>
                </a:solidFill>
                <a:latin typeface="Constantia"/>
                <a:ea typeface="Constantia"/>
                <a:cs typeface="Constantia"/>
                <a:sym typeface="Constantia"/>
              </a:rPr>
              <a:t>中華職棒</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pic>
        <p:nvPicPr>
          <p:cNvPr id="363" name="Shape 363"/>
          <p:cNvPicPr preferRelativeResize="0"/>
          <p:nvPr/>
        </p:nvPicPr>
        <p:blipFill rotWithShape="1">
          <a:blip r:embed="rId3">
            <a:alphaModFix/>
          </a:blip>
          <a:srcRect b="0" l="0" r="0" t="0"/>
          <a:stretch/>
        </p:blipFill>
        <p:spPr>
          <a:xfrm>
            <a:off x="6562082" y="4135728"/>
            <a:ext cx="2228050" cy="2220623"/>
          </a:xfrm>
          <a:prstGeom prst="rect">
            <a:avLst/>
          </a:prstGeom>
          <a:noFill/>
          <a:ln>
            <a:noFill/>
          </a:ln>
        </p:spPr>
      </p:pic>
      <p:sp>
        <p:nvSpPr>
          <p:cNvPr id="364" name="Shape 364"/>
          <p:cNvSpPr txBox="1"/>
          <p:nvPr>
            <p:ph type="title"/>
          </p:nvPr>
        </p:nvSpPr>
        <p:spPr>
          <a:xfrm>
            <a:off x="628650" y="322126"/>
            <a:ext cx="7886700" cy="132556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44061"/>
              </a:buClr>
              <a:buSzPts val="4400"/>
              <a:buFont typeface="Constantia"/>
              <a:buNone/>
            </a:pPr>
            <a:r>
              <a:rPr b="1" i="0" lang="zh-TW" sz="4400" u="none" cap="none" strike="noStrike">
                <a:solidFill>
                  <a:srgbClr val="244061"/>
                </a:solidFill>
                <a:latin typeface="Constantia"/>
                <a:ea typeface="Constantia"/>
                <a:cs typeface="Constantia"/>
                <a:sym typeface="Constantia"/>
              </a:rPr>
              <a:t>線上遊戲有什麼問題？</a:t>
            </a:r>
            <a:endParaRPr/>
          </a:p>
        </p:txBody>
      </p:sp>
      <p:sp>
        <p:nvSpPr>
          <p:cNvPr id="365" name="Shape 365"/>
          <p:cNvSpPr txBox="1"/>
          <p:nvPr>
            <p:ph idx="1" type="body"/>
          </p:nvPr>
        </p:nvSpPr>
        <p:spPr>
          <a:xfrm>
            <a:off x="628650" y="1593259"/>
            <a:ext cx="7886700" cy="4571478"/>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632423"/>
              </a:buClr>
              <a:buSzPts val="2800"/>
              <a:buFont typeface="Arial Narrow"/>
              <a:buChar char="▪"/>
            </a:pPr>
            <a:r>
              <a:rPr b="1" i="0" lang="zh-TW" sz="2800" u="none" cap="none" strike="noStrike">
                <a:solidFill>
                  <a:srgbClr val="FF0000"/>
                </a:solidFill>
                <a:latin typeface="Constantia"/>
                <a:ea typeface="Constantia"/>
                <a:cs typeface="Constantia"/>
                <a:sym typeface="Constantia"/>
              </a:rPr>
              <a:t>高昂的成本</a:t>
            </a:r>
            <a:endParaRPr b="1" i="0" sz="2800" u="none" cap="none" strike="noStrike">
              <a:solidFill>
                <a:srgbClr val="FF0000"/>
              </a:solidFill>
              <a:latin typeface="Constantia"/>
              <a:ea typeface="Constantia"/>
              <a:cs typeface="Constantia"/>
              <a:sym typeface="Constantia"/>
            </a:endParaRPr>
          </a:p>
          <a:p>
            <a:pPr indent="-285750" lvl="1" marL="742950" marR="0" rtl="0" algn="l">
              <a:spcBef>
                <a:spcPts val="600"/>
              </a:spcBef>
              <a:spcAft>
                <a:spcPts val="0"/>
              </a:spcAft>
              <a:buClr>
                <a:srgbClr val="632423"/>
              </a:buClr>
              <a:buSzPts val="2400"/>
              <a:buFont typeface="Arial Narrow"/>
              <a:buChar char="▪"/>
            </a:pPr>
            <a:r>
              <a:rPr b="0" i="0" lang="zh-TW" sz="2400" u="none" cap="none" strike="noStrike">
                <a:solidFill>
                  <a:srgbClr val="244061"/>
                </a:solidFill>
                <a:latin typeface="Constantia"/>
                <a:ea typeface="Constantia"/>
                <a:cs typeface="Constantia"/>
                <a:sym typeface="Constantia"/>
              </a:rPr>
              <a:t>一款遊戲的開發費用介於</a:t>
            </a:r>
            <a:r>
              <a:rPr b="1" i="0" lang="zh-TW" sz="2400" u="none" cap="none" strike="noStrike">
                <a:solidFill>
                  <a:srgbClr val="FF0000"/>
                </a:solidFill>
                <a:latin typeface="Constantia"/>
                <a:ea typeface="Constantia"/>
                <a:cs typeface="Constantia"/>
                <a:sym typeface="Constantia"/>
              </a:rPr>
              <a:t>一百萬</a:t>
            </a:r>
            <a:r>
              <a:rPr b="0" i="0" lang="zh-TW" sz="2400" u="none" cap="none" strike="noStrike">
                <a:solidFill>
                  <a:srgbClr val="244061"/>
                </a:solidFill>
                <a:latin typeface="Constantia"/>
                <a:ea typeface="Constantia"/>
                <a:cs typeface="Constantia"/>
                <a:sym typeface="Constantia"/>
              </a:rPr>
              <a:t>到</a:t>
            </a:r>
            <a:r>
              <a:rPr b="1" i="0" lang="zh-TW" sz="2400" u="none" cap="none" strike="noStrike">
                <a:solidFill>
                  <a:srgbClr val="FF0000"/>
                </a:solidFill>
                <a:latin typeface="Constantia"/>
                <a:ea typeface="Constantia"/>
                <a:cs typeface="Constantia"/>
                <a:sym typeface="Constantia"/>
              </a:rPr>
              <a:t>兩億</a:t>
            </a:r>
            <a:r>
              <a:rPr b="0" i="0" lang="zh-TW" sz="2400" u="none" cap="none" strike="noStrike">
                <a:solidFill>
                  <a:srgbClr val="244061"/>
                </a:solidFill>
                <a:latin typeface="Constantia"/>
                <a:ea typeface="Constantia"/>
                <a:cs typeface="Constantia"/>
                <a:sym typeface="Constantia"/>
              </a:rPr>
              <a:t>美金之間</a:t>
            </a:r>
            <a:endParaRPr b="0" i="0" sz="2400" u="none" cap="none" strike="noStrike">
              <a:solidFill>
                <a:srgbClr val="244061"/>
              </a:solidFill>
              <a:latin typeface="Constantia"/>
              <a:ea typeface="Constantia"/>
              <a:cs typeface="Constantia"/>
              <a:sym typeface="Constantia"/>
            </a:endParaRPr>
          </a:p>
          <a:p>
            <a:pPr indent="-285750" lvl="1" marL="742950" marR="0" rtl="0" algn="l">
              <a:spcBef>
                <a:spcPts val="600"/>
              </a:spcBef>
              <a:spcAft>
                <a:spcPts val="0"/>
              </a:spcAft>
              <a:buClr>
                <a:srgbClr val="632423"/>
              </a:buClr>
              <a:buSzPts val="2400"/>
              <a:buFont typeface="Arial Narrow"/>
              <a:buChar char="▪"/>
            </a:pPr>
            <a:r>
              <a:rPr b="0" i="0" lang="zh-TW" sz="2400" u="none" cap="none" strike="noStrike">
                <a:solidFill>
                  <a:srgbClr val="244061"/>
                </a:solidFill>
                <a:latin typeface="Constantia"/>
                <a:ea typeface="Constantia"/>
                <a:cs typeface="Constantia"/>
                <a:sym typeface="Constantia"/>
              </a:rPr>
              <a:t>代理一款遊戲遊戲初期投資超過</a:t>
            </a:r>
            <a:r>
              <a:rPr b="1" i="0" lang="zh-TW" sz="2400" u="none" cap="none" strike="noStrike">
                <a:solidFill>
                  <a:srgbClr val="FF0000"/>
                </a:solidFill>
                <a:latin typeface="Constantia"/>
                <a:ea typeface="Constantia"/>
                <a:cs typeface="Constantia"/>
                <a:sym typeface="Constantia"/>
              </a:rPr>
              <a:t>三千五百萬</a:t>
            </a:r>
            <a:r>
              <a:rPr b="0" i="0" lang="zh-TW" sz="2400" u="none" cap="none" strike="noStrike">
                <a:solidFill>
                  <a:srgbClr val="244061"/>
                </a:solidFill>
                <a:latin typeface="Constantia"/>
                <a:ea typeface="Constantia"/>
                <a:cs typeface="Constantia"/>
                <a:sym typeface="Constantia"/>
              </a:rPr>
              <a:t>台幣</a:t>
            </a:r>
            <a:endParaRPr b="0" i="0" sz="2400" u="none" cap="none" strike="noStrike">
              <a:solidFill>
                <a:srgbClr val="244061"/>
              </a:solidFill>
              <a:latin typeface="Constantia"/>
              <a:ea typeface="Constantia"/>
              <a:cs typeface="Constantia"/>
              <a:sym typeface="Constantia"/>
            </a:endParaRPr>
          </a:p>
          <a:p>
            <a:pPr indent="-228600" lvl="2" marL="1143000" marR="0" rtl="0" algn="l">
              <a:spcBef>
                <a:spcPts val="600"/>
              </a:spcBef>
              <a:spcAft>
                <a:spcPts val="0"/>
              </a:spcAft>
              <a:buClr>
                <a:srgbClr val="632423"/>
              </a:buClr>
              <a:buSzPts val="2000"/>
              <a:buFont typeface="Arial Narrow"/>
              <a:buChar char="▪"/>
            </a:pPr>
            <a:r>
              <a:rPr b="0" i="0" lang="zh-TW" sz="2000" u="none" cap="none" strike="noStrike">
                <a:solidFill>
                  <a:srgbClr val="244061"/>
                </a:solidFill>
                <a:latin typeface="Constantia"/>
                <a:ea typeface="Constantia"/>
                <a:cs typeface="Constantia"/>
                <a:sym typeface="Constantia"/>
              </a:rPr>
              <a:t>授權金約</a:t>
            </a:r>
            <a:r>
              <a:rPr b="1" i="0" lang="zh-TW" sz="2000" u="none" cap="none" strike="noStrike">
                <a:solidFill>
                  <a:srgbClr val="FF0000"/>
                </a:solidFill>
                <a:latin typeface="Constantia"/>
                <a:ea typeface="Constantia"/>
                <a:cs typeface="Constantia"/>
                <a:sym typeface="Constantia"/>
              </a:rPr>
              <a:t>一百萬</a:t>
            </a:r>
            <a:r>
              <a:rPr b="0" i="0" lang="zh-TW" sz="2000" u="none" cap="none" strike="noStrike">
                <a:solidFill>
                  <a:srgbClr val="244061"/>
                </a:solidFill>
                <a:latin typeface="Constantia"/>
                <a:ea typeface="Constantia"/>
                <a:cs typeface="Constantia"/>
                <a:sym typeface="Constantia"/>
              </a:rPr>
              <a:t>美金 (簽約金約</a:t>
            </a:r>
            <a:r>
              <a:rPr b="1" i="0" lang="zh-TW" sz="2000" u="none" cap="none" strike="noStrike">
                <a:solidFill>
                  <a:srgbClr val="FF0000"/>
                </a:solidFill>
                <a:latin typeface="Constantia"/>
                <a:ea typeface="Constantia"/>
                <a:cs typeface="Constantia"/>
                <a:sym typeface="Constantia"/>
              </a:rPr>
              <a:t>三十萬</a:t>
            </a:r>
            <a:r>
              <a:rPr b="0" i="0" lang="zh-TW" sz="2000" u="none" cap="none" strike="noStrike">
                <a:solidFill>
                  <a:srgbClr val="244061"/>
                </a:solidFill>
                <a:latin typeface="Constantia"/>
                <a:ea typeface="Constantia"/>
                <a:cs typeface="Constantia"/>
                <a:sym typeface="Constantia"/>
              </a:rPr>
              <a:t>美金)</a:t>
            </a:r>
            <a:endParaRPr/>
          </a:p>
          <a:p>
            <a:pPr indent="-228600" lvl="2" marL="1143000" marR="0" rtl="0" algn="l">
              <a:spcBef>
                <a:spcPts val="600"/>
              </a:spcBef>
              <a:spcAft>
                <a:spcPts val="0"/>
              </a:spcAft>
              <a:buClr>
                <a:srgbClr val="632423"/>
              </a:buClr>
              <a:buSzPts val="2000"/>
              <a:buFont typeface="Arial Narrow"/>
              <a:buChar char="▪"/>
            </a:pPr>
            <a:r>
              <a:rPr b="0" i="0" lang="zh-TW" sz="2000" u="none" cap="none" strike="noStrike">
                <a:solidFill>
                  <a:srgbClr val="244061"/>
                </a:solidFill>
                <a:latin typeface="Constantia"/>
                <a:ea typeface="Constantia"/>
                <a:cs typeface="Constantia"/>
                <a:sym typeface="Constantia"/>
              </a:rPr>
              <a:t>宣傳費用一檔從</a:t>
            </a:r>
            <a:r>
              <a:rPr b="1" i="0" lang="zh-TW" sz="2000" u="none" cap="none" strike="noStrike">
                <a:solidFill>
                  <a:srgbClr val="FF0000"/>
                </a:solidFill>
                <a:latin typeface="Constantia"/>
                <a:ea typeface="Constantia"/>
                <a:cs typeface="Constantia"/>
                <a:sym typeface="Constantia"/>
              </a:rPr>
              <a:t>數百萬</a:t>
            </a:r>
            <a:r>
              <a:rPr b="0" i="0" lang="zh-TW" sz="2000" u="none" cap="none" strike="noStrike">
                <a:solidFill>
                  <a:srgbClr val="244061"/>
                </a:solidFill>
                <a:latin typeface="Constantia"/>
                <a:ea typeface="Constantia"/>
                <a:cs typeface="Constantia"/>
                <a:sym typeface="Constantia"/>
              </a:rPr>
              <a:t>至</a:t>
            </a:r>
            <a:r>
              <a:rPr b="1" i="0" lang="zh-TW" sz="2000" u="none" cap="none" strike="noStrike">
                <a:solidFill>
                  <a:srgbClr val="FF0000"/>
                </a:solidFill>
                <a:latin typeface="Constantia"/>
                <a:ea typeface="Constantia"/>
                <a:cs typeface="Constantia"/>
                <a:sym typeface="Constantia"/>
              </a:rPr>
              <a:t>三千萬</a:t>
            </a:r>
            <a:r>
              <a:rPr b="0" i="0" lang="zh-TW" sz="2000" u="none" cap="none" strike="noStrike">
                <a:solidFill>
                  <a:srgbClr val="244061"/>
                </a:solidFill>
                <a:latin typeface="Constantia"/>
                <a:ea typeface="Constantia"/>
                <a:cs typeface="Constantia"/>
                <a:sym typeface="Constantia"/>
              </a:rPr>
              <a:t>台幣不等</a:t>
            </a:r>
            <a:endParaRPr b="0" i="0" sz="2000" u="none" cap="none" strike="noStrike">
              <a:solidFill>
                <a:srgbClr val="244061"/>
              </a:solidFill>
              <a:latin typeface="Constantia"/>
              <a:ea typeface="Constantia"/>
              <a:cs typeface="Constantia"/>
              <a:sym typeface="Constantia"/>
            </a:endParaRPr>
          </a:p>
          <a:p>
            <a:pPr indent="-228600" lvl="2" marL="1143000" marR="0" rtl="0" algn="l">
              <a:spcBef>
                <a:spcPts val="600"/>
              </a:spcBef>
              <a:spcAft>
                <a:spcPts val="0"/>
              </a:spcAft>
              <a:buClr>
                <a:srgbClr val="632423"/>
              </a:buClr>
              <a:buSzPts val="2000"/>
              <a:buFont typeface="Arial Narrow"/>
              <a:buChar char="▪"/>
            </a:pPr>
            <a:r>
              <a:rPr b="0" i="0" lang="zh-TW" sz="2000" u="none" cap="none" strike="noStrike">
                <a:solidFill>
                  <a:srgbClr val="244061"/>
                </a:solidFill>
                <a:latin typeface="Constantia"/>
                <a:ea typeface="Constantia"/>
                <a:cs typeface="Constantia"/>
                <a:sym typeface="Constantia"/>
              </a:rPr>
              <a:t>網路頻寬每個月</a:t>
            </a:r>
            <a:r>
              <a:rPr b="1" i="0" lang="zh-TW" sz="2000" u="none" cap="none" strike="noStrike">
                <a:solidFill>
                  <a:srgbClr val="FF0000"/>
                </a:solidFill>
                <a:latin typeface="Constantia"/>
                <a:ea typeface="Constantia"/>
                <a:cs typeface="Constantia"/>
                <a:sym typeface="Constantia"/>
              </a:rPr>
              <a:t>三百萬</a:t>
            </a:r>
            <a:r>
              <a:rPr b="0" i="0" lang="zh-TW" sz="2000" u="none" cap="none" strike="noStrike">
                <a:solidFill>
                  <a:srgbClr val="244061"/>
                </a:solidFill>
                <a:latin typeface="Constantia"/>
                <a:ea typeface="Constantia"/>
                <a:cs typeface="Constantia"/>
                <a:sym typeface="Constantia"/>
              </a:rPr>
              <a:t>左右</a:t>
            </a:r>
            <a:endParaRPr b="0" i="0" sz="2000" u="none" cap="none" strike="noStrike">
              <a:solidFill>
                <a:srgbClr val="244061"/>
              </a:solidFill>
              <a:latin typeface="Constantia"/>
              <a:ea typeface="Constantia"/>
              <a:cs typeface="Constantia"/>
              <a:sym typeface="Constantia"/>
            </a:endParaRPr>
          </a:p>
          <a:p>
            <a:pPr indent="-342900" lvl="0" marL="342900" marR="0" rtl="0" algn="l">
              <a:spcBef>
                <a:spcPts val="600"/>
              </a:spcBef>
              <a:spcAft>
                <a:spcPts val="0"/>
              </a:spcAft>
              <a:buClr>
                <a:srgbClr val="632423"/>
              </a:buClr>
              <a:buSzPts val="2800"/>
              <a:buFont typeface="Arial Narrow"/>
              <a:buChar char="▪"/>
            </a:pPr>
            <a:r>
              <a:rPr b="1" i="0" lang="zh-TW" sz="2800" u="none" cap="none" strike="noStrike">
                <a:solidFill>
                  <a:srgbClr val="FF0000"/>
                </a:solidFill>
                <a:latin typeface="Constantia"/>
                <a:ea typeface="Constantia"/>
                <a:cs typeface="Constantia"/>
                <a:sym typeface="Constantia"/>
              </a:rPr>
              <a:t>極度競爭的環境</a:t>
            </a:r>
            <a:endParaRPr b="1" i="0" sz="2800" u="none" cap="none" strike="noStrike">
              <a:solidFill>
                <a:srgbClr val="FF0000"/>
              </a:solidFill>
              <a:latin typeface="Constantia"/>
              <a:ea typeface="Constantia"/>
              <a:cs typeface="Constantia"/>
              <a:sym typeface="Constantia"/>
            </a:endParaRPr>
          </a:p>
          <a:p>
            <a:pPr indent="-285750" lvl="1" marL="742950" marR="0" rtl="0" algn="l">
              <a:spcBef>
                <a:spcPts val="600"/>
              </a:spcBef>
              <a:spcAft>
                <a:spcPts val="0"/>
              </a:spcAft>
              <a:buClr>
                <a:srgbClr val="632423"/>
              </a:buClr>
              <a:buSzPts val="2400"/>
              <a:buFont typeface="Arial Narrow"/>
              <a:buChar char="▪"/>
            </a:pPr>
            <a:r>
              <a:rPr b="0" i="0" lang="zh-TW" sz="2400" u="none" cap="none" strike="noStrike">
                <a:solidFill>
                  <a:srgbClr val="244061"/>
                </a:solidFill>
                <a:latin typeface="Constantia"/>
                <a:ea typeface="Constantia"/>
                <a:cs typeface="Constantia"/>
                <a:sym typeface="Constantia"/>
              </a:rPr>
              <a:t>平均每年會有</a:t>
            </a:r>
            <a:r>
              <a:rPr b="1" i="0" lang="zh-TW" sz="2400" u="none" cap="none" strike="noStrike">
                <a:solidFill>
                  <a:srgbClr val="FF0000"/>
                </a:solidFill>
                <a:latin typeface="Constantia"/>
                <a:ea typeface="Constantia"/>
                <a:cs typeface="Constantia"/>
                <a:sym typeface="Constantia"/>
              </a:rPr>
              <a:t>兩百款</a:t>
            </a:r>
            <a:r>
              <a:rPr b="0" i="0" lang="zh-TW" sz="2400" u="none" cap="none" strike="noStrike">
                <a:solidFill>
                  <a:srgbClr val="244061"/>
                </a:solidFill>
                <a:latin typeface="Constantia"/>
                <a:ea typeface="Constantia"/>
                <a:cs typeface="Constantia"/>
                <a:sym typeface="Constantia"/>
              </a:rPr>
              <a:t>新的線上遊戲上市</a:t>
            </a:r>
            <a:endParaRPr b="0" i="0" sz="2400" u="none" cap="none" strike="noStrike">
              <a:solidFill>
                <a:srgbClr val="244061"/>
              </a:solidFill>
              <a:latin typeface="Constantia"/>
              <a:ea typeface="Constantia"/>
              <a:cs typeface="Constantia"/>
              <a:sym typeface="Constantia"/>
            </a:endParaRPr>
          </a:p>
        </p:txBody>
      </p:sp>
      <p:sp>
        <p:nvSpPr>
          <p:cNvPr id="366" name="Shape 36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367" name="Shape 36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368" name="Shape 36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5">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Shape 3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44061"/>
              </a:buClr>
              <a:buSzPts val="4400"/>
              <a:buFont typeface="Constantia"/>
              <a:buNone/>
            </a:pPr>
            <a:r>
              <a:rPr b="1" i="0" lang="zh-TW" sz="4400" u="none" cap="none" strike="noStrike">
                <a:solidFill>
                  <a:srgbClr val="244061"/>
                </a:solidFill>
                <a:latin typeface="Constantia"/>
                <a:ea typeface="Constantia"/>
                <a:cs typeface="Constantia"/>
                <a:sym typeface="Constantia"/>
              </a:rPr>
              <a:t>如何殺出紅海！</a:t>
            </a:r>
            <a:endParaRPr/>
          </a:p>
        </p:txBody>
      </p:sp>
      <p:sp>
        <p:nvSpPr>
          <p:cNvPr id="374" name="Shape 37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375" name="Shape 37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376" name="Shape 37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pic>
        <p:nvPicPr>
          <p:cNvPr id="377" name="Shape 377"/>
          <p:cNvPicPr preferRelativeResize="0"/>
          <p:nvPr/>
        </p:nvPicPr>
        <p:blipFill rotWithShape="1">
          <a:blip r:embed="rId3">
            <a:alphaModFix/>
          </a:blip>
          <a:srcRect b="0" l="0" r="0" t="0"/>
          <a:stretch/>
        </p:blipFill>
        <p:spPr>
          <a:xfrm>
            <a:off x="1657350" y="1405011"/>
            <a:ext cx="5679083" cy="51339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Shape 3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44061"/>
              </a:buClr>
              <a:buSzPts val="4400"/>
              <a:buFont typeface="Constantia"/>
              <a:buNone/>
            </a:pPr>
            <a:r>
              <a:rPr b="1" i="0" lang="zh-TW" sz="4400" u="none" cap="none" strike="noStrike">
                <a:solidFill>
                  <a:srgbClr val="244061"/>
                </a:solidFill>
                <a:latin typeface="Constantia"/>
                <a:ea typeface="Constantia"/>
                <a:cs typeface="Constantia"/>
                <a:sym typeface="Constantia"/>
              </a:rPr>
              <a:t>線上遊戲的營收來源</a:t>
            </a:r>
            <a:endParaRPr b="1" i="0" sz="4400" u="none" cap="none" strike="noStrike">
              <a:solidFill>
                <a:srgbClr val="244061"/>
              </a:solidFill>
              <a:latin typeface="Constantia"/>
              <a:ea typeface="Constantia"/>
              <a:cs typeface="Constantia"/>
              <a:sym typeface="Constantia"/>
            </a:endParaRPr>
          </a:p>
        </p:txBody>
      </p:sp>
      <p:sp>
        <p:nvSpPr>
          <p:cNvPr id="383" name="Shape 38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384" name="Shape 38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385" name="Shape 38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pic>
        <p:nvPicPr>
          <p:cNvPr id="386" name="Shape 386"/>
          <p:cNvPicPr preferRelativeResize="0"/>
          <p:nvPr/>
        </p:nvPicPr>
        <p:blipFill rotWithShape="1">
          <a:blip r:embed="rId3">
            <a:alphaModFix/>
          </a:blip>
          <a:srcRect b="0" l="0" r="0" t="0"/>
          <a:stretch/>
        </p:blipFill>
        <p:spPr>
          <a:xfrm>
            <a:off x="657944" y="1429328"/>
            <a:ext cx="4851400" cy="4789488"/>
          </a:xfrm>
          <a:prstGeom prst="rect">
            <a:avLst/>
          </a:prstGeom>
          <a:noFill/>
          <a:ln>
            <a:noFill/>
          </a:ln>
        </p:spPr>
      </p:pic>
      <p:sp>
        <p:nvSpPr>
          <p:cNvPr id="387" name="Shape 387"/>
          <p:cNvSpPr txBox="1"/>
          <p:nvPr/>
        </p:nvSpPr>
        <p:spPr>
          <a:xfrm>
            <a:off x="6022332" y="2207638"/>
            <a:ext cx="1980029" cy="181588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2800">
                <a:solidFill>
                  <a:schemeClr val="dk1"/>
                </a:solidFill>
                <a:latin typeface="Constantia"/>
                <a:ea typeface="Constantia"/>
                <a:cs typeface="Constantia"/>
                <a:sym typeface="Constantia"/>
              </a:rPr>
              <a:t>月費 (稀少)</a:t>
            </a:r>
            <a:endParaRPr/>
          </a:p>
          <a:p>
            <a:pPr indent="0" lvl="0" marL="0" marR="0" rtl="0" algn="l">
              <a:spcBef>
                <a:spcPts val="0"/>
              </a:spcBef>
              <a:spcAft>
                <a:spcPts val="0"/>
              </a:spcAft>
              <a:buNone/>
            </a:pPr>
            <a:r>
              <a:rPr b="1" lang="zh-TW" sz="2800">
                <a:solidFill>
                  <a:schemeClr val="dk1"/>
                </a:solidFill>
                <a:latin typeface="Constantia"/>
                <a:ea typeface="Constantia"/>
                <a:cs typeface="Constantia"/>
                <a:sym typeface="Constantia"/>
              </a:rPr>
              <a:t>線上商城</a:t>
            </a:r>
            <a:endParaRPr b="1" sz="2800">
              <a:solidFill>
                <a:schemeClr val="dk1"/>
              </a:solidFill>
              <a:latin typeface="Constantia"/>
              <a:ea typeface="Constantia"/>
              <a:cs typeface="Constantia"/>
              <a:sym typeface="Constantia"/>
            </a:endParaRPr>
          </a:p>
          <a:p>
            <a:pPr indent="0" lvl="0" marL="0" marR="0" rtl="0" algn="l">
              <a:spcBef>
                <a:spcPts val="0"/>
              </a:spcBef>
              <a:spcAft>
                <a:spcPts val="0"/>
              </a:spcAft>
              <a:buNone/>
            </a:pPr>
            <a:r>
              <a:rPr b="1" lang="zh-TW" sz="2800">
                <a:solidFill>
                  <a:schemeClr val="dk1"/>
                </a:solidFill>
                <a:latin typeface="Constantia"/>
                <a:ea typeface="Constantia"/>
                <a:cs typeface="Constantia"/>
                <a:sym typeface="Constantia"/>
              </a:rPr>
              <a:t>遊戲內購買</a:t>
            </a:r>
            <a:endParaRPr b="1" sz="2800">
              <a:solidFill>
                <a:schemeClr val="dk1"/>
              </a:solidFill>
              <a:latin typeface="Constantia"/>
              <a:ea typeface="Constantia"/>
              <a:cs typeface="Constantia"/>
              <a:sym typeface="Constantia"/>
            </a:endParaRPr>
          </a:p>
          <a:p>
            <a:pPr indent="0" lvl="0" marL="0" marR="0" rtl="0" algn="l">
              <a:spcBef>
                <a:spcPts val="0"/>
              </a:spcBef>
              <a:spcAft>
                <a:spcPts val="0"/>
              </a:spcAft>
              <a:buNone/>
            </a:pPr>
            <a:r>
              <a:rPr b="1" lang="zh-TW" sz="2800">
                <a:solidFill>
                  <a:schemeClr val="dk1"/>
                </a:solidFill>
                <a:latin typeface="Constantia"/>
                <a:ea typeface="Constantia"/>
                <a:cs typeface="Constantia"/>
                <a:sym typeface="Constantia"/>
              </a:rPr>
              <a:t>虛擬寶物</a:t>
            </a:r>
            <a:endParaRPr b="1" sz="2800">
              <a:solidFill>
                <a:schemeClr val="dk1"/>
              </a:solidFill>
              <a:latin typeface="Constantia"/>
              <a:ea typeface="Constantia"/>
              <a:cs typeface="Constantia"/>
              <a:sym typeface="Constant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7">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Shape 3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44061"/>
              </a:buClr>
              <a:buSzPts val="4400"/>
              <a:buFont typeface="Constantia"/>
              <a:buNone/>
            </a:pPr>
            <a:r>
              <a:rPr b="1" i="0" lang="zh-TW" sz="4400" u="none" cap="none" strike="noStrike">
                <a:solidFill>
                  <a:srgbClr val="244061"/>
                </a:solidFill>
                <a:latin typeface="Constantia"/>
                <a:ea typeface="Constantia"/>
                <a:cs typeface="Constantia"/>
                <a:sym typeface="Constantia"/>
              </a:rPr>
              <a:t>目標：設計熱銷的虛擬商品</a:t>
            </a:r>
            <a:endParaRPr b="1" i="0" sz="4400" u="none" cap="none" strike="noStrike">
              <a:solidFill>
                <a:srgbClr val="244061"/>
              </a:solidFill>
              <a:latin typeface="Constantia"/>
              <a:ea typeface="Constantia"/>
              <a:cs typeface="Constantia"/>
              <a:sym typeface="Constantia"/>
            </a:endParaRPr>
          </a:p>
        </p:txBody>
      </p:sp>
      <p:sp>
        <p:nvSpPr>
          <p:cNvPr id="393" name="Shape 39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394" name="Shape 39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395" name="Shape 39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pic>
        <p:nvPicPr>
          <p:cNvPr id="396" name="Shape 396"/>
          <p:cNvPicPr preferRelativeResize="0"/>
          <p:nvPr/>
        </p:nvPicPr>
        <p:blipFill rotWithShape="1">
          <a:blip r:embed="rId3">
            <a:alphaModFix/>
          </a:blip>
          <a:srcRect b="0" l="0" r="0" t="0"/>
          <a:stretch/>
        </p:blipFill>
        <p:spPr>
          <a:xfrm>
            <a:off x="1685057" y="1992312"/>
            <a:ext cx="5824105" cy="431878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pic>
        <p:nvPicPr>
          <p:cNvPr id="401" name="Shape 401"/>
          <p:cNvPicPr preferRelativeResize="0"/>
          <p:nvPr/>
        </p:nvPicPr>
        <p:blipFill rotWithShape="1">
          <a:blip r:embed="rId3">
            <a:alphaModFix/>
          </a:blip>
          <a:srcRect b="0" l="0" r="0" t="0"/>
          <a:stretch/>
        </p:blipFill>
        <p:spPr>
          <a:xfrm>
            <a:off x="995510" y="763118"/>
            <a:ext cx="7036685" cy="5217957"/>
          </a:xfrm>
          <a:prstGeom prst="rect">
            <a:avLst/>
          </a:prstGeom>
          <a:noFill/>
          <a:ln>
            <a:noFill/>
          </a:ln>
        </p:spPr>
      </p:pic>
      <p:pic>
        <p:nvPicPr>
          <p:cNvPr descr="http://img2.cache.netease.com/game/2013/5/23/20130523164923695a7.jpg" id="402" name="Shape 402"/>
          <p:cNvPicPr preferRelativeResize="0"/>
          <p:nvPr/>
        </p:nvPicPr>
        <p:blipFill rotWithShape="1">
          <a:blip r:embed="rId4">
            <a:alphaModFix/>
          </a:blip>
          <a:srcRect b="0" l="0" r="0" t="0"/>
          <a:stretch/>
        </p:blipFill>
        <p:spPr>
          <a:xfrm>
            <a:off x="0" y="492022"/>
            <a:ext cx="5065608" cy="2006168"/>
          </a:xfrm>
          <a:prstGeom prst="rect">
            <a:avLst/>
          </a:prstGeom>
          <a:noFill/>
          <a:ln>
            <a:noFill/>
          </a:ln>
        </p:spPr>
      </p:pic>
      <p:pic>
        <p:nvPicPr>
          <p:cNvPr id="403" name="Shape 403"/>
          <p:cNvPicPr preferRelativeResize="0"/>
          <p:nvPr/>
        </p:nvPicPr>
        <p:blipFill rotWithShape="1">
          <a:blip r:embed="rId5">
            <a:alphaModFix/>
          </a:blip>
          <a:srcRect b="0" l="0" r="0" t="0"/>
          <a:stretch/>
        </p:blipFill>
        <p:spPr>
          <a:xfrm>
            <a:off x="4492453" y="1094266"/>
            <a:ext cx="4876397" cy="2169997"/>
          </a:xfrm>
          <a:prstGeom prst="rect">
            <a:avLst/>
          </a:prstGeom>
          <a:noFill/>
          <a:ln>
            <a:noFill/>
          </a:ln>
        </p:spPr>
      </p:pic>
      <p:sp>
        <p:nvSpPr>
          <p:cNvPr id="404" name="Shape 40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405" name="Shape 40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406" name="Shape 40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pic>
        <p:nvPicPr>
          <p:cNvPr descr="http://i.gbc.tw/gb_img/1/001/548/1548211.jpg" id="407" name="Shape 407"/>
          <p:cNvPicPr preferRelativeResize="0"/>
          <p:nvPr/>
        </p:nvPicPr>
        <p:blipFill rotWithShape="1">
          <a:blip r:embed="rId6">
            <a:alphaModFix/>
          </a:blip>
          <a:srcRect b="0" l="0" r="0" t="0"/>
          <a:stretch/>
        </p:blipFill>
        <p:spPr>
          <a:xfrm>
            <a:off x="691637" y="3421708"/>
            <a:ext cx="7974036" cy="2739247"/>
          </a:xfrm>
          <a:prstGeom prst="rect">
            <a:avLst/>
          </a:prstGeom>
          <a:noFill/>
          <a:ln>
            <a:noFill/>
          </a:ln>
        </p:spPr>
      </p:pic>
      <p:pic>
        <p:nvPicPr>
          <p:cNvPr id="408" name="Shape 408"/>
          <p:cNvPicPr preferRelativeResize="0"/>
          <p:nvPr/>
        </p:nvPicPr>
        <p:blipFill rotWithShape="1">
          <a:blip r:embed="rId7">
            <a:alphaModFix/>
          </a:blip>
          <a:srcRect b="0" l="0" r="0" t="0"/>
          <a:stretch/>
        </p:blipFill>
        <p:spPr>
          <a:xfrm>
            <a:off x="4332157" y="554632"/>
            <a:ext cx="980369" cy="88738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Shape 4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44061"/>
              </a:buClr>
              <a:buSzPts val="4400"/>
              <a:buFont typeface="Constantia"/>
              <a:buNone/>
            </a:pPr>
            <a:r>
              <a:rPr b="1" i="0" lang="zh-TW" sz="4400" u="none" cap="none" strike="noStrike">
                <a:solidFill>
                  <a:srgbClr val="244061"/>
                </a:solidFill>
                <a:latin typeface="Constantia"/>
                <a:ea typeface="Constantia"/>
                <a:cs typeface="Constantia"/>
                <a:sym typeface="Constantia"/>
              </a:rPr>
              <a:t>我們有什麼資料？</a:t>
            </a:r>
            <a:endParaRPr b="1" i="0" sz="4400" u="none" cap="none" strike="noStrike">
              <a:solidFill>
                <a:srgbClr val="244061"/>
              </a:solidFill>
              <a:latin typeface="Constantia"/>
              <a:ea typeface="Constantia"/>
              <a:cs typeface="Constantia"/>
              <a:sym typeface="Constantia"/>
            </a:endParaRPr>
          </a:p>
        </p:txBody>
      </p:sp>
      <p:sp>
        <p:nvSpPr>
          <p:cNvPr id="415" name="Shape 4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632423"/>
              </a:buClr>
              <a:buSzPts val="3200"/>
              <a:buFont typeface="Arial Narrow"/>
              <a:buNone/>
            </a:pPr>
            <a:r>
              <a:t/>
            </a:r>
            <a:endParaRPr b="0" i="0" sz="3200" u="none" cap="none" strike="noStrike">
              <a:solidFill>
                <a:srgbClr val="244061"/>
              </a:solidFill>
              <a:latin typeface="Constantia"/>
              <a:ea typeface="Constantia"/>
              <a:cs typeface="Constantia"/>
              <a:sym typeface="Constantia"/>
            </a:endParaRPr>
          </a:p>
          <a:p>
            <a:pPr indent="-139700" lvl="0" marL="342900" marR="0" rtl="0" algn="l">
              <a:spcBef>
                <a:spcPts val="640"/>
              </a:spcBef>
              <a:spcAft>
                <a:spcPts val="0"/>
              </a:spcAft>
              <a:buClr>
                <a:srgbClr val="632423"/>
              </a:buClr>
              <a:buSzPts val="3200"/>
              <a:buFont typeface="Arial Narrow"/>
              <a:buNone/>
            </a:pPr>
            <a:r>
              <a:t/>
            </a:r>
            <a:endParaRPr b="0" i="0" sz="3200" u="none" cap="none" strike="noStrike">
              <a:solidFill>
                <a:srgbClr val="244061"/>
              </a:solidFill>
              <a:latin typeface="Constantia"/>
              <a:ea typeface="Constantia"/>
              <a:cs typeface="Constantia"/>
              <a:sym typeface="Constantia"/>
            </a:endParaRPr>
          </a:p>
        </p:txBody>
      </p:sp>
      <p:sp>
        <p:nvSpPr>
          <p:cNvPr id="416" name="Shape 4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417" name="Shape 4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418" name="Shape 4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pic>
        <p:nvPicPr>
          <p:cNvPr descr="enterprise-icon.png" id="419" name="Shape 419"/>
          <p:cNvPicPr preferRelativeResize="0"/>
          <p:nvPr/>
        </p:nvPicPr>
        <p:blipFill rotWithShape="1">
          <a:blip r:embed="rId3">
            <a:alphaModFix/>
          </a:blip>
          <a:srcRect b="0" l="0" r="0" t="0"/>
          <a:stretch/>
        </p:blipFill>
        <p:spPr>
          <a:xfrm>
            <a:off x="835269" y="2099641"/>
            <a:ext cx="1770484" cy="1770484"/>
          </a:xfrm>
          <a:prstGeom prst="rect">
            <a:avLst/>
          </a:prstGeom>
          <a:noFill/>
          <a:ln>
            <a:noFill/>
          </a:ln>
        </p:spPr>
      </p:pic>
      <p:pic>
        <p:nvPicPr>
          <p:cNvPr descr="question-mark-red.png" id="420" name="Shape 420"/>
          <p:cNvPicPr preferRelativeResize="0"/>
          <p:nvPr/>
        </p:nvPicPr>
        <p:blipFill rotWithShape="1">
          <a:blip r:embed="rId4">
            <a:alphaModFix/>
          </a:blip>
          <a:srcRect b="0" l="0" r="0" t="0"/>
          <a:stretch/>
        </p:blipFill>
        <p:spPr>
          <a:xfrm>
            <a:off x="1333500" y="2304918"/>
            <a:ext cx="876139" cy="1464905"/>
          </a:xfrm>
          <a:prstGeom prst="rect">
            <a:avLst/>
          </a:prstGeom>
          <a:noFill/>
          <a:ln>
            <a:noFill/>
          </a:ln>
        </p:spPr>
      </p:pic>
      <p:sp>
        <p:nvSpPr>
          <p:cNvPr id="421" name="Shape 421"/>
          <p:cNvSpPr txBox="1"/>
          <p:nvPr/>
        </p:nvSpPr>
        <p:spPr>
          <a:xfrm>
            <a:off x="558860" y="3888361"/>
            <a:ext cx="2339102" cy="83099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TW" sz="2400">
                <a:solidFill>
                  <a:schemeClr val="dk1"/>
                </a:solidFill>
                <a:latin typeface="Constantia"/>
                <a:ea typeface="Constantia"/>
                <a:cs typeface="Constantia"/>
                <a:sym typeface="Constantia"/>
              </a:rPr>
              <a:t>虛寶銷售預測與</a:t>
            </a:r>
            <a:endParaRPr b="1" sz="2400">
              <a:solidFill>
                <a:schemeClr val="dk1"/>
              </a:solidFill>
              <a:latin typeface="Constantia"/>
              <a:ea typeface="Constantia"/>
              <a:cs typeface="Constantia"/>
              <a:sym typeface="Constantia"/>
            </a:endParaRPr>
          </a:p>
          <a:p>
            <a:pPr indent="0" lvl="0" marL="0" marR="0" rtl="0" algn="ctr">
              <a:spcBef>
                <a:spcPts val="0"/>
              </a:spcBef>
              <a:spcAft>
                <a:spcPts val="0"/>
              </a:spcAft>
              <a:buNone/>
            </a:pPr>
            <a:r>
              <a:rPr b="1" lang="zh-TW" sz="2400">
                <a:solidFill>
                  <a:schemeClr val="dk1"/>
                </a:solidFill>
                <a:latin typeface="Constantia"/>
                <a:ea typeface="Constantia"/>
                <a:cs typeface="Constantia"/>
                <a:sym typeface="Constantia"/>
              </a:rPr>
              <a:t>成因分析</a:t>
            </a:r>
            <a:endParaRPr b="1" sz="2400">
              <a:solidFill>
                <a:schemeClr val="dk1"/>
              </a:solidFill>
              <a:latin typeface="Constantia"/>
              <a:ea typeface="Constantia"/>
              <a:cs typeface="Constantia"/>
              <a:sym typeface="Constantia"/>
            </a:endParaRPr>
          </a:p>
        </p:txBody>
      </p:sp>
      <p:sp>
        <p:nvSpPr>
          <p:cNvPr id="422" name="Shape 422"/>
          <p:cNvSpPr txBox="1"/>
          <p:nvPr/>
        </p:nvSpPr>
        <p:spPr>
          <a:xfrm>
            <a:off x="3109210" y="2405015"/>
            <a:ext cx="5800306" cy="1815882"/>
          </a:xfrm>
          <a:prstGeom prst="rect">
            <a:avLst/>
          </a:prstGeom>
          <a:noFill/>
          <a:ln>
            <a:noFill/>
          </a:ln>
        </p:spPr>
        <p:txBody>
          <a:bodyPr anchorCtr="0" anchor="t" bIns="45700" lIns="91425" spcFirstLastPara="1" rIns="91425" wrap="square" tIns="45700">
            <a:noAutofit/>
          </a:bodyPr>
          <a:lstStyle/>
          <a:p>
            <a:pPr indent="-360363" lvl="0" marL="360363" marR="0" rtl="0" algn="l">
              <a:spcBef>
                <a:spcPts val="0"/>
              </a:spcBef>
              <a:spcAft>
                <a:spcPts val="0"/>
              </a:spcAft>
              <a:buClr>
                <a:schemeClr val="dk1"/>
              </a:buClr>
              <a:buSzPts val="2800"/>
              <a:buFont typeface="Arial"/>
              <a:buChar char="▪"/>
            </a:pPr>
            <a:r>
              <a:rPr lang="zh-TW" sz="2800">
                <a:solidFill>
                  <a:schemeClr val="dk1"/>
                </a:solidFill>
                <a:latin typeface="Constantia"/>
                <a:ea typeface="Constantia"/>
                <a:cs typeface="Constantia"/>
                <a:sym typeface="Constantia"/>
              </a:rPr>
              <a:t>一款線上遊戲</a:t>
            </a:r>
            <a:endParaRPr sz="2800">
              <a:solidFill>
                <a:schemeClr val="dk1"/>
              </a:solidFill>
              <a:latin typeface="Constantia"/>
              <a:ea typeface="Constantia"/>
              <a:cs typeface="Constantia"/>
              <a:sym typeface="Constantia"/>
            </a:endParaRPr>
          </a:p>
          <a:p>
            <a:pPr indent="-360363" lvl="0" marL="360363" marR="0" rtl="0" algn="l">
              <a:spcBef>
                <a:spcPts val="0"/>
              </a:spcBef>
              <a:spcAft>
                <a:spcPts val="0"/>
              </a:spcAft>
              <a:buClr>
                <a:schemeClr val="dk1"/>
              </a:buClr>
              <a:buSzPts val="2800"/>
              <a:buFont typeface="Arial"/>
              <a:buChar char="▪"/>
            </a:pPr>
            <a:r>
              <a:rPr lang="zh-TW" sz="2800">
                <a:solidFill>
                  <a:schemeClr val="dk1"/>
                </a:solidFill>
                <a:latin typeface="Constantia"/>
                <a:ea typeface="Constantia"/>
                <a:cs typeface="Constantia"/>
                <a:sym typeface="Constantia"/>
              </a:rPr>
              <a:t>從開服到2015/10，約三年的時間</a:t>
            </a:r>
            <a:endParaRPr sz="2800">
              <a:solidFill>
                <a:schemeClr val="dk1"/>
              </a:solidFill>
              <a:latin typeface="Constantia"/>
              <a:ea typeface="Constantia"/>
              <a:cs typeface="Constantia"/>
              <a:sym typeface="Constantia"/>
            </a:endParaRPr>
          </a:p>
          <a:p>
            <a:pPr indent="-360363" lvl="0" marL="360363" marR="0" rtl="0" algn="l">
              <a:spcBef>
                <a:spcPts val="0"/>
              </a:spcBef>
              <a:spcAft>
                <a:spcPts val="0"/>
              </a:spcAft>
              <a:buClr>
                <a:schemeClr val="dk1"/>
              </a:buClr>
              <a:buSzPts val="2800"/>
              <a:buFont typeface="Arial"/>
              <a:buChar char="▪"/>
            </a:pPr>
            <a:r>
              <a:rPr lang="zh-TW" sz="2800">
                <a:solidFill>
                  <a:schemeClr val="dk1"/>
                </a:solidFill>
                <a:latin typeface="Constantia"/>
                <a:ea typeface="Constantia"/>
                <a:cs typeface="Constantia"/>
                <a:sym typeface="Constantia"/>
              </a:rPr>
              <a:t>玩家登入、登出資料</a:t>
            </a:r>
            <a:endParaRPr sz="2800">
              <a:solidFill>
                <a:schemeClr val="dk1"/>
              </a:solidFill>
              <a:latin typeface="Constantia"/>
              <a:ea typeface="Constantia"/>
              <a:cs typeface="Constantia"/>
              <a:sym typeface="Constantia"/>
            </a:endParaRPr>
          </a:p>
          <a:p>
            <a:pPr indent="-360363" lvl="0" marL="360363" marR="0" rtl="0" algn="l">
              <a:spcBef>
                <a:spcPts val="0"/>
              </a:spcBef>
              <a:spcAft>
                <a:spcPts val="0"/>
              </a:spcAft>
              <a:buClr>
                <a:schemeClr val="dk1"/>
              </a:buClr>
              <a:buSzPts val="2800"/>
              <a:buFont typeface="Arial"/>
              <a:buChar char="▪"/>
            </a:pPr>
            <a:r>
              <a:rPr lang="zh-TW" sz="2800">
                <a:solidFill>
                  <a:schemeClr val="dk1"/>
                </a:solidFill>
                <a:latin typeface="Constantia"/>
                <a:ea typeface="Constantia"/>
                <a:cs typeface="Constantia"/>
                <a:sym typeface="Constantia"/>
              </a:rPr>
              <a:t>商城購買資料</a:t>
            </a:r>
            <a:endParaRPr sz="2800">
              <a:solidFill>
                <a:schemeClr val="dk1"/>
              </a:solidFill>
              <a:latin typeface="Constantia"/>
              <a:ea typeface="Constantia"/>
              <a:cs typeface="Constantia"/>
              <a:sym typeface="Constant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Shape 4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428" name="Shape 4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429" name="Shape 4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pic>
        <p:nvPicPr>
          <p:cNvPr descr="02_qp_pw.png" id="430" name="Shape 430"/>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
        <p:nvSpPr>
          <p:cNvPr id="431" name="Shape 431"/>
          <p:cNvSpPr/>
          <p:nvPr/>
        </p:nvSpPr>
        <p:spPr>
          <a:xfrm>
            <a:off x="270935" y="609600"/>
            <a:ext cx="169334" cy="565573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tantia"/>
              <a:ea typeface="Constantia"/>
              <a:cs typeface="Constantia"/>
              <a:sym typeface="Constanti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Shape 1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44061"/>
              </a:buClr>
              <a:buSzPts val="4400"/>
              <a:buFont typeface="Constantia"/>
              <a:buNone/>
            </a:pPr>
            <a:r>
              <a:rPr b="1" i="0" lang="zh-TW" sz="4400" u="none" cap="none" strike="noStrike">
                <a:solidFill>
                  <a:srgbClr val="244061"/>
                </a:solidFill>
                <a:latin typeface="Constantia"/>
                <a:ea typeface="Constantia"/>
                <a:cs typeface="Constantia"/>
                <a:sym typeface="Constantia"/>
              </a:rPr>
              <a:t>身為資料科學家</a:t>
            </a:r>
            <a:endParaRPr/>
          </a:p>
        </p:txBody>
      </p:sp>
      <p:sp>
        <p:nvSpPr>
          <p:cNvPr id="125" name="Shape 125"/>
          <p:cNvSpPr txBox="1"/>
          <p:nvPr>
            <p:ph idx="1" type="body"/>
          </p:nvPr>
        </p:nvSpPr>
        <p:spPr>
          <a:xfrm>
            <a:off x="628650" y="2181218"/>
            <a:ext cx="7886700" cy="3593049"/>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632423"/>
              </a:buClr>
              <a:buSzPts val="3200"/>
              <a:buFont typeface="Arial Narrow"/>
              <a:buChar char="▪"/>
            </a:pPr>
            <a:r>
              <a:rPr b="0" i="0" lang="zh-TW" sz="3200" u="none" cap="none" strike="noStrike">
                <a:solidFill>
                  <a:srgbClr val="244061"/>
                </a:solidFill>
                <a:latin typeface="Constantia"/>
                <a:ea typeface="Constantia"/>
                <a:cs typeface="Constantia"/>
                <a:sym typeface="Constantia"/>
              </a:rPr>
              <a:t>具有豐富</a:t>
            </a:r>
            <a:r>
              <a:rPr b="1" i="0" lang="zh-TW" sz="3200" u="none" cap="none" strike="noStrike">
                <a:solidFill>
                  <a:srgbClr val="FF0000"/>
                </a:solidFill>
                <a:latin typeface="Constantia"/>
                <a:ea typeface="Constantia"/>
                <a:cs typeface="Constantia"/>
                <a:sym typeface="Constantia"/>
              </a:rPr>
              <a:t>實務經驗</a:t>
            </a:r>
            <a:r>
              <a:rPr b="0" i="0" lang="zh-TW" sz="3200" u="none" cap="none" strike="noStrike">
                <a:solidFill>
                  <a:srgbClr val="244061"/>
                </a:solidFill>
                <a:latin typeface="Constantia"/>
                <a:ea typeface="Constantia"/>
                <a:cs typeface="Constantia"/>
                <a:sym typeface="Constantia"/>
              </a:rPr>
              <a:t>的</a:t>
            </a:r>
            <a:r>
              <a:rPr b="1" i="0" lang="zh-TW" sz="3200" u="none" cap="none" strike="noStrike">
                <a:solidFill>
                  <a:srgbClr val="FF0000"/>
                </a:solidFill>
                <a:latin typeface="Constantia"/>
                <a:ea typeface="Constantia"/>
                <a:cs typeface="Constantia"/>
                <a:sym typeface="Constantia"/>
              </a:rPr>
              <a:t>學術研究者</a:t>
            </a:r>
            <a:endParaRPr b="1" i="0" sz="3200" u="none" cap="none" strike="noStrike">
              <a:solidFill>
                <a:srgbClr val="FF0000"/>
              </a:solidFill>
              <a:latin typeface="Constantia"/>
              <a:ea typeface="Constantia"/>
              <a:cs typeface="Constantia"/>
              <a:sym typeface="Constantia"/>
            </a:endParaRPr>
          </a:p>
          <a:p>
            <a:pPr indent="-285750" lvl="1" marL="742950" marR="0" rtl="0" algn="l">
              <a:spcBef>
                <a:spcPts val="600"/>
              </a:spcBef>
              <a:spcAft>
                <a:spcPts val="0"/>
              </a:spcAft>
              <a:buClr>
                <a:srgbClr val="632423"/>
              </a:buClr>
              <a:buSzPts val="2800"/>
              <a:buFont typeface="Arial Narrow"/>
              <a:buChar char="▪"/>
            </a:pPr>
            <a:r>
              <a:rPr b="0" i="0" lang="zh-TW" sz="2800" u="none" cap="none" strike="noStrike">
                <a:solidFill>
                  <a:srgbClr val="244061"/>
                </a:solidFill>
                <a:latin typeface="Constantia"/>
                <a:ea typeface="Constantia"/>
                <a:cs typeface="Constantia"/>
                <a:sym typeface="Constantia"/>
              </a:rPr>
              <a:t>主講超過 </a:t>
            </a:r>
            <a:r>
              <a:rPr b="1" i="0" lang="zh-TW" sz="2800" u="none" cap="none" strike="noStrike">
                <a:solidFill>
                  <a:srgbClr val="FF0000"/>
                </a:solidFill>
                <a:latin typeface="Constantia"/>
                <a:ea typeface="Constantia"/>
                <a:cs typeface="Constantia"/>
                <a:sym typeface="Constantia"/>
              </a:rPr>
              <a:t>40</a:t>
            </a:r>
            <a:r>
              <a:rPr b="0" i="0" lang="zh-TW" sz="2800" u="none" cap="none" strike="noStrike">
                <a:solidFill>
                  <a:srgbClr val="244061"/>
                </a:solidFill>
                <a:latin typeface="Constantia"/>
                <a:ea typeface="Constantia"/>
                <a:cs typeface="Constantia"/>
                <a:sym typeface="Constantia"/>
              </a:rPr>
              <a:t> 場專業技術講座</a:t>
            </a:r>
            <a:endParaRPr b="0" i="0" sz="2800" u="none" cap="none" strike="noStrike">
              <a:solidFill>
                <a:srgbClr val="244061"/>
              </a:solidFill>
              <a:latin typeface="Constantia"/>
              <a:ea typeface="Constantia"/>
              <a:cs typeface="Constantia"/>
              <a:sym typeface="Constantia"/>
            </a:endParaRPr>
          </a:p>
          <a:p>
            <a:pPr indent="-285750" lvl="1" marL="742950" marR="0" rtl="0" algn="l">
              <a:spcBef>
                <a:spcPts val="600"/>
              </a:spcBef>
              <a:spcAft>
                <a:spcPts val="0"/>
              </a:spcAft>
              <a:buClr>
                <a:srgbClr val="632423"/>
              </a:buClr>
              <a:buSzPts val="2800"/>
              <a:buFont typeface="Arial Narrow"/>
              <a:buChar char="▪"/>
            </a:pPr>
            <a:r>
              <a:rPr b="0" i="0" lang="zh-TW" sz="2800" u="none" cap="none" strike="noStrike">
                <a:solidFill>
                  <a:srgbClr val="244061"/>
                </a:solidFill>
                <a:latin typeface="Constantia"/>
                <a:ea typeface="Constantia"/>
                <a:cs typeface="Constantia"/>
                <a:sym typeface="Constantia"/>
              </a:rPr>
              <a:t>協助企業</a:t>
            </a:r>
            <a:r>
              <a:rPr b="1" i="0" lang="zh-TW" sz="2800" u="none" cap="none" strike="noStrike">
                <a:solidFill>
                  <a:srgbClr val="FF0000"/>
                </a:solidFill>
                <a:latin typeface="Constantia"/>
                <a:ea typeface="Constantia"/>
                <a:cs typeface="Constantia"/>
                <a:sym typeface="Constantia"/>
              </a:rPr>
              <a:t>建立資料科學團隊</a:t>
            </a:r>
            <a:endParaRPr b="1" i="0" sz="2800" u="none" cap="none" strike="noStrike">
              <a:solidFill>
                <a:srgbClr val="FF0000"/>
              </a:solidFill>
              <a:latin typeface="Constantia"/>
              <a:ea typeface="Constantia"/>
              <a:cs typeface="Constantia"/>
              <a:sym typeface="Constantia"/>
            </a:endParaRPr>
          </a:p>
          <a:p>
            <a:pPr indent="-285750" lvl="1" marL="742950" marR="0" rtl="0" algn="l">
              <a:spcBef>
                <a:spcPts val="600"/>
              </a:spcBef>
              <a:spcAft>
                <a:spcPts val="0"/>
              </a:spcAft>
              <a:buClr>
                <a:srgbClr val="632423"/>
              </a:buClr>
              <a:buSzPts val="2800"/>
              <a:buFont typeface="Arial Narrow"/>
              <a:buChar char="▪"/>
            </a:pPr>
            <a:r>
              <a:rPr b="0" i="0" lang="zh-TW" sz="2800" u="none" cap="none" strike="noStrike">
                <a:solidFill>
                  <a:srgbClr val="244061"/>
                </a:solidFill>
                <a:latin typeface="Constantia"/>
                <a:ea typeface="Constantia"/>
                <a:cs typeface="Constantia"/>
                <a:sym typeface="Constantia"/>
              </a:rPr>
              <a:t>與業界進行</a:t>
            </a:r>
            <a:r>
              <a:rPr b="1" i="0" lang="zh-TW" sz="2800" u="none" cap="none" strike="noStrike">
                <a:solidFill>
                  <a:srgbClr val="FF0000"/>
                </a:solidFill>
                <a:latin typeface="Constantia"/>
                <a:ea typeface="Constantia"/>
                <a:cs typeface="Constantia"/>
                <a:sym typeface="Constantia"/>
              </a:rPr>
              <a:t>產學合作</a:t>
            </a:r>
            <a:endParaRPr b="0" i="0" sz="2800" u="none" cap="none" strike="noStrike">
              <a:solidFill>
                <a:srgbClr val="244061"/>
              </a:solidFill>
              <a:latin typeface="Constantia"/>
              <a:ea typeface="Constantia"/>
              <a:cs typeface="Constantia"/>
              <a:sym typeface="Constantia"/>
            </a:endParaRPr>
          </a:p>
          <a:p>
            <a:pPr indent="-342900" lvl="0" marL="342900" marR="0" rtl="0" algn="l">
              <a:spcBef>
                <a:spcPts val="2400"/>
              </a:spcBef>
              <a:spcAft>
                <a:spcPts val="0"/>
              </a:spcAft>
              <a:buClr>
                <a:srgbClr val="632423"/>
              </a:buClr>
              <a:buSzPts val="3200"/>
              <a:buFont typeface="Arial Narrow"/>
              <a:buChar char="▪"/>
            </a:pPr>
            <a:r>
              <a:rPr b="0" i="0" lang="zh-TW" sz="3200" u="none" cap="none" strike="noStrike">
                <a:solidFill>
                  <a:srgbClr val="244061"/>
                </a:solidFill>
                <a:latin typeface="Constantia"/>
                <a:ea typeface="Constantia"/>
                <a:cs typeface="Constantia"/>
                <a:sym typeface="Constantia"/>
              </a:rPr>
              <a:t>跨足不同領域的 </a:t>
            </a:r>
            <a:r>
              <a:rPr b="1" i="0" lang="zh-TW" sz="3200" u="none" cap="none" strike="noStrike">
                <a:solidFill>
                  <a:srgbClr val="FF0000"/>
                </a:solidFill>
                <a:latin typeface="Constantia"/>
                <a:ea typeface="Constantia"/>
                <a:cs typeface="Constantia"/>
                <a:sym typeface="Constantia"/>
              </a:rPr>
              <a:t>domain know-how</a:t>
            </a:r>
            <a:endParaRPr/>
          </a:p>
          <a:p>
            <a:pPr indent="-285750" lvl="1" marL="742950" marR="0" rtl="0" algn="l">
              <a:spcBef>
                <a:spcPts val="600"/>
              </a:spcBef>
              <a:spcAft>
                <a:spcPts val="0"/>
              </a:spcAft>
              <a:buClr>
                <a:srgbClr val="632423"/>
              </a:buClr>
              <a:buSzPts val="2800"/>
              <a:buFont typeface="Arial Narrow"/>
              <a:buChar char="▪"/>
            </a:pPr>
            <a:r>
              <a:rPr b="0" i="0" lang="zh-TW" sz="2800" u="none" cap="none" strike="noStrike">
                <a:solidFill>
                  <a:srgbClr val="244061"/>
                </a:solidFill>
                <a:latin typeface="Constantia"/>
                <a:ea typeface="Constantia"/>
                <a:cs typeface="Constantia"/>
                <a:sym typeface="Constantia"/>
              </a:rPr>
              <a:t>線上遊戲、網路教育、職業運動、金融等……</a:t>
            </a:r>
            <a:endParaRPr/>
          </a:p>
        </p:txBody>
      </p:sp>
      <p:sp>
        <p:nvSpPr>
          <p:cNvPr id="126" name="Shape 1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127" name="Shape 1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128" name="Shape 1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pic>
        <p:nvPicPr>
          <p:cNvPr descr="dessin_data.png" id="129" name="Shape 129"/>
          <p:cNvPicPr preferRelativeResize="0"/>
          <p:nvPr/>
        </p:nvPicPr>
        <p:blipFill rotWithShape="1">
          <a:blip r:embed="rId3">
            <a:alphaModFix/>
          </a:blip>
          <a:srcRect b="0" l="0" r="0" t="0"/>
          <a:stretch/>
        </p:blipFill>
        <p:spPr>
          <a:xfrm>
            <a:off x="7134928" y="709131"/>
            <a:ext cx="1625598" cy="213794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Shape 4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44061"/>
              </a:buClr>
              <a:buSzPts val="4400"/>
              <a:buFont typeface="Constantia"/>
              <a:buNone/>
            </a:pPr>
            <a:r>
              <a:rPr b="1" i="0" lang="zh-TW" sz="4400" u="none" cap="none" strike="noStrike">
                <a:solidFill>
                  <a:srgbClr val="244061"/>
                </a:solidFill>
                <a:latin typeface="Constantia"/>
                <a:ea typeface="Constantia"/>
                <a:cs typeface="Constantia"/>
                <a:sym typeface="Constantia"/>
              </a:rPr>
              <a:t>銷售量與活躍玩家數</a:t>
            </a:r>
            <a:endParaRPr b="1" i="0" sz="4400" u="none" cap="none" strike="noStrike">
              <a:solidFill>
                <a:srgbClr val="244061"/>
              </a:solidFill>
              <a:latin typeface="Constantia"/>
              <a:ea typeface="Constantia"/>
              <a:cs typeface="Constantia"/>
              <a:sym typeface="Constantia"/>
            </a:endParaRPr>
          </a:p>
        </p:txBody>
      </p:sp>
      <p:sp>
        <p:nvSpPr>
          <p:cNvPr id="437" name="Shape 4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438" name="Shape 4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439" name="Shape 4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pic>
        <p:nvPicPr>
          <p:cNvPr id="440" name="Shape 440"/>
          <p:cNvPicPr preferRelativeResize="0"/>
          <p:nvPr/>
        </p:nvPicPr>
        <p:blipFill rotWithShape="1">
          <a:blip r:embed="rId3">
            <a:alphaModFix/>
          </a:blip>
          <a:srcRect b="0" l="0" r="0" t="0"/>
          <a:stretch/>
        </p:blipFill>
        <p:spPr>
          <a:xfrm>
            <a:off x="1042988" y="0"/>
            <a:ext cx="6858000" cy="6858000"/>
          </a:xfrm>
          <a:prstGeom prst="rect">
            <a:avLst/>
          </a:prstGeom>
          <a:noFill/>
          <a:ln>
            <a:noFill/>
          </a:ln>
        </p:spPr>
      </p:pic>
      <p:sp>
        <p:nvSpPr>
          <p:cNvPr id="441" name="Shape 441"/>
          <p:cNvSpPr txBox="1"/>
          <p:nvPr/>
        </p:nvSpPr>
        <p:spPr>
          <a:xfrm>
            <a:off x="2263775" y="1690688"/>
            <a:ext cx="1790700" cy="3698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800">
                <a:solidFill>
                  <a:srgbClr val="244061"/>
                </a:solidFill>
                <a:latin typeface="Arial"/>
                <a:ea typeface="Arial"/>
                <a:cs typeface="Arial"/>
                <a:sym typeface="Arial"/>
              </a:rPr>
              <a:t>相關係數：0.83</a:t>
            </a:r>
            <a:endParaRPr sz="1800">
              <a:solidFill>
                <a:srgbClr val="24406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Shape 4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44061"/>
              </a:buClr>
              <a:buSzPts val="4400"/>
              <a:buFont typeface="Constantia"/>
              <a:buNone/>
            </a:pPr>
            <a:r>
              <a:rPr b="1" i="0" lang="zh-TW" sz="4400" u="none" cap="none" strike="noStrike">
                <a:solidFill>
                  <a:srgbClr val="244061"/>
                </a:solidFill>
                <a:latin typeface="Constantia"/>
                <a:ea typeface="Constantia"/>
                <a:cs typeface="Constantia"/>
                <a:sym typeface="Constantia"/>
              </a:rPr>
              <a:t>商品銷售差異</a:t>
            </a:r>
            <a:endParaRPr/>
          </a:p>
        </p:txBody>
      </p:sp>
      <p:sp>
        <p:nvSpPr>
          <p:cNvPr id="447" name="Shape 44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448" name="Shape 44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449" name="Shape 4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grpSp>
        <p:nvGrpSpPr>
          <p:cNvPr id="450" name="Shape 450"/>
          <p:cNvGrpSpPr/>
          <p:nvPr/>
        </p:nvGrpSpPr>
        <p:grpSpPr>
          <a:xfrm>
            <a:off x="0" y="1412875"/>
            <a:ext cx="9144000" cy="5143500"/>
            <a:chOff x="0" y="1581523"/>
            <a:chExt cx="9144000" cy="5143500"/>
          </a:xfrm>
        </p:grpSpPr>
        <p:pic>
          <p:nvPicPr>
            <p:cNvPr id="451" name="Shape 451"/>
            <p:cNvPicPr preferRelativeResize="0"/>
            <p:nvPr/>
          </p:nvPicPr>
          <p:blipFill rotWithShape="1">
            <a:blip r:embed="rId3">
              <a:alphaModFix/>
            </a:blip>
            <a:srcRect b="0" l="0" r="0" t="0"/>
            <a:stretch/>
          </p:blipFill>
          <p:spPr>
            <a:xfrm>
              <a:off x="0" y="1581523"/>
              <a:ext cx="9144000" cy="5143500"/>
            </a:xfrm>
            <a:prstGeom prst="rect">
              <a:avLst/>
            </a:prstGeom>
            <a:noFill/>
            <a:ln>
              <a:noFill/>
            </a:ln>
          </p:spPr>
        </p:pic>
        <p:sp>
          <p:nvSpPr>
            <p:cNvPr id="452" name="Shape 452"/>
            <p:cNvSpPr txBox="1"/>
            <p:nvPr/>
          </p:nvSpPr>
          <p:spPr>
            <a:xfrm>
              <a:off x="2227263" y="2653086"/>
              <a:ext cx="2056973" cy="7848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800">
                  <a:solidFill>
                    <a:schemeClr val="dk1"/>
                  </a:solidFill>
                  <a:latin typeface="Arial"/>
                  <a:ea typeface="Arial"/>
                  <a:cs typeface="Arial"/>
                  <a:sym typeface="Arial"/>
                </a:rPr>
                <a:t>總銷售量：93,945</a:t>
              </a:r>
              <a:endParaRPr/>
            </a:p>
            <a:p>
              <a:pPr indent="0" lvl="0" marL="0" marR="0" rtl="0" algn="l">
                <a:spcBef>
                  <a:spcPts val="900"/>
                </a:spcBef>
                <a:spcAft>
                  <a:spcPts val="0"/>
                </a:spcAft>
                <a:buNone/>
              </a:pPr>
              <a:r>
                <a:rPr lang="zh-TW" sz="1800">
                  <a:solidFill>
                    <a:schemeClr val="dk1"/>
                  </a:solidFill>
                  <a:latin typeface="Arial"/>
                  <a:ea typeface="Arial"/>
                  <a:cs typeface="Arial"/>
                  <a:sym typeface="Arial"/>
                </a:rPr>
                <a:t>首週銷量：55,947</a:t>
              </a:r>
              <a:endParaRPr sz="1800">
                <a:solidFill>
                  <a:schemeClr val="dk1"/>
                </a:solidFill>
                <a:latin typeface="Arial"/>
                <a:ea typeface="Arial"/>
                <a:cs typeface="Arial"/>
                <a:sym typeface="Arial"/>
              </a:endParaRPr>
            </a:p>
          </p:txBody>
        </p:sp>
        <p:sp>
          <p:nvSpPr>
            <p:cNvPr id="453" name="Shape 453"/>
            <p:cNvSpPr txBox="1"/>
            <p:nvPr/>
          </p:nvSpPr>
          <p:spPr>
            <a:xfrm>
              <a:off x="6697663" y="2653086"/>
              <a:ext cx="1923925" cy="7848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800">
                  <a:solidFill>
                    <a:schemeClr val="dk1"/>
                  </a:solidFill>
                  <a:latin typeface="Arial"/>
                  <a:ea typeface="Arial"/>
                  <a:cs typeface="Arial"/>
                  <a:sym typeface="Arial"/>
                </a:rPr>
                <a:t>總銷售量：1,268</a:t>
              </a:r>
              <a:endParaRPr/>
            </a:p>
            <a:p>
              <a:pPr indent="0" lvl="0" marL="0" marR="0" rtl="0" algn="l">
                <a:spcBef>
                  <a:spcPts val="900"/>
                </a:spcBef>
                <a:spcAft>
                  <a:spcPts val="0"/>
                </a:spcAft>
                <a:buNone/>
              </a:pPr>
              <a:r>
                <a:rPr lang="zh-TW" sz="1800">
                  <a:solidFill>
                    <a:schemeClr val="dk1"/>
                  </a:solidFill>
                  <a:latin typeface="Arial"/>
                  <a:ea typeface="Arial"/>
                  <a:cs typeface="Arial"/>
                  <a:sym typeface="Arial"/>
                </a:rPr>
                <a:t>首週銷量：992</a:t>
              </a:r>
              <a:endParaRPr sz="1800">
                <a:solidFill>
                  <a:schemeClr val="dk1"/>
                </a:solidFill>
                <a:latin typeface="Arial"/>
                <a:ea typeface="Arial"/>
                <a:cs typeface="Arial"/>
                <a:sym typeface="Arial"/>
              </a:endParaRPr>
            </a:p>
          </p:txBody>
        </p:sp>
      </p:grpSp>
      <p:sp>
        <p:nvSpPr>
          <p:cNvPr id="454" name="Shape 454"/>
          <p:cNvSpPr/>
          <p:nvPr/>
        </p:nvSpPr>
        <p:spPr>
          <a:xfrm>
            <a:off x="971550" y="1289335"/>
            <a:ext cx="7272338" cy="647700"/>
          </a:xfrm>
          <a:prstGeom prst="rect">
            <a:avLst/>
          </a:prstGeom>
          <a:solidFill>
            <a:schemeClr val="lt1"/>
          </a:solidFill>
          <a:ln>
            <a:noFill/>
          </a:ln>
        </p:spPr>
        <p:txBody>
          <a:bodyPr anchorCtr="0" anchor="t" bIns="46800" lIns="90000" spcFirstLastPara="1" rIns="90000" wrap="square" tIns="468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55" name="Shape 455"/>
          <p:cNvPicPr preferRelativeResize="0"/>
          <p:nvPr/>
        </p:nvPicPr>
        <p:blipFill rotWithShape="1">
          <a:blip r:embed="rId4">
            <a:alphaModFix/>
          </a:blip>
          <a:srcRect b="0" l="0" r="0" t="0"/>
          <a:stretch/>
        </p:blipFill>
        <p:spPr>
          <a:xfrm>
            <a:off x="5565462" y="1520825"/>
            <a:ext cx="1007101" cy="2354839"/>
          </a:xfrm>
          <a:prstGeom prst="rect">
            <a:avLst/>
          </a:prstGeom>
          <a:noFill/>
          <a:ln>
            <a:noFill/>
          </a:ln>
        </p:spPr>
      </p:pic>
      <p:pic>
        <p:nvPicPr>
          <p:cNvPr id="456" name="Shape 456"/>
          <p:cNvPicPr preferRelativeResize="0"/>
          <p:nvPr/>
        </p:nvPicPr>
        <p:blipFill rotWithShape="1">
          <a:blip r:embed="rId5">
            <a:alphaModFix/>
          </a:blip>
          <a:srcRect b="0" l="0" r="0" t="0"/>
          <a:stretch/>
        </p:blipFill>
        <p:spPr>
          <a:xfrm>
            <a:off x="185918" y="1520825"/>
            <a:ext cx="1727020" cy="21494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Shape 4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44061"/>
              </a:buClr>
              <a:buSzPts val="4400"/>
              <a:buFont typeface="Constantia"/>
              <a:buNone/>
            </a:pPr>
            <a:r>
              <a:rPr b="1" i="0" lang="zh-TW" sz="4400" u="none" cap="none" strike="noStrike">
                <a:solidFill>
                  <a:srgbClr val="244061"/>
                </a:solidFill>
                <a:latin typeface="Constantia"/>
                <a:ea typeface="Constantia"/>
                <a:cs typeface="Constantia"/>
                <a:sym typeface="Constantia"/>
              </a:rPr>
              <a:t>首週銷量見真章</a:t>
            </a:r>
            <a:endParaRPr/>
          </a:p>
        </p:txBody>
      </p:sp>
      <p:sp>
        <p:nvSpPr>
          <p:cNvPr id="462" name="Shape 462"/>
          <p:cNvSpPr txBox="1"/>
          <p:nvPr>
            <p:ph idx="1" type="body"/>
          </p:nvPr>
        </p:nvSpPr>
        <p:spPr>
          <a:xfrm>
            <a:off x="628650" y="1394808"/>
            <a:ext cx="7886700" cy="4351338"/>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632423"/>
              </a:buClr>
              <a:buSzPts val="3200"/>
              <a:buFont typeface="Arial Narrow"/>
              <a:buChar char="▪"/>
            </a:pPr>
            <a:r>
              <a:rPr b="0" i="0" lang="zh-TW" sz="3200" u="none" cap="none" strike="noStrike">
                <a:solidFill>
                  <a:srgbClr val="244061"/>
                </a:solidFill>
                <a:latin typeface="Constantia"/>
                <a:ea typeface="Constantia"/>
                <a:cs typeface="Constantia"/>
                <a:sym typeface="Constantia"/>
              </a:rPr>
              <a:t>裝備發售首週銷售量佔總銷量</a:t>
            </a:r>
            <a:r>
              <a:rPr b="0" i="0" lang="zh-TW" sz="3200" u="none" cap="none" strike="noStrike">
                <a:solidFill>
                  <a:srgbClr val="C00000"/>
                </a:solidFill>
                <a:latin typeface="Constantia"/>
                <a:ea typeface="Constantia"/>
                <a:cs typeface="Constantia"/>
                <a:sym typeface="Constantia"/>
              </a:rPr>
              <a:t>一半</a:t>
            </a:r>
            <a:endParaRPr b="1" i="0" sz="3200" u="none" cap="none" strike="noStrike">
              <a:solidFill>
                <a:srgbClr val="C00000"/>
              </a:solidFill>
              <a:latin typeface="Constantia"/>
              <a:ea typeface="Constantia"/>
              <a:cs typeface="Constantia"/>
              <a:sym typeface="Constantia"/>
            </a:endParaRPr>
          </a:p>
          <a:p>
            <a:pPr indent="-342900" lvl="0" marL="342900" marR="0" rtl="0" algn="l">
              <a:spcBef>
                <a:spcPts val="640"/>
              </a:spcBef>
              <a:spcAft>
                <a:spcPts val="0"/>
              </a:spcAft>
              <a:buClr>
                <a:srgbClr val="632423"/>
              </a:buClr>
              <a:buSzPts val="3200"/>
              <a:buFont typeface="Arial Narrow"/>
              <a:buChar char="▪"/>
            </a:pPr>
            <a:r>
              <a:rPr b="0" i="0" lang="zh-TW" sz="3200" u="none" cap="none" strike="noStrike">
                <a:solidFill>
                  <a:srgbClr val="244061"/>
                </a:solidFill>
                <a:latin typeface="Constantia"/>
                <a:ea typeface="Constantia"/>
                <a:cs typeface="Constantia"/>
                <a:sym typeface="Constantia"/>
              </a:rPr>
              <a:t>首週銷售量與總銷量之相關係數為 </a:t>
            </a:r>
            <a:r>
              <a:rPr b="0" i="0" lang="zh-TW" sz="3200" u="none" cap="none" strike="noStrike">
                <a:solidFill>
                  <a:srgbClr val="C00000"/>
                </a:solidFill>
                <a:latin typeface="Constantia"/>
                <a:ea typeface="Constantia"/>
                <a:cs typeface="Constantia"/>
                <a:sym typeface="Constantia"/>
              </a:rPr>
              <a:t>&gt; </a:t>
            </a:r>
            <a:r>
              <a:rPr b="1" i="0" lang="zh-TW" sz="3200" u="none" cap="none" strike="noStrike">
                <a:solidFill>
                  <a:srgbClr val="C00000"/>
                </a:solidFill>
                <a:latin typeface="Constantia"/>
                <a:ea typeface="Constantia"/>
                <a:cs typeface="Constantia"/>
                <a:sym typeface="Constantia"/>
              </a:rPr>
              <a:t>0.9</a:t>
            </a:r>
            <a:endParaRPr b="0" i="0" sz="3200" u="none" cap="none" strike="noStrike">
              <a:solidFill>
                <a:srgbClr val="C00000"/>
              </a:solidFill>
              <a:latin typeface="Constantia"/>
              <a:ea typeface="Constantia"/>
              <a:cs typeface="Constantia"/>
              <a:sym typeface="Constantia"/>
            </a:endParaRPr>
          </a:p>
        </p:txBody>
      </p:sp>
      <p:sp>
        <p:nvSpPr>
          <p:cNvPr id="463" name="Shape 46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464" name="Shape 46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465" name="Shape 46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pic>
        <p:nvPicPr>
          <p:cNvPr id="466" name="Shape 466"/>
          <p:cNvPicPr preferRelativeResize="0"/>
          <p:nvPr/>
        </p:nvPicPr>
        <p:blipFill rotWithShape="1">
          <a:blip r:embed="rId3">
            <a:alphaModFix/>
          </a:blip>
          <a:srcRect b="0" l="0" r="0" t="0"/>
          <a:stretch/>
        </p:blipFill>
        <p:spPr>
          <a:xfrm>
            <a:off x="4643438" y="2625725"/>
            <a:ext cx="3949700" cy="3949700"/>
          </a:xfrm>
          <a:prstGeom prst="rect">
            <a:avLst/>
          </a:prstGeom>
          <a:noFill/>
          <a:ln>
            <a:noFill/>
          </a:ln>
        </p:spPr>
      </p:pic>
      <p:pic>
        <p:nvPicPr>
          <p:cNvPr id="467" name="Shape 467"/>
          <p:cNvPicPr preferRelativeResize="0"/>
          <p:nvPr/>
        </p:nvPicPr>
        <p:blipFill rotWithShape="1">
          <a:blip r:embed="rId4">
            <a:alphaModFix/>
          </a:blip>
          <a:srcRect b="0" l="0" r="0" t="0"/>
          <a:stretch/>
        </p:blipFill>
        <p:spPr>
          <a:xfrm>
            <a:off x="309563" y="2636838"/>
            <a:ext cx="3937000" cy="393858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Shape 4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44061"/>
              </a:buClr>
              <a:buSzPts val="4400"/>
              <a:buFont typeface="Constantia"/>
              <a:buNone/>
            </a:pPr>
            <a:r>
              <a:rPr b="1" i="0" lang="zh-TW" sz="4400" u="none" cap="none" strike="noStrike">
                <a:solidFill>
                  <a:srgbClr val="244061"/>
                </a:solidFill>
                <a:latin typeface="Constantia"/>
                <a:ea typeface="Constantia"/>
                <a:cs typeface="Constantia"/>
                <a:sym typeface="Constantia"/>
              </a:rPr>
              <a:t>外觀裝備銷售指標 (SI)</a:t>
            </a:r>
            <a:endParaRPr b="1" i="0" sz="4400" u="none" cap="none" strike="noStrike">
              <a:solidFill>
                <a:srgbClr val="244061"/>
              </a:solidFill>
              <a:latin typeface="Constantia"/>
              <a:ea typeface="Constantia"/>
              <a:cs typeface="Constantia"/>
              <a:sym typeface="Constantia"/>
            </a:endParaRPr>
          </a:p>
        </p:txBody>
      </p:sp>
      <p:sp>
        <p:nvSpPr>
          <p:cNvPr id="473" name="Shape 473"/>
          <p:cNvSpPr txBox="1"/>
          <p:nvPr>
            <p:ph idx="1" type="body"/>
          </p:nvPr>
        </p:nvSpPr>
        <p:spPr>
          <a:xfrm>
            <a:off x="712788" y="1789691"/>
            <a:ext cx="7886700" cy="4216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632423"/>
              </a:buClr>
              <a:buSzPts val="3200"/>
              <a:buFont typeface="Arial Narrow"/>
              <a:buChar char="▪"/>
            </a:pPr>
            <a:r>
              <a:rPr b="0" i="0" lang="zh-TW" sz="3200" u="none" cap="none" strike="noStrike">
                <a:solidFill>
                  <a:srgbClr val="244061"/>
                </a:solidFill>
                <a:latin typeface="Constantia"/>
                <a:ea typeface="Constantia"/>
                <a:cs typeface="Constantia"/>
                <a:sym typeface="Constantia"/>
              </a:rPr>
              <a:t>比較不同時期發售之裝備的銷售優劣</a:t>
            </a:r>
            <a:endParaRPr b="0" i="0" sz="3200" u="none" cap="none" strike="noStrike">
              <a:solidFill>
                <a:srgbClr val="244061"/>
              </a:solidFill>
              <a:latin typeface="Constantia"/>
              <a:ea typeface="Constantia"/>
              <a:cs typeface="Constantia"/>
              <a:sym typeface="Constantia"/>
            </a:endParaRPr>
          </a:p>
          <a:p>
            <a:pPr indent="-285750" lvl="1" marL="742950" marR="0" rtl="0" algn="l">
              <a:lnSpc>
                <a:spcPct val="90000"/>
              </a:lnSpc>
              <a:spcBef>
                <a:spcPts val="1800"/>
              </a:spcBef>
              <a:spcAft>
                <a:spcPts val="0"/>
              </a:spcAft>
              <a:buClr>
                <a:srgbClr val="632423"/>
              </a:buClr>
              <a:buSzPts val="2000"/>
              <a:buFont typeface="Arial Narrow"/>
              <a:buChar char="▪"/>
            </a:pPr>
            <a:r>
              <a:rPr b="0" i="0" lang="zh-TW" sz="2000" u="none" cap="none" strike="noStrike">
                <a:solidFill>
                  <a:srgbClr val="244061"/>
                </a:solidFill>
                <a:latin typeface="Constantia"/>
                <a:ea typeface="Constantia"/>
                <a:cs typeface="Constantia"/>
                <a:sym typeface="Constantia"/>
              </a:rPr>
              <a:t>去除活躍玩家數帶來的影響 (1)</a:t>
            </a:r>
            <a:endParaRPr/>
          </a:p>
          <a:p>
            <a:pPr indent="-285750" lvl="1" marL="742950" marR="0" rtl="0" algn="l">
              <a:lnSpc>
                <a:spcPct val="90000"/>
              </a:lnSpc>
              <a:spcBef>
                <a:spcPts val="1200"/>
              </a:spcBef>
              <a:spcAft>
                <a:spcPts val="0"/>
              </a:spcAft>
              <a:buClr>
                <a:srgbClr val="632423"/>
              </a:buClr>
              <a:buSzPts val="2000"/>
              <a:buFont typeface="Arial Narrow"/>
              <a:buChar char="▪"/>
            </a:pPr>
            <a:r>
              <a:rPr b="0" i="0" lang="zh-TW" sz="2000" u="none" cap="none" strike="noStrike">
                <a:solidFill>
                  <a:srgbClr val="244061"/>
                </a:solidFill>
                <a:latin typeface="Constantia"/>
                <a:ea typeface="Constantia"/>
                <a:cs typeface="Constantia"/>
                <a:sym typeface="Constantia"/>
              </a:rPr>
              <a:t>去除銷售期間造成的影響 (2)</a:t>
            </a:r>
            <a:endParaRPr/>
          </a:p>
          <a:p>
            <a:pPr indent="-285750" lvl="1" marL="742950" marR="0" rtl="0" algn="l">
              <a:lnSpc>
                <a:spcPct val="90000"/>
              </a:lnSpc>
              <a:spcBef>
                <a:spcPts val="1200"/>
              </a:spcBef>
              <a:spcAft>
                <a:spcPts val="0"/>
              </a:spcAft>
              <a:buClr>
                <a:srgbClr val="632423"/>
              </a:buClr>
              <a:buSzPts val="2000"/>
              <a:buFont typeface="Arial Narrow"/>
              <a:buChar char="▪"/>
            </a:pPr>
            <a:r>
              <a:rPr b="0" i="0" lang="zh-TW" sz="2000" u="none" cap="none" strike="noStrike">
                <a:solidFill>
                  <a:srgbClr val="244061"/>
                </a:solidFill>
                <a:latin typeface="Constantia"/>
                <a:ea typeface="Constantia"/>
                <a:cs typeface="Constantia"/>
                <a:sym typeface="Constantia"/>
              </a:rPr>
              <a:t>去除玩家購買力影響 (3)</a:t>
            </a:r>
            <a:endParaRPr b="0" i="0" sz="2400" u="none" cap="none" strike="noStrike">
              <a:solidFill>
                <a:srgbClr val="244061"/>
              </a:solidFill>
              <a:latin typeface="Constantia"/>
              <a:ea typeface="Constantia"/>
              <a:cs typeface="Constantia"/>
              <a:sym typeface="Constantia"/>
            </a:endParaRPr>
          </a:p>
          <a:p>
            <a:pPr indent="-342900" lvl="0" marL="342900" marR="0" rtl="0" algn="l">
              <a:lnSpc>
                <a:spcPct val="90000"/>
              </a:lnSpc>
              <a:spcBef>
                <a:spcPts val="1200"/>
              </a:spcBef>
              <a:spcAft>
                <a:spcPts val="0"/>
              </a:spcAft>
              <a:buClr>
                <a:srgbClr val="632423"/>
              </a:buClr>
              <a:buSzPts val="3200"/>
              <a:buFont typeface="Arial Narrow"/>
              <a:buChar char="▪"/>
            </a:pPr>
            <a:r>
              <a:rPr b="0" i="0" lang="zh-TW" sz="3200" u="none" cap="none" strike="noStrike">
                <a:solidFill>
                  <a:srgbClr val="244061"/>
                </a:solidFill>
                <a:latin typeface="Constantia"/>
                <a:ea typeface="Constantia"/>
                <a:cs typeface="Constantia"/>
                <a:sym typeface="Constantia"/>
              </a:rPr>
              <a:t>每個裝備的銷售指標 SI (Sale Index) 必須針對上述三點 normalization</a:t>
            </a:r>
            <a:endParaRPr/>
          </a:p>
          <a:p>
            <a:pPr indent="-342900" lvl="0" marL="342900" marR="0" rtl="0" algn="l">
              <a:lnSpc>
                <a:spcPct val="90000"/>
              </a:lnSpc>
              <a:spcBef>
                <a:spcPts val="1200"/>
              </a:spcBef>
              <a:spcAft>
                <a:spcPts val="0"/>
              </a:spcAft>
              <a:buClr>
                <a:srgbClr val="632423"/>
              </a:buClr>
              <a:buSzPts val="3200"/>
              <a:buFont typeface="Arial Narrow"/>
              <a:buChar char="▪"/>
            </a:pPr>
            <a:r>
              <a:rPr b="0" i="0" lang="zh-TW" sz="3200" u="none" cap="none" strike="noStrike">
                <a:solidFill>
                  <a:srgbClr val="244061"/>
                </a:solidFill>
                <a:latin typeface="Constantia"/>
                <a:ea typeface="Constantia"/>
                <a:cs typeface="Constantia"/>
                <a:sym typeface="Constantia"/>
              </a:rPr>
              <a:t>各裝備</a:t>
            </a:r>
            <a:r>
              <a:rPr b="1" i="0" lang="zh-TW" sz="3200" u="none" cap="none" strike="noStrike">
                <a:solidFill>
                  <a:srgbClr val="FF0000"/>
                </a:solidFill>
                <a:latin typeface="Constantia"/>
                <a:ea typeface="Constantia"/>
                <a:cs typeface="Constantia"/>
                <a:sym typeface="Constantia"/>
              </a:rPr>
              <a:t>開賣首週</a:t>
            </a:r>
            <a:r>
              <a:rPr b="1" baseline="30000" i="0" lang="zh-TW" sz="3200" u="none" cap="none" strike="noStrike">
                <a:solidFill>
                  <a:srgbClr val="244061"/>
                </a:solidFill>
                <a:latin typeface="Constantia"/>
                <a:ea typeface="Constantia"/>
                <a:cs typeface="Constantia"/>
                <a:sym typeface="Constantia"/>
              </a:rPr>
              <a:t>(2)</a:t>
            </a:r>
            <a:r>
              <a:rPr b="1" i="0" lang="zh-TW" sz="3200" u="none" cap="none" strike="noStrike">
                <a:solidFill>
                  <a:srgbClr val="FF0000"/>
                </a:solidFill>
                <a:latin typeface="Constantia"/>
                <a:ea typeface="Constantia"/>
                <a:cs typeface="Constantia"/>
                <a:sym typeface="Constantia"/>
              </a:rPr>
              <a:t>購買玩家</a:t>
            </a:r>
            <a:r>
              <a:rPr b="1" baseline="30000" i="0" lang="zh-TW" sz="3200" u="none" cap="none" strike="noStrike">
                <a:solidFill>
                  <a:srgbClr val="244061"/>
                </a:solidFill>
                <a:latin typeface="Constantia"/>
                <a:ea typeface="Constantia"/>
                <a:cs typeface="Constantia"/>
                <a:sym typeface="Constantia"/>
              </a:rPr>
              <a:t>(3)</a:t>
            </a:r>
            <a:r>
              <a:rPr b="0" i="0" lang="zh-TW" sz="3200" u="none" cap="none" strike="noStrike">
                <a:solidFill>
                  <a:srgbClr val="244061"/>
                </a:solidFill>
                <a:latin typeface="Constantia"/>
                <a:ea typeface="Constantia"/>
                <a:cs typeface="Constantia"/>
                <a:sym typeface="Constantia"/>
              </a:rPr>
              <a:t>佔</a:t>
            </a:r>
            <a:r>
              <a:rPr b="1" i="0" lang="zh-TW" sz="3200" u="none" cap="none" strike="noStrike">
                <a:solidFill>
                  <a:srgbClr val="FF0000"/>
                </a:solidFill>
                <a:latin typeface="Constantia"/>
                <a:ea typeface="Constantia"/>
                <a:cs typeface="Constantia"/>
                <a:sym typeface="Constantia"/>
              </a:rPr>
              <a:t>當週全部購買玩家之比例</a:t>
            </a:r>
            <a:r>
              <a:rPr b="1" baseline="30000" i="0" lang="zh-TW" sz="3200" u="none" cap="none" strike="noStrike">
                <a:solidFill>
                  <a:srgbClr val="244061"/>
                </a:solidFill>
                <a:latin typeface="Constantia"/>
                <a:ea typeface="Constantia"/>
                <a:cs typeface="Constantia"/>
                <a:sym typeface="Constantia"/>
              </a:rPr>
              <a:t>(1)</a:t>
            </a:r>
            <a:endParaRPr/>
          </a:p>
        </p:txBody>
      </p:sp>
      <p:sp>
        <p:nvSpPr>
          <p:cNvPr id="474" name="Shape 47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475" name="Shape 47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476" name="Shape 47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sp>
        <p:nvSpPr>
          <p:cNvPr id="477" name="Shape 477"/>
          <p:cNvSpPr txBox="1"/>
          <p:nvPr/>
        </p:nvSpPr>
        <p:spPr>
          <a:xfrm>
            <a:off x="2930525" y="4832350"/>
            <a:ext cx="184150" cy="5222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2800">
              <a:solidFill>
                <a:srgbClr val="24406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Shape 4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44061"/>
              </a:buClr>
              <a:buSzPts val="4400"/>
              <a:buFont typeface="Constantia"/>
              <a:buNone/>
            </a:pPr>
            <a:r>
              <a:rPr b="1" i="0" lang="zh-TW" sz="4400" u="none" cap="none" strike="noStrike">
                <a:solidFill>
                  <a:srgbClr val="244061"/>
                </a:solidFill>
                <a:latin typeface="Constantia"/>
                <a:ea typeface="Constantia"/>
                <a:cs typeface="Constantia"/>
                <a:sym typeface="Constantia"/>
              </a:rPr>
              <a:t>要如何預測 SI ?</a:t>
            </a:r>
            <a:endParaRPr b="1" i="0" sz="4400" u="none" cap="none" strike="noStrike">
              <a:solidFill>
                <a:srgbClr val="244061"/>
              </a:solidFill>
              <a:latin typeface="Constantia"/>
              <a:ea typeface="Constantia"/>
              <a:cs typeface="Constantia"/>
              <a:sym typeface="Constantia"/>
            </a:endParaRPr>
          </a:p>
        </p:txBody>
      </p:sp>
      <p:sp>
        <p:nvSpPr>
          <p:cNvPr id="483" name="Shape 48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632423"/>
              </a:buClr>
              <a:buSzPts val="3200"/>
              <a:buFont typeface="Arial Narrow"/>
              <a:buChar char="▪"/>
            </a:pPr>
            <a:r>
              <a:rPr b="0" i="0" lang="zh-TW" sz="3200" u="none" cap="none" strike="noStrike">
                <a:solidFill>
                  <a:srgbClr val="244061"/>
                </a:solidFill>
                <a:latin typeface="Constantia"/>
                <a:ea typeface="Constantia"/>
                <a:cs typeface="Constantia"/>
                <a:sym typeface="Constantia"/>
              </a:rPr>
              <a:t>瞭解玩家選擇的原因</a:t>
            </a:r>
            <a:endParaRPr b="0" i="0" sz="3200" u="none" cap="none" strike="noStrike">
              <a:solidFill>
                <a:srgbClr val="244061"/>
              </a:solidFill>
              <a:latin typeface="Constantia"/>
              <a:ea typeface="Constantia"/>
              <a:cs typeface="Constantia"/>
              <a:sym typeface="Constantia"/>
            </a:endParaRPr>
          </a:p>
          <a:p>
            <a:pPr indent="-342900" lvl="0" marL="342900" marR="0" rtl="0" algn="l">
              <a:spcBef>
                <a:spcPts val="640"/>
              </a:spcBef>
              <a:spcAft>
                <a:spcPts val="0"/>
              </a:spcAft>
              <a:buClr>
                <a:srgbClr val="632423"/>
              </a:buClr>
              <a:buSzPts val="3200"/>
              <a:buFont typeface="Arial Narrow"/>
              <a:buChar char="▪"/>
            </a:pPr>
            <a:r>
              <a:rPr b="0" i="0" lang="zh-TW" sz="3200" u="none" cap="none" strike="noStrike">
                <a:solidFill>
                  <a:srgbClr val="244061"/>
                </a:solidFill>
                <a:latin typeface="Constantia"/>
                <a:ea typeface="Constantia"/>
                <a:cs typeface="Constantia"/>
                <a:sym typeface="Constantia"/>
              </a:rPr>
              <a:t>量化玩家對於裝備的觀感</a:t>
            </a:r>
            <a:endParaRPr b="0" i="0" sz="3200" u="none" cap="none" strike="noStrike">
              <a:solidFill>
                <a:srgbClr val="244061"/>
              </a:solidFill>
              <a:latin typeface="Constantia"/>
              <a:ea typeface="Constantia"/>
              <a:cs typeface="Constantia"/>
              <a:sym typeface="Constantia"/>
            </a:endParaRPr>
          </a:p>
          <a:p>
            <a:pPr indent="-139700" lvl="0" marL="342900" marR="0" rtl="0" algn="l">
              <a:spcBef>
                <a:spcPts val="640"/>
              </a:spcBef>
              <a:spcAft>
                <a:spcPts val="0"/>
              </a:spcAft>
              <a:buClr>
                <a:srgbClr val="632423"/>
              </a:buClr>
              <a:buSzPts val="3200"/>
              <a:buFont typeface="Arial Narrow"/>
              <a:buNone/>
            </a:pPr>
            <a:r>
              <a:t/>
            </a:r>
            <a:endParaRPr b="0" i="0" sz="3200" u="none" cap="none" strike="noStrike">
              <a:solidFill>
                <a:srgbClr val="244061"/>
              </a:solidFill>
              <a:latin typeface="Constantia"/>
              <a:ea typeface="Constantia"/>
              <a:cs typeface="Constantia"/>
              <a:sym typeface="Constantia"/>
            </a:endParaRPr>
          </a:p>
          <a:p>
            <a:pPr indent="-139700" lvl="0" marL="342900" marR="0" rtl="0" algn="l">
              <a:spcBef>
                <a:spcPts val="640"/>
              </a:spcBef>
              <a:spcAft>
                <a:spcPts val="0"/>
              </a:spcAft>
              <a:buClr>
                <a:srgbClr val="632423"/>
              </a:buClr>
              <a:buSzPts val="3200"/>
              <a:buFont typeface="Arial Narrow"/>
              <a:buNone/>
            </a:pPr>
            <a:r>
              <a:t/>
            </a:r>
            <a:endParaRPr b="0" i="0" sz="3200" u="none" cap="none" strike="noStrike">
              <a:solidFill>
                <a:srgbClr val="244061"/>
              </a:solidFill>
              <a:latin typeface="Constantia"/>
              <a:ea typeface="Constantia"/>
              <a:cs typeface="Constantia"/>
              <a:sym typeface="Constantia"/>
            </a:endParaRPr>
          </a:p>
          <a:p>
            <a:pPr indent="-139700" lvl="0" marL="342900" marR="0" rtl="0" algn="l">
              <a:spcBef>
                <a:spcPts val="640"/>
              </a:spcBef>
              <a:spcAft>
                <a:spcPts val="0"/>
              </a:spcAft>
              <a:buClr>
                <a:srgbClr val="632423"/>
              </a:buClr>
              <a:buSzPts val="3200"/>
              <a:buFont typeface="Arial Narrow"/>
              <a:buNone/>
            </a:pPr>
            <a:r>
              <a:t/>
            </a:r>
            <a:endParaRPr b="0" i="0" sz="3200" u="none" cap="none" strike="noStrike">
              <a:solidFill>
                <a:srgbClr val="244061"/>
              </a:solidFill>
              <a:latin typeface="Constantia"/>
              <a:ea typeface="Constantia"/>
              <a:cs typeface="Constantia"/>
              <a:sym typeface="Constantia"/>
            </a:endParaRPr>
          </a:p>
          <a:p>
            <a:pPr indent="-139700" lvl="0" marL="342900" marR="0" rtl="0" algn="l">
              <a:spcBef>
                <a:spcPts val="640"/>
              </a:spcBef>
              <a:spcAft>
                <a:spcPts val="0"/>
              </a:spcAft>
              <a:buClr>
                <a:srgbClr val="632423"/>
              </a:buClr>
              <a:buSzPts val="3200"/>
              <a:buFont typeface="Arial Narrow"/>
              <a:buNone/>
            </a:pPr>
            <a:r>
              <a:t/>
            </a:r>
            <a:endParaRPr b="0" i="0" sz="3200" u="none" cap="none" strike="noStrike">
              <a:solidFill>
                <a:srgbClr val="244061"/>
              </a:solidFill>
              <a:latin typeface="Constantia"/>
              <a:ea typeface="Constantia"/>
              <a:cs typeface="Constantia"/>
              <a:sym typeface="Constantia"/>
            </a:endParaRPr>
          </a:p>
        </p:txBody>
      </p:sp>
      <p:sp>
        <p:nvSpPr>
          <p:cNvPr id="484" name="Shape 48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485" name="Shape 48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486" name="Shape 48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pic>
        <p:nvPicPr>
          <p:cNvPr id="487" name="Shape 487"/>
          <p:cNvPicPr preferRelativeResize="0"/>
          <p:nvPr/>
        </p:nvPicPr>
        <p:blipFill rotWithShape="1">
          <a:blip r:embed="rId3">
            <a:alphaModFix/>
          </a:blip>
          <a:srcRect b="0" l="0" r="0" t="0"/>
          <a:stretch/>
        </p:blipFill>
        <p:spPr>
          <a:xfrm>
            <a:off x="3720973" y="3355041"/>
            <a:ext cx="4998833" cy="282192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3">
                                            <p:txEl>
                                              <p:pRg end="5" st="5"/>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Shape 49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493" name="Shape 49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494" name="Shape 49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pic>
        <p:nvPicPr>
          <p:cNvPr descr="netflix_job.png" id="495" name="Shape 495"/>
          <p:cNvPicPr preferRelativeResize="0"/>
          <p:nvPr/>
        </p:nvPicPr>
        <p:blipFill rotWithShape="1">
          <a:blip r:embed="rId3">
            <a:alphaModFix/>
          </a:blip>
          <a:srcRect b="0" l="0" r="0" t="0"/>
          <a:stretch/>
        </p:blipFill>
        <p:spPr>
          <a:xfrm>
            <a:off x="249238" y="0"/>
            <a:ext cx="8645525" cy="6858000"/>
          </a:xfrm>
          <a:prstGeom prst="rect">
            <a:avLst/>
          </a:prstGeom>
          <a:noFill/>
          <a:ln>
            <a:noFill/>
          </a:ln>
        </p:spPr>
      </p:pic>
      <p:sp>
        <p:nvSpPr>
          <p:cNvPr id="496" name="Shape 496"/>
          <p:cNvSpPr/>
          <p:nvPr/>
        </p:nvSpPr>
        <p:spPr>
          <a:xfrm>
            <a:off x="1042988" y="4365625"/>
            <a:ext cx="7562850" cy="358775"/>
          </a:xfrm>
          <a:prstGeom prst="roundRect">
            <a:avLst>
              <a:gd fmla="val 16667" name="adj"/>
            </a:avLst>
          </a:prstGeom>
          <a:solidFill>
            <a:schemeClr val="dk1">
              <a:alpha val="4862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2400" u="sng">
                <a:solidFill>
                  <a:schemeClr val="hlink"/>
                </a:solidFill>
                <a:latin typeface="Corbel"/>
                <a:ea typeface="Corbel"/>
                <a:cs typeface="Corbel"/>
                <a:sym typeface="Corbel"/>
                <a:hlinkClick r:id="rId4"/>
              </a:rPr>
              <a:t>http://jobs.netflix.com/jobs.php?id=NFX01466</a:t>
            </a:r>
            <a:endParaRPr sz="2400">
              <a:solidFill>
                <a:schemeClr val="lt1"/>
              </a:solidFill>
              <a:latin typeface="Corbel"/>
              <a:ea typeface="Corbel"/>
              <a:cs typeface="Corbel"/>
              <a:sym typeface="Corbe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Shape 50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632423"/>
              </a:buClr>
              <a:buSzPts val="3200"/>
              <a:buFont typeface="Arial Narrow"/>
              <a:buChar char="▪"/>
            </a:pPr>
            <a:r>
              <a:rPr b="0" i="0" lang="zh-TW" sz="3200" u="none" cap="none" strike="noStrike">
                <a:solidFill>
                  <a:srgbClr val="244061"/>
                </a:solidFill>
                <a:latin typeface="Constantia"/>
                <a:ea typeface="Constantia"/>
                <a:cs typeface="Constantia"/>
                <a:sym typeface="Constantia"/>
              </a:rPr>
              <a:t>聘請專人依照 SOP (36 pages) 觀賞並標註影片</a:t>
            </a:r>
            <a:endParaRPr b="0" i="0" sz="3200" u="none" cap="none" strike="noStrike">
              <a:solidFill>
                <a:srgbClr val="244061"/>
              </a:solidFill>
              <a:latin typeface="Constantia"/>
              <a:ea typeface="Constantia"/>
              <a:cs typeface="Constantia"/>
              <a:sym typeface="Constantia"/>
            </a:endParaRPr>
          </a:p>
          <a:p>
            <a:pPr indent="-342900" lvl="0" marL="342900" marR="0" rtl="0" algn="l">
              <a:spcBef>
                <a:spcPts val="2400"/>
              </a:spcBef>
              <a:spcAft>
                <a:spcPts val="0"/>
              </a:spcAft>
              <a:buClr>
                <a:srgbClr val="632423"/>
              </a:buClr>
              <a:buSzPts val="3200"/>
              <a:buFont typeface="Arial Narrow"/>
              <a:buChar char="▪"/>
            </a:pPr>
            <a:r>
              <a:rPr b="0" i="0" lang="zh-TW" sz="3200" u="none" cap="none" strike="noStrike">
                <a:solidFill>
                  <a:srgbClr val="244061"/>
                </a:solidFill>
                <a:latin typeface="Constantia"/>
                <a:ea typeface="Constantia"/>
                <a:cs typeface="Constantia"/>
                <a:sym typeface="Constantia"/>
              </a:rPr>
              <a:t>555 個標籤，76,897 種組合 (2014年一月)</a:t>
            </a:r>
            <a:endParaRPr/>
          </a:p>
          <a:p>
            <a:pPr indent="-342900" lvl="0" marL="342900" marR="0" rtl="0" algn="l">
              <a:spcBef>
                <a:spcPts val="2400"/>
              </a:spcBef>
              <a:spcAft>
                <a:spcPts val="0"/>
              </a:spcAft>
              <a:buClr>
                <a:srgbClr val="632423"/>
              </a:buClr>
              <a:buSzPts val="3200"/>
              <a:buFont typeface="Arial Narrow"/>
              <a:buChar char="▪"/>
            </a:pPr>
            <a:r>
              <a:rPr b="0" i="0" lang="zh-TW" sz="3200" u="none" cap="none" strike="noStrike">
                <a:solidFill>
                  <a:srgbClr val="244061"/>
                </a:solidFill>
                <a:latin typeface="Constantia"/>
                <a:ea typeface="Constantia"/>
                <a:cs typeface="Constantia"/>
                <a:sym typeface="Constantia"/>
              </a:rPr>
              <a:t>以分類標籤</a:t>
            </a:r>
            <a:r>
              <a:rPr b="1" i="0" lang="zh-TW" sz="3200" u="none" cap="none" strike="noStrike">
                <a:solidFill>
                  <a:srgbClr val="FF0000"/>
                </a:solidFill>
                <a:latin typeface="Constantia"/>
                <a:ea typeface="Constantia"/>
                <a:cs typeface="Constantia"/>
                <a:sym typeface="Constantia"/>
              </a:rPr>
              <a:t>量化</a:t>
            </a:r>
            <a:r>
              <a:rPr b="0" i="0" lang="zh-TW" sz="3200" u="none" cap="none" strike="noStrike">
                <a:solidFill>
                  <a:srgbClr val="244061"/>
                </a:solidFill>
                <a:latin typeface="Constantia"/>
                <a:ea typeface="Constantia"/>
                <a:cs typeface="Constantia"/>
                <a:sym typeface="Constantia"/>
              </a:rPr>
              <a:t>使用者對影片的</a:t>
            </a:r>
            <a:r>
              <a:rPr b="1" i="0" lang="zh-TW" sz="3200" u="none" cap="none" strike="noStrike">
                <a:solidFill>
                  <a:srgbClr val="FF0000"/>
                </a:solidFill>
                <a:latin typeface="Constantia"/>
                <a:ea typeface="Constantia"/>
                <a:cs typeface="Constantia"/>
                <a:sym typeface="Constantia"/>
              </a:rPr>
              <a:t>喜好</a:t>
            </a:r>
            <a:r>
              <a:rPr b="0" i="0" lang="zh-TW" sz="3200" u="none" cap="none" strike="noStrike">
                <a:solidFill>
                  <a:srgbClr val="244061"/>
                </a:solidFill>
                <a:latin typeface="Constantia"/>
                <a:ea typeface="Constantia"/>
                <a:cs typeface="Constantia"/>
                <a:sym typeface="Constantia"/>
              </a:rPr>
              <a:t>，進而分析</a:t>
            </a:r>
            <a:r>
              <a:rPr b="1" i="0" lang="zh-TW" sz="3200" u="none" cap="none" strike="noStrike">
                <a:solidFill>
                  <a:srgbClr val="FF0000"/>
                </a:solidFill>
                <a:latin typeface="Constantia"/>
                <a:ea typeface="Constantia"/>
                <a:cs typeface="Constantia"/>
                <a:sym typeface="Constantia"/>
              </a:rPr>
              <a:t>預測</a:t>
            </a:r>
            <a:r>
              <a:rPr b="0" i="0" lang="zh-TW" sz="3200" u="none" cap="none" strike="noStrike">
                <a:solidFill>
                  <a:srgbClr val="244061"/>
                </a:solidFill>
                <a:latin typeface="Constantia"/>
                <a:ea typeface="Constantia"/>
                <a:cs typeface="Constantia"/>
                <a:sym typeface="Constantia"/>
              </a:rPr>
              <a:t>使用者</a:t>
            </a:r>
            <a:r>
              <a:rPr b="1" i="0" lang="zh-TW" sz="3200" u="none" cap="none" strike="noStrike">
                <a:solidFill>
                  <a:srgbClr val="FF0000"/>
                </a:solidFill>
                <a:latin typeface="Constantia"/>
                <a:ea typeface="Constantia"/>
                <a:cs typeface="Constantia"/>
                <a:sym typeface="Constantia"/>
              </a:rPr>
              <a:t>想觀賞的影片</a:t>
            </a:r>
            <a:endParaRPr b="1" i="0" sz="3200" u="none" cap="none" strike="noStrike">
              <a:solidFill>
                <a:srgbClr val="FF0000"/>
              </a:solidFill>
              <a:latin typeface="Constantia"/>
              <a:ea typeface="Constantia"/>
              <a:cs typeface="Constantia"/>
              <a:sym typeface="Constantia"/>
            </a:endParaRPr>
          </a:p>
          <a:p>
            <a:pPr indent="-342900" lvl="0" marL="342900" marR="0" rtl="0" algn="l">
              <a:spcBef>
                <a:spcPts val="2400"/>
              </a:spcBef>
              <a:spcAft>
                <a:spcPts val="0"/>
              </a:spcAft>
              <a:buClr>
                <a:srgbClr val="632423"/>
              </a:buClr>
              <a:buSzPts val="3200"/>
              <a:buFont typeface="Arial Narrow"/>
              <a:buChar char="▪"/>
            </a:pPr>
            <a:r>
              <a:rPr b="0" i="0" lang="zh-TW" sz="3200" u="none" cap="none" strike="noStrike">
                <a:solidFill>
                  <a:srgbClr val="244061"/>
                </a:solidFill>
                <a:latin typeface="Constantia"/>
                <a:ea typeface="Constantia"/>
                <a:cs typeface="Constantia"/>
                <a:sym typeface="Constantia"/>
              </a:rPr>
              <a:t>70%+ 的影片觀看，來自 Netflix 的推薦</a:t>
            </a:r>
            <a:endParaRPr b="0" i="0" sz="3200" u="none" cap="none" strike="noStrike">
              <a:solidFill>
                <a:srgbClr val="244061"/>
              </a:solidFill>
              <a:latin typeface="Constantia"/>
              <a:ea typeface="Constantia"/>
              <a:cs typeface="Constantia"/>
              <a:sym typeface="Constantia"/>
            </a:endParaRPr>
          </a:p>
          <a:p>
            <a:pPr indent="-139700" lvl="0" marL="342900" marR="0" rtl="0" algn="l">
              <a:spcBef>
                <a:spcPts val="640"/>
              </a:spcBef>
              <a:spcAft>
                <a:spcPts val="0"/>
              </a:spcAft>
              <a:buClr>
                <a:srgbClr val="632423"/>
              </a:buClr>
              <a:buSzPts val="3200"/>
              <a:buFont typeface="Arial Narrow"/>
              <a:buNone/>
            </a:pPr>
            <a:r>
              <a:t/>
            </a:r>
            <a:endParaRPr b="0" i="0" sz="3200" u="none" cap="none" strike="noStrike">
              <a:solidFill>
                <a:srgbClr val="244061"/>
              </a:solidFill>
              <a:latin typeface="Constantia"/>
              <a:ea typeface="Constantia"/>
              <a:cs typeface="Constantia"/>
              <a:sym typeface="Constantia"/>
            </a:endParaRPr>
          </a:p>
        </p:txBody>
      </p:sp>
      <p:sp>
        <p:nvSpPr>
          <p:cNvPr id="502" name="Shape 50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503" name="Shape 50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504" name="Shape 50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pic>
        <p:nvPicPr>
          <p:cNvPr id="505" name="Shape 505"/>
          <p:cNvPicPr preferRelativeResize="0"/>
          <p:nvPr/>
        </p:nvPicPr>
        <p:blipFill rotWithShape="1">
          <a:blip r:embed="rId3">
            <a:alphaModFix/>
          </a:blip>
          <a:srcRect b="0" l="0" r="0" t="0"/>
          <a:stretch/>
        </p:blipFill>
        <p:spPr>
          <a:xfrm>
            <a:off x="2807494" y="0"/>
            <a:ext cx="3529012" cy="198278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1">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pic>
        <p:nvPicPr>
          <p:cNvPr id="510" name="Shape 510"/>
          <p:cNvPicPr preferRelativeResize="0"/>
          <p:nvPr/>
        </p:nvPicPr>
        <p:blipFill rotWithShape="1">
          <a:blip r:embed="rId3">
            <a:alphaModFix/>
          </a:blip>
          <a:srcRect b="0" l="0" r="0" t="0"/>
          <a:stretch/>
        </p:blipFill>
        <p:spPr>
          <a:xfrm>
            <a:off x="2807494" y="0"/>
            <a:ext cx="3529012" cy="1982787"/>
          </a:xfrm>
          <a:prstGeom prst="rect">
            <a:avLst/>
          </a:prstGeom>
          <a:noFill/>
          <a:ln>
            <a:noFill/>
          </a:ln>
        </p:spPr>
      </p:pic>
      <p:pic>
        <p:nvPicPr>
          <p:cNvPr id="511" name="Shape 511"/>
          <p:cNvPicPr preferRelativeResize="0"/>
          <p:nvPr/>
        </p:nvPicPr>
        <p:blipFill rotWithShape="1">
          <a:blip r:embed="rId4">
            <a:alphaModFix/>
          </a:blip>
          <a:srcRect b="0" l="0" r="0" t="0"/>
          <a:stretch/>
        </p:blipFill>
        <p:spPr>
          <a:xfrm>
            <a:off x="566737" y="1589518"/>
            <a:ext cx="8010525" cy="4464050"/>
          </a:xfrm>
          <a:prstGeom prst="rect">
            <a:avLst/>
          </a:prstGeom>
          <a:noFill/>
          <a:ln>
            <a:noFill/>
          </a:ln>
        </p:spPr>
      </p:pic>
      <p:sp>
        <p:nvSpPr>
          <p:cNvPr id="512" name="Shape 5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513" name="Shape 5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514" name="Shape 5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Shape 5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520" name="Shape 5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521" name="Shape 5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pic>
        <p:nvPicPr>
          <p:cNvPr id="522" name="Shape 522"/>
          <p:cNvPicPr preferRelativeResize="0"/>
          <p:nvPr/>
        </p:nvPicPr>
        <p:blipFill rotWithShape="1">
          <a:blip r:embed="rId3">
            <a:alphaModFix/>
          </a:blip>
          <a:srcRect b="0" l="0" r="0" t="0"/>
          <a:stretch/>
        </p:blipFill>
        <p:spPr>
          <a:xfrm>
            <a:off x="155862" y="1253068"/>
            <a:ext cx="8856261" cy="3572932"/>
          </a:xfrm>
          <a:prstGeom prst="rect">
            <a:avLst/>
          </a:prstGeom>
          <a:noFill/>
          <a:ln>
            <a:noFill/>
          </a:ln>
        </p:spPr>
      </p:pic>
      <p:sp>
        <p:nvSpPr>
          <p:cNvPr id="523" name="Shape 523"/>
          <p:cNvSpPr txBox="1"/>
          <p:nvPr/>
        </p:nvSpPr>
        <p:spPr>
          <a:xfrm>
            <a:off x="411598" y="3397814"/>
            <a:ext cx="8392041"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4000">
                <a:solidFill>
                  <a:srgbClr val="205867"/>
                </a:solidFill>
                <a:latin typeface="Constantia"/>
                <a:ea typeface="Constantia"/>
                <a:cs typeface="Constantia"/>
                <a:sym typeface="Constantia"/>
              </a:rPr>
              <a:t>以分類標籤量化玩家對於裝備的觀感</a:t>
            </a:r>
            <a:endParaRPr b="1" sz="4000">
              <a:solidFill>
                <a:srgbClr val="205867"/>
              </a:solidFill>
              <a:latin typeface="Constantia"/>
              <a:ea typeface="Constantia"/>
              <a:cs typeface="Constantia"/>
              <a:sym typeface="Constanti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Shape 5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44061"/>
              </a:buClr>
              <a:buSzPts val="4400"/>
              <a:buFont typeface="Constantia"/>
              <a:buNone/>
            </a:pPr>
            <a:r>
              <a:rPr b="1" i="0" lang="zh-TW" sz="4400" u="none" cap="none" strike="noStrike">
                <a:solidFill>
                  <a:srgbClr val="244061"/>
                </a:solidFill>
                <a:latin typeface="Constantia"/>
                <a:ea typeface="Constantia"/>
                <a:cs typeface="Constantia"/>
                <a:sym typeface="Constantia"/>
              </a:rPr>
              <a:t>微型案件</a:t>
            </a:r>
            <a:endParaRPr b="1" i="0" sz="4400" u="none" cap="none" strike="noStrike">
              <a:solidFill>
                <a:srgbClr val="244061"/>
              </a:solidFill>
              <a:latin typeface="Constantia"/>
              <a:ea typeface="Constantia"/>
              <a:cs typeface="Constantia"/>
              <a:sym typeface="Constantia"/>
            </a:endParaRPr>
          </a:p>
        </p:txBody>
      </p:sp>
      <p:sp>
        <p:nvSpPr>
          <p:cNvPr id="529" name="Shape 529"/>
          <p:cNvSpPr txBox="1"/>
          <p:nvPr>
            <p:ph idx="1" type="body"/>
          </p:nvPr>
        </p:nvSpPr>
        <p:spPr>
          <a:xfrm>
            <a:off x="628649" y="1572128"/>
            <a:ext cx="8252563" cy="4351338"/>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632423"/>
              </a:buClr>
              <a:buSzPts val="3200"/>
              <a:buFont typeface="Arial Narrow"/>
              <a:buChar char="▪"/>
            </a:pPr>
            <a:r>
              <a:rPr b="0" i="0" lang="zh-TW" sz="3200" u="none" cap="none" strike="noStrike">
                <a:solidFill>
                  <a:srgbClr val="244061"/>
                </a:solidFill>
                <a:latin typeface="Constantia"/>
                <a:ea typeface="Constantia"/>
                <a:cs typeface="Constantia"/>
                <a:sym typeface="Constantia"/>
              </a:rPr>
              <a:t>無法自動化，需要人力判斷的工作</a:t>
            </a:r>
            <a:endParaRPr b="0" i="0" sz="3200" u="none" cap="none" strike="noStrike">
              <a:solidFill>
                <a:srgbClr val="244061"/>
              </a:solidFill>
              <a:latin typeface="Constantia"/>
              <a:ea typeface="Constantia"/>
              <a:cs typeface="Constantia"/>
              <a:sym typeface="Constantia"/>
            </a:endParaRPr>
          </a:p>
          <a:p>
            <a:pPr indent="-342900" lvl="0" marL="342900" marR="0" rtl="0" algn="l">
              <a:spcBef>
                <a:spcPts val="640"/>
              </a:spcBef>
              <a:spcAft>
                <a:spcPts val="0"/>
              </a:spcAft>
              <a:buClr>
                <a:srgbClr val="632423"/>
              </a:buClr>
              <a:buSzPts val="3200"/>
              <a:buFont typeface="Arial Narrow"/>
              <a:buChar char="▪"/>
            </a:pPr>
            <a:r>
              <a:rPr b="0" i="0" lang="zh-TW" sz="3200" u="none" cap="none" strike="noStrike">
                <a:solidFill>
                  <a:srgbClr val="244061"/>
                </a:solidFill>
                <a:latin typeface="Constantia"/>
                <a:ea typeface="Constantia"/>
                <a:cs typeface="Constantia"/>
                <a:sym typeface="Constantia"/>
              </a:rPr>
              <a:t>可以切割、分散成獨立的細小工作</a:t>
            </a:r>
            <a:endParaRPr b="0" i="0" sz="3200" u="none" cap="none" strike="noStrike">
              <a:solidFill>
                <a:srgbClr val="244061"/>
              </a:solidFill>
              <a:latin typeface="Constantia"/>
              <a:ea typeface="Constantia"/>
              <a:cs typeface="Constantia"/>
              <a:sym typeface="Constantia"/>
            </a:endParaRPr>
          </a:p>
          <a:p>
            <a:pPr indent="-342900" lvl="0" marL="342900" marR="0" rtl="0" algn="l">
              <a:spcBef>
                <a:spcPts val="640"/>
              </a:spcBef>
              <a:spcAft>
                <a:spcPts val="0"/>
              </a:spcAft>
              <a:buClr>
                <a:srgbClr val="632423"/>
              </a:buClr>
              <a:buSzPts val="3200"/>
              <a:buFont typeface="Arial Narrow"/>
              <a:buChar char="▪"/>
            </a:pPr>
            <a:r>
              <a:rPr b="0" i="0" lang="zh-TW" sz="3200" u="none" cap="none" strike="noStrike">
                <a:solidFill>
                  <a:srgbClr val="244061"/>
                </a:solidFill>
                <a:latin typeface="Constantia"/>
                <a:ea typeface="Constantia"/>
                <a:cs typeface="Constantia"/>
                <a:sym typeface="Constantia"/>
              </a:rPr>
              <a:t>量大、但是不需要特殊技能就能處理的工作</a:t>
            </a:r>
            <a:endParaRPr b="0" i="0" sz="3200" u="none" cap="none" strike="noStrike">
              <a:solidFill>
                <a:srgbClr val="244061"/>
              </a:solidFill>
              <a:latin typeface="Constantia"/>
              <a:ea typeface="Constantia"/>
              <a:cs typeface="Constantia"/>
              <a:sym typeface="Constantia"/>
            </a:endParaRPr>
          </a:p>
        </p:txBody>
      </p:sp>
      <p:sp>
        <p:nvSpPr>
          <p:cNvPr id="530" name="Shape 5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531" name="Shape 5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532" name="Shape 5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pic>
        <p:nvPicPr>
          <p:cNvPr id="533" name="Shape 533"/>
          <p:cNvPicPr preferRelativeResize="0"/>
          <p:nvPr/>
        </p:nvPicPr>
        <p:blipFill rotWithShape="1">
          <a:blip r:embed="rId3">
            <a:alphaModFix/>
          </a:blip>
          <a:srcRect b="0" l="0" r="0" t="0"/>
          <a:stretch/>
        </p:blipFill>
        <p:spPr>
          <a:xfrm>
            <a:off x="628650" y="3381298"/>
            <a:ext cx="3712156" cy="2784117"/>
          </a:xfrm>
          <a:prstGeom prst="rect">
            <a:avLst/>
          </a:prstGeom>
          <a:noFill/>
          <a:ln>
            <a:noFill/>
          </a:ln>
        </p:spPr>
      </p:pic>
      <p:pic>
        <p:nvPicPr>
          <p:cNvPr id="534" name="Shape 534"/>
          <p:cNvPicPr preferRelativeResize="0"/>
          <p:nvPr/>
        </p:nvPicPr>
        <p:blipFill rotWithShape="1">
          <a:blip r:embed="rId4">
            <a:alphaModFix/>
          </a:blip>
          <a:srcRect b="0" l="0" r="0" t="0"/>
          <a:stretch/>
        </p:blipFill>
        <p:spPr>
          <a:xfrm>
            <a:off x="4572000" y="3381298"/>
            <a:ext cx="4309213" cy="256092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pic>
        <p:nvPicPr>
          <p:cNvPr descr="http://www.books.com.tw/csss/images/books_logo.png" id="134" name="Shape 134"/>
          <p:cNvPicPr preferRelativeResize="0"/>
          <p:nvPr/>
        </p:nvPicPr>
        <p:blipFill rotWithShape="1">
          <a:blip r:embed="rId3">
            <a:alphaModFix/>
          </a:blip>
          <a:srcRect b="0" l="0" r="0" t="0"/>
          <a:stretch/>
        </p:blipFill>
        <p:spPr>
          <a:xfrm>
            <a:off x="471579" y="5029970"/>
            <a:ext cx="1243117" cy="1243118"/>
          </a:xfrm>
          <a:prstGeom prst="rect">
            <a:avLst/>
          </a:prstGeom>
          <a:noFill/>
          <a:ln>
            <a:noFill/>
          </a:ln>
        </p:spPr>
      </p:pic>
      <p:sp>
        <p:nvSpPr>
          <p:cNvPr id="135" name="Shape 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44061"/>
              </a:buClr>
              <a:buSzPts val="4400"/>
              <a:buFont typeface="Constantia"/>
              <a:buNone/>
            </a:pPr>
            <a:r>
              <a:rPr b="1" i="0" lang="zh-TW" sz="4400" u="none" cap="none" strike="noStrike">
                <a:solidFill>
                  <a:srgbClr val="244061"/>
                </a:solidFill>
                <a:latin typeface="Constantia"/>
                <a:ea typeface="Constantia"/>
                <a:cs typeface="Constantia"/>
                <a:sym typeface="Constantia"/>
              </a:rPr>
              <a:t>我的資料科學專案</a:t>
            </a:r>
            <a:endParaRPr b="1" i="0" sz="4400" u="none" cap="none" strike="noStrike">
              <a:solidFill>
                <a:srgbClr val="244061"/>
              </a:solidFill>
              <a:latin typeface="Constantia"/>
              <a:ea typeface="Constantia"/>
              <a:cs typeface="Constantia"/>
              <a:sym typeface="Constantia"/>
            </a:endParaRPr>
          </a:p>
        </p:txBody>
      </p:sp>
      <p:sp>
        <p:nvSpPr>
          <p:cNvPr id="136" name="Shape 1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137" name="Shape 1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138" name="Shape 1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pic>
        <p:nvPicPr>
          <p:cNvPr descr="Gamania_Logo.png" id="139" name="Shape 139"/>
          <p:cNvPicPr preferRelativeResize="0"/>
          <p:nvPr/>
        </p:nvPicPr>
        <p:blipFill rotWithShape="1">
          <a:blip r:embed="rId4">
            <a:alphaModFix/>
          </a:blip>
          <a:srcRect b="0" l="0" r="0" t="0"/>
          <a:stretch/>
        </p:blipFill>
        <p:spPr>
          <a:xfrm>
            <a:off x="524947" y="1712071"/>
            <a:ext cx="1401998" cy="1180418"/>
          </a:xfrm>
          <a:prstGeom prst="rect">
            <a:avLst/>
          </a:prstGeom>
          <a:noFill/>
          <a:ln>
            <a:noFill/>
          </a:ln>
        </p:spPr>
      </p:pic>
      <p:sp>
        <p:nvSpPr>
          <p:cNvPr id="140" name="Shape 140"/>
          <p:cNvSpPr txBox="1"/>
          <p:nvPr/>
        </p:nvSpPr>
        <p:spPr>
          <a:xfrm>
            <a:off x="322760" y="2980374"/>
            <a:ext cx="1776983"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2000">
                <a:solidFill>
                  <a:schemeClr val="dk1"/>
                </a:solidFill>
                <a:latin typeface="Constantia"/>
                <a:ea typeface="Constantia"/>
                <a:cs typeface="Constantia"/>
                <a:sym typeface="Constantia"/>
              </a:rPr>
              <a:t>線上遊戲玩家</a:t>
            </a:r>
            <a:endParaRPr b="1" sz="2000">
              <a:solidFill>
                <a:schemeClr val="dk1"/>
              </a:solidFill>
              <a:latin typeface="Constantia"/>
              <a:ea typeface="Constantia"/>
              <a:cs typeface="Constantia"/>
              <a:sym typeface="Constantia"/>
            </a:endParaRPr>
          </a:p>
          <a:p>
            <a:pPr indent="0" lvl="0" marL="0" marR="0" rtl="0" algn="ctr">
              <a:spcBef>
                <a:spcPts val="0"/>
              </a:spcBef>
              <a:spcAft>
                <a:spcPts val="0"/>
              </a:spcAft>
              <a:buNone/>
            </a:pPr>
            <a:r>
              <a:rPr b="1" lang="zh-TW" sz="2000">
                <a:solidFill>
                  <a:schemeClr val="dk1"/>
                </a:solidFill>
                <a:latin typeface="Constantia"/>
                <a:ea typeface="Constantia"/>
                <a:cs typeface="Constantia"/>
                <a:sym typeface="Constantia"/>
              </a:rPr>
              <a:t>黏著度分析</a:t>
            </a:r>
            <a:endParaRPr b="1" sz="2000">
              <a:solidFill>
                <a:schemeClr val="dk1"/>
              </a:solidFill>
              <a:latin typeface="Constantia"/>
              <a:ea typeface="Constantia"/>
              <a:cs typeface="Constantia"/>
              <a:sym typeface="Constantia"/>
            </a:endParaRPr>
          </a:p>
        </p:txBody>
      </p:sp>
      <p:pic>
        <p:nvPicPr>
          <p:cNvPr descr="junyi.png" id="141" name="Shape 141"/>
          <p:cNvPicPr preferRelativeResize="0"/>
          <p:nvPr/>
        </p:nvPicPr>
        <p:blipFill rotWithShape="1">
          <a:blip r:embed="rId5">
            <a:alphaModFix/>
          </a:blip>
          <a:srcRect b="0" l="0" r="0" t="0"/>
          <a:stretch/>
        </p:blipFill>
        <p:spPr>
          <a:xfrm>
            <a:off x="2218269" y="1850969"/>
            <a:ext cx="1963067" cy="981534"/>
          </a:xfrm>
          <a:prstGeom prst="rect">
            <a:avLst/>
          </a:prstGeom>
          <a:noFill/>
          <a:ln>
            <a:noFill/>
          </a:ln>
        </p:spPr>
      </p:pic>
      <p:sp>
        <p:nvSpPr>
          <p:cNvPr id="142" name="Shape 142"/>
          <p:cNvSpPr txBox="1"/>
          <p:nvPr/>
        </p:nvSpPr>
        <p:spPr>
          <a:xfrm>
            <a:off x="2314197" y="2964825"/>
            <a:ext cx="1868348"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TW" sz="2000">
                <a:solidFill>
                  <a:schemeClr val="dk1"/>
                </a:solidFill>
                <a:latin typeface="Constantia"/>
                <a:ea typeface="Constantia"/>
                <a:cs typeface="Constantia"/>
                <a:sym typeface="Constantia"/>
              </a:rPr>
              <a:t>K-15 學生</a:t>
            </a:r>
            <a:endParaRPr b="1" sz="2000">
              <a:solidFill>
                <a:schemeClr val="dk1"/>
              </a:solidFill>
              <a:latin typeface="Constantia"/>
              <a:ea typeface="Constantia"/>
              <a:cs typeface="Constantia"/>
              <a:sym typeface="Constantia"/>
            </a:endParaRPr>
          </a:p>
          <a:p>
            <a:pPr indent="0" lvl="0" marL="0" marR="0" rtl="0" algn="ctr">
              <a:spcBef>
                <a:spcPts val="0"/>
              </a:spcBef>
              <a:spcAft>
                <a:spcPts val="0"/>
              </a:spcAft>
              <a:buNone/>
            </a:pPr>
            <a:r>
              <a:rPr b="1" lang="zh-TW" sz="2000">
                <a:solidFill>
                  <a:schemeClr val="dk1"/>
                </a:solidFill>
                <a:latin typeface="Constantia"/>
                <a:ea typeface="Constantia"/>
                <a:cs typeface="Constantia"/>
                <a:sym typeface="Constantia"/>
              </a:rPr>
              <a:t>快速程度評量</a:t>
            </a:r>
            <a:endParaRPr b="1" sz="2000">
              <a:solidFill>
                <a:schemeClr val="dk1"/>
              </a:solidFill>
              <a:latin typeface="Constantia"/>
              <a:ea typeface="Constantia"/>
              <a:cs typeface="Constantia"/>
              <a:sym typeface="Constantia"/>
            </a:endParaRPr>
          </a:p>
        </p:txBody>
      </p:sp>
      <p:pic>
        <p:nvPicPr>
          <p:cNvPr descr="enterprise-icon.png" id="143" name="Shape 143"/>
          <p:cNvPicPr preferRelativeResize="0"/>
          <p:nvPr/>
        </p:nvPicPr>
        <p:blipFill rotWithShape="1">
          <a:blip r:embed="rId6">
            <a:alphaModFix/>
          </a:blip>
          <a:srcRect b="0" l="0" r="0" t="0"/>
          <a:stretch/>
        </p:blipFill>
        <p:spPr>
          <a:xfrm>
            <a:off x="4588942" y="1782877"/>
            <a:ext cx="1143224" cy="1143224"/>
          </a:xfrm>
          <a:prstGeom prst="rect">
            <a:avLst/>
          </a:prstGeom>
          <a:noFill/>
          <a:ln>
            <a:noFill/>
          </a:ln>
        </p:spPr>
      </p:pic>
      <p:pic>
        <p:nvPicPr>
          <p:cNvPr descr="question-mark-red.png" id="144" name="Shape 144"/>
          <p:cNvPicPr preferRelativeResize="0"/>
          <p:nvPr/>
        </p:nvPicPr>
        <p:blipFill rotWithShape="1">
          <a:blip r:embed="rId7">
            <a:alphaModFix/>
          </a:blip>
          <a:srcRect b="0" l="0" r="0" t="0"/>
          <a:stretch/>
        </p:blipFill>
        <p:spPr>
          <a:xfrm>
            <a:off x="4888850" y="1879892"/>
            <a:ext cx="565734" cy="945908"/>
          </a:xfrm>
          <a:prstGeom prst="rect">
            <a:avLst/>
          </a:prstGeom>
          <a:noFill/>
          <a:ln>
            <a:noFill/>
          </a:ln>
        </p:spPr>
      </p:pic>
      <p:sp>
        <p:nvSpPr>
          <p:cNvPr id="145" name="Shape 145"/>
          <p:cNvSpPr txBox="1"/>
          <p:nvPr/>
        </p:nvSpPr>
        <p:spPr>
          <a:xfrm>
            <a:off x="4214465" y="2981672"/>
            <a:ext cx="1962308"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TW" sz="2000">
                <a:solidFill>
                  <a:schemeClr val="dk1"/>
                </a:solidFill>
                <a:latin typeface="Constantia"/>
                <a:ea typeface="Constantia"/>
                <a:cs typeface="Constantia"/>
                <a:sym typeface="Constantia"/>
              </a:rPr>
              <a:t>虛寶銷售預測與</a:t>
            </a:r>
            <a:endParaRPr b="1" sz="2000">
              <a:solidFill>
                <a:schemeClr val="dk1"/>
              </a:solidFill>
              <a:latin typeface="Constantia"/>
              <a:ea typeface="Constantia"/>
              <a:cs typeface="Constantia"/>
              <a:sym typeface="Constantia"/>
            </a:endParaRPr>
          </a:p>
          <a:p>
            <a:pPr indent="0" lvl="0" marL="0" marR="0" rtl="0" algn="ctr">
              <a:spcBef>
                <a:spcPts val="0"/>
              </a:spcBef>
              <a:spcAft>
                <a:spcPts val="0"/>
              </a:spcAft>
              <a:buNone/>
            </a:pPr>
            <a:r>
              <a:rPr b="1" lang="zh-TW" sz="2000">
                <a:solidFill>
                  <a:schemeClr val="dk1"/>
                </a:solidFill>
                <a:latin typeface="Constantia"/>
                <a:ea typeface="Constantia"/>
                <a:cs typeface="Constantia"/>
                <a:sym typeface="Constantia"/>
              </a:rPr>
              <a:t>成因分析</a:t>
            </a:r>
            <a:endParaRPr b="1" sz="2000">
              <a:solidFill>
                <a:schemeClr val="dk1"/>
              </a:solidFill>
              <a:latin typeface="Constantia"/>
              <a:ea typeface="Constantia"/>
              <a:cs typeface="Constantia"/>
              <a:sym typeface="Constantia"/>
            </a:endParaRPr>
          </a:p>
        </p:txBody>
      </p:sp>
      <p:pic>
        <p:nvPicPr>
          <p:cNvPr descr="III.png" id="146" name="Shape 146"/>
          <p:cNvPicPr preferRelativeResize="0"/>
          <p:nvPr/>
        </p:nvPicPr>
        <p:blipFill rotWithShape="1">
          <a:blip r:embed="rId8">
            <a:alphaModFix/>
          </a:blip>
          <a:srcRect b="0" l="0" r="0" t="0"/>
          <a:stretch/>
        </p:blipFill>
        <p:spPr>
          <a:xfrm>
            <a:off x="1784519" y="4126258"/>
            <a:ext cx="1040489" cy="908761"/>
          </a:xfrm>
          <a:prstGeom prst="rect">
            <a:avLst/>
          </a:prstGeom>
          <a:noFill/>
          <a:ln>
            <a:noFill/>
          </a:ln>
        </p:spPr>
      </p:pic>
      <p:pic>
        <p:nvPicPr>
          <p:cNvPr descr="judical.png" id="147" name="Shape 147"/>
          <p:cNvPicPr preferRelativeResize="0"/>
          <p:nvPr/>
        </p:nvPicPr>
        <p:blipFill rotWithShape="1">
          <a:blip r:embed="rId9">
            <a:alphaModFix/>
          </a:blip>
          <a:srcRect b="0" l="0" r="0" t="0"/>
          <a:stretch/>
        </p:blipFill>
        <p:spPr>
          <a:xfrm>
            <a:off x="5136980" y="4126258"/>
            <a:ext cx="943178" cy="980432"/>
          </a:xfrm>
          <a:prstGeom prst="rect">
            <a:avLst/>
          </a:prstGeom>
          <a:noFill/>
          <a:ln>
            <a:noFill/>
          </a:ln>
        </p:spPr>
      </p:pic>
      <p:pic>
        <p:nvPicPr>
          <p:cNvPr descr="quanta.jpg" id="148" name="Shape 148"/>
          <p:cNvPicPr preferRelativeResize="0"/>
          <p:nvPr/>
        </p:nvPicPr>
        <p:blipFill rotWithShape="1">
          <a:blip r:embed="rId10">
            <a:alphaModFix/>
          </a:blip>
          <a:srcRect b="0" l="0" r="0" t="0"/>
          <a:stretch/>
        </p:blipFill>
        <p:spPr>
          <a:xfrm>
            <a:off x="480695" y="4079165"/>
            <a:ext cx="1144844" cy="1099050"/>
          </a:xfrm>
          <a:prstGeom prst="rect">
            <a:avLst/>
          </a:prstGeom>
          <a:noFill/>
          <a:ln>
            <a:noFill/>
          </a:ln>
        </p:spPr>
      </p:pic>
      <p:pic>
        <p:nvPicPr>
          <p:cNvPr descr="TAITRA.png" id="149" name="Shape 149"/>
          <p:cNvPicPr preferRelativeResize="0"/>
          <p:nvPr/>
        </p:nvPicPr>
        <p:blipFill rotWithShape="1">
          <a:blip r:embed="rId11">
            <a:alphaModFix/>
          </a:blip>
          <a:srcRect b="0" l="0" r="0" t="0"/>
          <a:stretch/>
        </p:blipFill>
        <p:spPr>
          <a:xfrm>
            <a:off x="3002385" y="4127118"/>
            <a:ext cx="872730" cy="1111168"/>
          </a:xfrm>
          <a:prstGeom prst="rect">
            <a:avLst/>
          </a:prstGeom>
          <a:noFill/>
          <a:ln>
            <a:noFill/>
          </a:ln>
        </p:spPr>
      </p:pic>
      <p:sp>
        <p:nvSpPr>
          <p:cNvPr id="150" name="Shape 150"/>
          <p:cNvSpPr txBox="1"/>
          <p:nvPr/>
        </p:nvSpPr>
        <p:spPr>
          <a:xfrm>
            <a:off x="6282600" y="4405745"/>
            <a:ext cx="2646878" cy="120032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TW" sz="2400">
                <a:solidFill>
                  <a:schemeClr val="dk1"/>
                </a:solidFill>
                <a:latin typeface="Constantia"/>
                <a:ea typeface="Constantia"/>
                <a:cs typeface="Constantia"/>
                <a:sym typeface="Constantia"/>
              </a:rPr>
              <a:t>企業、法人政府</a:t>
            </a:r>
            <a:endParaRPr b="1" sz="2400">
              <a:solidFill>
                <a:schemeClr val="dk1"/>
              </a:solidFill>
              <a:latin typeface="Constantia"/>
              <a:ea typeface="Constantia"/>
              <a:cs typeface="Constantia"/>
              <a:sym typeface="Constantia"/>
            </a:endParaRPr>
          </a:p>
          <a:p>
            <a:pPr indent="0" lvl="0" marL="0" marR="0" rtl="0" algn="ctr">
              <a:spcBef>
                <a:spcPts val="0"/>
              </a:spcBef>
              <a:spcAft>
                <a:spcPts val="0"/>
              </a:spcAft>
              <a:buNone/>
            </a:pPr>
            <a:r>
              <a:rPr b="1" lang="zh-TW" sz="2400">
                <a:solidFill>
                  <a:schemeClr val="dk1"/>
                </a:solidFill>
                <a:latin typeface="Constantia"/>
                <a:ea typeface="Constantia"/>
                <a:cs typeface="Constantia"/>
                <a:sym typeface="Constantia"/>
              </a:rPr>
              <a:t>資料科學技術研發</a:t>
            </a:r>
            <a:endParaRPr b="1" sz="2400">
              <a:solidFill>
                <a:schemeClr val="dk1"/>
              </a:solidFill>
              <a:latin typeface="Constantia"/>
              <a:ea typeface="Constantia"/>
              <a:cs typeface="Constantia"/>
              <a:sym typeface="Constantia"/>
            </a:endParaRPr>
          </a:p>
          <a:p>
            <a:pPr indent="0" lvl="0" marL="0" marR="0" rtl="0" algn="ctr">
              <a:spcBef>
                <a:spcPts val="0"/>
              </a:spcBef>
              <a:spcAft>
                <a:spcPts val="0"/>
              </a:spcAft>
              <a:buNone/>
            </a:pPr>
            <a:r>
              <a:rPr b="1" lang="zh-TW" sz="2400">
                <a:solidFill>
                  <a:schemeClr val="dk1"/>
                </a:solidFill>
                <a:latin typeface="Constantia"/>
                <a:ea typeface="Constantia"/>
                <a:cs typeface="Constantia"/>
                <a:sym typeface="Constantia"/>
              </a:rPr>
              <a:t>與人才培訓</a:t>
            </a:r>
            <a:endParaRPr b="1" sz="2400">
              <a:solidFill>
                <a:schemeClr val="dk1"/>
              </a:solidFill>
              <a:latin typeface="Constantia"/>
              <a:ea typeface="Constantia"/>
              <a:cs typeface="Constantia"/>
              <a:sym typeface="Constantia"/>
            </a:endParaRPr>
          </a:p>
        </p:txBody>
      </p:sp>
      <p:pic>
        <p:nvPicPr>
          <p:cNvPr id="151" name="Shape 151"/>
          <p:cNvPicPr preferRelativeResize="0"/>
          <p:nvPr/>
        </p:nvPicPr>
        <p:blipFill rotWithShape="1">
          <a:blip r:embed="rId12">
            <a:alphaModFix/>
          </a:blip>
          <a:srcRect b="0" l="0" r="0" t="0"/>
          <a:stretch/>
        </p:blipFill>
        <p:spPr>
          <a:xfrm>
            <a:off x="3396329" y="5016336"/>
            <a:ext cx="1762423" cy="1321817"/>
          </a:xfrm>
          <a:prstGeom prst="rect">
            <a:avLst/>
          </a:prstGeom>
          <a:noFill/>
          <a:ln>
            <a:noFill/>
          </a:ln>
        </p:spPr>
      </p:pic>
      <p:pic>
        <p:nvPicPr>
          <p:cNvPr id="152" name="Shape 152"/>
          <p:cNvPicPr preferRelativeResize="0"/>
          <p:nvPr/>
        </p:nvPicPr>
        <p:blipFill rotWithShape="1">
          <a:blip r:embed="rId13">
            <a:alphaModFix/>
          </a:blip>
          <a:srcRect b="0" l="0" r="0" t="0"/>
          <a:stretch/>
        </p:blipFill>
        <p:spPr>
          <a:xfrm>
            <a:off x="6185292" y="1621369"/>
            <a:ext cx="2382986" cy="1094684"/>
          </a:xfrm>
          <a:prstGeom prst="rect">
            <a:avLst/>
          </a:prstGeom>
          <a:noFill/>
          <a:ln>
            <a:noFill/>
          </a:ln>
        </p:spPr>
      </p:pic>
      <p:sp>
        <p:nvSpPr>
          <p:cNvPr id="153" name="Shape 153"/>
          <p:cNvSpPr txBox="1"/>
          <p:nvPr/>
        </p:nvSpPr>
        <p:spPr>
          <a:xfrm>
            <a:off x="6368900" y="2998604"/>
            <a:ext cx="1962308"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TW" sz="2000">
                <a:solidFill>
                  <a:schemeClr val="dk1"/>
                </a:solidFill>
                <a:latin typeface="Constantia"/>
                <a:ea typeface="Constantia"/>
                <a:cs typeface="Constantia"/>
                <a:sym typeface="Constantia"/>
              </a:rPr>
              <a:t>票房因素分析</a:t>
            </a:r>
            <a:endParaRPr b="1" sz="2000">
              <a:solidFill>
                <a:schemeClr val="dk1"/>
              </a:solidFill>
              <a:latin typeface="Constantia"/>
              <a:ea typeface="Constantia"/>
              <a:cs typeface="Constantia"/>
              <a:sym typeface="Constantia"/>
            </a:endParaRPr>
          </a:p>
        </p:txBody>
      </p:sp>
      <p:pic>
        <p:nvPicPr>
          <p:cNvPr descr="http://image.wangchao.net.cn/baike/1273518983098.jpg" id="154" name="Shape 154"/>
          <p:cNvPicPr preferRelativeResize="0"/>
          <p:nvPr/>
        </p:nvPicPr>
        <p:blipFill rotWithShape="1">
          <a:blip r:embed="rId14">
            <a:alphaModFix/>
          </a:blip>
          <a:srcRect b="0" l="0" r="0" t="0"/>
          <a:stretch/>
        </p:blipFill>
        <p:spPr>
          <a:xfrm>
            <a:off x="1782249" y="5377765"/>
            <a:ext cx="1884997" cy="598487"/>
          </a:xfrm>
          <a:prstGeom prst="rect">
            <a:avLst/>
          </a:prstGeom>
          <a:noFill/>
          <a:ln>
            <a:noFill/>
          </a:ln>
        </p:spPr>
      </p:pic>
      <p:pic>
        <p:nvPicPr>
          <p:cNvPr descr="https://res.cloudinary.com/cakeresume/image/upload/c_fit,h_400,w_400/v1484895591/hty2esmlihe3x1arjzs7.png" id="155" name="Shape 155"/>
          <p:cNvPicPr preferRelativeResize="0"/>
          <p:nvPr/>
        </p:nvPicPr>
        <p:blipFill rotWithShape="1">
          <a:blip r:embed="rId15">
            <a:alphaModFix/>
          </a:blip>
          <a:srcRect b="0" l="0" r="0" t="0"/>
          <a:stretch/>
        </p:blipFill>
        <p:spPr>
          <a:xfrm>
            <a:off x="4087319" y="4222759"/>
            <a:ext cx="919885" cy="919885"/>
          </a:xfrm>
          <a:prstGeom prst="rect">
            <a:avLst/>
          </a:prstGeom>
          <a:noFill/>
          <a:ln>
            <a:noFill/>
          </a:ln>
        </p:spPr>
      </p:pic>
      <p:pic>
        <p:nvPicPr>
          <p:cNvPr descr="Merck KGaA, Darmstadt, Germany" id="156" name="Shape 156"/>
          <p:cNvPicPr preferRelativeResize="0"/>
          <p:nvPr/>
        </p:nvPicPr>
        <p:blipFill rotWithShape="1">
          <a:blip r:embed="rId16">
            <a:alphaModFix/>
          </a:blip>
          <a:srcRect b="0" l="0" r="0" t="0"/>
          <a:stretch/>
        </p:blipFill>
        <p:spPr>
          <a:xfrm>
            <a:off x="5013591" y="5377765"/>
            <a:ext cx="1171575" cy="5715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Shape 539"/>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244061"/>
              </a:buClr>
              <a:buSzPts val="4000"/>
              <a:buFont typeface="Constantia"/>
              <a:buNone/>
            </a:pPr>
            <a:r>
              <a:t/>
            </a:r>
            <a:endParaRPr b="1" i="0" sz="4000" u="none" cap="none" strike="noStrike">
              <a:solidFill>
                <a:srgbClr val="244061"/>
              </a:solidFill>
              <a:latin typeface="Constantia"/>
              <a:ea typeface="Constantia"/>
              <a:cs typeface="Constantia"/>
              <a:sym typeface="Constantia"/>
            </a:endParaRPr>
          </a:p>
        </p:txBody>
      </p:sp>
      <p:sp>
        <p:nvSpPr>
          <p:cNvPr id="540" name="Shape 54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rgbClr val="888888"/>
              </a:buClr>
              <a:buSzPts val="2000"/>
              <a:buFont typeface="Arial Narrow"/>
              <a:buNone/>
            </a:pPr>
            <a:r>
              <a:t/>
            </a:r>
            <a:endParaRPr b="0" i="0" sz="2000" u="none" cap="none" strike="noStrike">
              <a:solidFill>
                <a:srgbClr val="888888"/>
              </a:solidFill>
              <a:latin typeface="Constantia"/>
              <a:ea typeface="Constantia"/>
              <a:cs typeface="Constantia"/>
              <a:sym typeface="Constantia"/>
            </a:endParaRPr>
          </a:p>
        </p:txBody>
      </p:sp>
      <p:sp>
        <p:nvSpPr>
          <p:cNvPr id="541" name="Shape 54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542" name="Shape 54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543" name="Shape 54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grpSp>
        <p:nvGrpSpPr>
          <p:cNvPr id="544" name="Shape 544"/>
          <p:cNvGrpSpPr/>
          <p:nvPr/>
        </p:nvGrpSpPr>
        <p:grpSpPr>
          <a:xfrm>
            <a:off x="2236" y="3692943"/>
            <a:ext cx="9141764" cy="3008041"/>
            <a:chOff x="179388" y="3644900"/>
            <a:chExt cx="8731250" cy="2820988"/>
          </a:xfrm>
        </p:grpSpPr>
        <p:pic>
          <p:nvPicPr>
            <p:cNvPr id="545" name="Shape 545"/>
            <p:cNvPicPr preferRelativeResize="0"/>
            <p:nvPr/>
          </p:nvPicPr>
          <p:blipFill rotWithShape="1">
            <a:blip r:embed="rId3">
              <a:alphaModFix/>
            </a:blip>
            <a:srcRect b="0" l="0" r="0" t="0"/>
            <a:stretch/>
          </p:blipFill>
          <p:spPr>
            <a:xfrm>
              <a:off x="179388" y="3651250"/>
              <a:ext cx="2043112" cy="2811463"/>
            </a:xfrm>
            <a:prstGeom prst="rect">
              <a:avLst/>
            </a:prstGeom>
            <a:noFill/>
            <a:ln>
              <a:noFill/>
            </a:ln>
          </p:spPr>
        </p:pic>
        <p:pic>
          <p:nvPicPr>
            <p:cNvPr id="546" name="Shape 546"/>
            <p:cNvPicPr preferRelativeResize="0"/>
            <p:nvPr/>
          </p:nvPicPr>
          <p:blipFill rotWithShape="1">
            <a:blip r:embed="rId4">
              <a:alphaModFix/>
            </a:blip>
            <a:srcRect b="0" l="0" r="0" t="0"/>
            <a:stretch/>
          </p:blipFill>
          <p:spPr>
            <a:xfrm>
              <a:off x="6867525" y="3656013"/>
              <a:ext cx="2043113" cy="2809875"/>
            </a:xfrm>
            <a:prstGeom prst="rect">
              <a:avLst/>
            </a:prstGeom>
            <a:noFill/>
            <a:ln>
              <a:noFill/>
            </a:ln>
          </p:spPr>
        </p:pic>
        <p:pic>
          <p:nvPicPr>
            <p:cNvPr id="547" name="Shape 547"/>
            <p:cNvPicPr preferRelativeResize="0"/>
            <p:nvPr/>
          </p:nvPicPr>
          <p:blipFill rotWithShape="1">
            <a:blip r:embed="rId5">
              <a:alphaModFix/>
            </a:blip>
            <a:srcRect b="0" l="0" r="0" t="0"/>
            <a:stretch/>
          </p:blipFill>
          <p:spPr>
            <a:xfrm>
              <a:off x="2411413" y="3644900"/>
              <a:ext cx="2043112" cy="2817813"/>
            </a:xfrm>
            <a:prstGeom prst="rect">
              <a:avLst/>
            </a:prstGeom>
            <a:noFill/>
            <a:ln>
              <a:noFill/>
            </a:ln>
          </p:spPr>
        </p:pic>
        <p:pic>
          <p:nvPicPr>
            <p:cNvPr id="548" name="Shape 548"/>
            <p:cNvPicPr preferRelativeResize="0"/>
            <p:nvPr/>
          </p:nvPicPr>
          <p:blipFill rotWithShape="1">
            <a:blip r:embed="rId6">
              <a:alphaModFix/>
            </a:blip>
            <a:srcRect b="0" l="0" r="0" t="0"/>
            <a:stretch/>
          </p:blipFill>
          <p:spPr>
            <a:xfrm>
              <a:off x="4668838" y="3654425"/>
              <a:ext cx="2036762" cy="2808288"/>
            </a:xfrm>
            <a:prstGeom prst="rect">
              <a:avLst/>
            </a:prstGeom>
            <a:noFill/>
            <a:ln>
              <a:noFill/>
            </a:ln>
          </p:spPr>
        </p:pic>
      </p:grpSp>
      <p:pic>
        <p:nvPicPr>
          <p:cNvPr id="549" name="Shape 549"/>
          <p:cNvPicPr preferRelativeResize="0"/>
          <p:nvPr/>
        </p:nvPicPr>
        <p:blipFill rotWithShape="1">
          <a:blip r:embed="rId7">
            <a:alphaModFix/>
          </a:blip>
          <a:srcRect b="0" l="0" r="0" t="0"/>
          <a:stretch/>
        </p:blipFill>
        <p:spPr>
          <a:xfrm>
            <a:off x="-5783263" y="182562"/>
            <a:ext cx="20710526" cy="3481388"/>
          </a:xfrm>
          <a:prstGeom prst="rect">
            <a:avLst/>
          </a:prstGeom>
          <a:noFill/>
          <a:ln>
            <a:noFill/>
          </a:ln>
        </p:spPr>
      </p:pic>
      <p:grpSp>
        <p:nvGrpSpPr>
          <p:cNvPr id="550" name="Shape 550"/>
          <p:cNvGrpSpPr/>
          <p:nvPr/>
        </p:nvGrpSpPr>
        <p:grpSpPr>
          <a:xfrm>
            <a:off x="-346038" y="3122612"/>
            <a:ext cx="9648826" cy="541338"/>
            <a:chOff x="-252413" y="2924175"/>
            <a:chExt cx="9648826" cy="541338"/>
          </a:xfrm>
        </p:grpSpPr>
        <p:sp>
          <p:nvSpPr>
            <p:cNvPr id="551" name="Shape 551"/>
            <p:cNvSpPr/>
            <p:nvPr/>
          </p:nvSpPr>
          <p:spPr>
            <a:xfrm>
              <a:off x="-252413" y="2924175"/>
              <a:ext cx="9648826" cy="541338"/>
            </a:xfrm>
            <a:prstGeom prst="rect">
              <a:avLst/>
            </a:prstGeom>
            <a:solidFill>
              <a:schemeClr val="dk1">
                <a:alpha val="59607"/>
              </a:schemeClr>
            </a:solid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52" name="Shape 552"/>
            <p:cNvSpPr txBox="1"/>
            <p:nvPr/>
          </p:nvSpPr>
          <p:spPr>
            <a:xfrm>
              <a:off x="-138113" y="2941638"/>
              <a:ext cx="9390063"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Calibri"/>
                <a:buNone/>
              </a:pPr>
              <a:r>
                <a:rPr b="1" lang="zh-TW" sz="2800">
                  <a:solidFill>
                    <a:schemeClr val="lt1"/>
                  </a:solidFill>
                  <a:latin typeface="Calibri"/>
                  <a:ea typeface="Calibri"/>
                  <a:cs typeface="Calibri"/>
                  <a:sym typeface="Calibri"/>
                </a:rPr>
                <a:t>http://bountyworkers.net</a:t>
              </a:r>
              <a:endParaRPr b="1" sz="2800">
                <a:solidFill>
                  <a:schemeClr val="lt1"/>
                </a:solidFill>
                <a:latin typeface="Calibri"/>
                <a:ea typeface="Calibri"/>
                <a:cs typeface="Calibri"/>
                <a:sym typeface="Calibri"/>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6" name="Shape 556"/>
        <p:cNvGrpSpPr/>
        <p:nvPr/>
      </p:nvGrpSpPr>
      <p:grpSpPr>
        <a:xfrm>
          <a:off x="0" y="0"/>
          <a:ext cx="0" cy="0"/>
          <a:chOff x="0" y="0"/>
          <a:chExt cx="0" cy="0"/>
        </a:xfrm>
      </p:grpSpPr>
      <p:sp>
        <p:nvSpPr>
          <p:cNvPr id="557" name="Shape 557"/>
          <p:cNvSpPr txBox="1"/>
          <p:nvPr>
            <p:ph type="title"/>
          </p:nvPr>
        </p:nvSpPr>
        <p:spPr>
          <a:xfrm>
            <a:off x="628650" y="602188"/>
            <a:ext cx="7886700" cy="132556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44061"/>
              </a:buClr>
              <a:buSzPts val="3959"/>
              <a:buFont typeface="Constantia"/>
              <a:buNone/>
            </a:pPr>
            <a:r>
              <a:rPr b="1" i="0" lang="zh-TW" sz="3959" u="none" cap="none" strike="noStrike">
                <a:solidFill>
                  <a:srgbClr val="244061"/>
                </a:solidFill>
                <a:latin typeface="Constantia"/>
                <a:ea typeface="Constantia"/>
                <a:cs typeface="Constantia"/>
                <a:sym typeface="Constantia"/>
              </a:rPr>
              <a:t>  </a:t>
            </a:r>
            <a:br>
              <a:rPr b="1" i="0" lang="zh-TW" sz="3959" u="none" cap="none" strike="noStrike">
                <a:solidFill>
                  <a:srgbClr val="244061"/>
                </a:solidFill>
                <a:latin typeface="Constantia"/>
                <a:ea typeface="Constantia"/>
                <a:cs typeface="Constantia"/>
                <a:sym typeface="Constantia"/>
              </a:rPr>
            </a:br>
            <a:r>
              <a:rPr b="1" i="0" lang="zh-TW" sz="3959" u="none" cap="none" strike="noStrike">
                <a:solidFill>
                  <a:srgbClr val="244061"/>
                </a:solidFill>
                <a:latin typeface="Constantia"/>
                <a:ea typeface="Constantia"/>
                <a:cs typeface="Constantia"/>
                <a:sym typeface="Constantia"/>
              </a:rPr>
              <a:t>收集外觀裝備分類標籤</a:t>
            </a:r>
            <a:endParaRPr b="1" i="0" sz="3959" u="none" cap="none" strike="noStrike">
              <a:solidFill>
                <a:srgbClr val="244061"/>
              </a:solidFill>
              <a:latin typeface="Constantia"/>
              <a:ea typeface="Constantia"/>
              <a:cs typeface="Constantia"/>
              <a:sym typeface="Constantia"/>
            </a:endParaRPr>
          </a:p>
        </p:txBody>
      </p:sp>
      <p:sp>
        <p:nvSpPr>
          <p:cNvPr id="558" name="Shape 5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rgbClr val="632423"/>
              </a:buClr>
              <a:buSzPts val="3200"/>
              <a:buFont typeface="Arial Narrow"/>
              <a:buNone/>
            </a:pPr>
            <a:r>
              <a:t/>
            </a:r>
            <a:endParaRPr b="0" i="0" sz="3200" u="none" cap="none" strike="noStrike">
              <a:solidFill>
                <a:srgbClr val="244061"/>
              </a:solidFill>
              <a:latin typeface="Constantia"/>
              <a:ea typeface="Constantia"/>
              <a:cs typeface="Constantia"/>
              <a:sym typeface="Constantia"/>
            </a:endParaRPr>
          </a:p>
        </p:txBody>
      </p:sp>
      <p:sp>
        <p:nvSpPr>
          <p:cNvPr id="559" name="Shape 55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560" name="Shape 56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561" name="Shape 56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chemeClr val="dk1"/>
                </a:solidFill>
                <a:latin typeface="Corbel"/>
                <a:ea typeface="Corbel"/>
                <a:cs typeface="Corbel"/>
                <a:sym typeface="Corbel"/>
              </a:rPr>
              <a:t>‹#›</a:t>
            </a:fld>
            <a:endParaRPr sz="1200">
              <a:solidFill>
                <a:schemeClr val="dk1"/>
              </a:solidFill>
              <a:latin typeface="Corbel"/>
              <a:ea typeface="Corbel"/>
              <a:cs typeface="Corbel"/>
              <a:sym typeface="Corbel"/>
            </a:endParaRPr>
          </a:p>
        </p:txBody>
      </p:sp>
      <p:pic>
        <p:nvPicPr>
          <p:cNvPr descr="http://www.asiaonline.net/images/BlackBoxQuestion.png" id="562" name="Shape 562"/>
          <p:cNvPicPr preferRelativeResize="0"/>
          <p:nvPr/>
        </p:nvPicPr>
        <p:blipFill rotWithShape="1">
          <a:blip r:embed="rId3">
            <a:alphaModFix/>
          </a:blip>
          <a:srcRect b="0" l="0" r="0" t="0"/>
          <a:stretch/>
        </p:blipFill>
        <p:spPr>
          <a:xfrm>
            <a:off x="2449296" y="2474516"/>
            <a:ext cx="4245408" cy="3285368"/>
          </a:xfrm>
          <a:prstGeom prst="rect">
            <a:avLst/>
          </a:prstGeom>
          <a:noFill/>
          <a:ln>
            <a:noFill/>
          </a:ln>
        </p:spPr>
      </p:pic>
      <p:pic>
        <p:nvPicPr>
          <p:cNvPr id="563" name="Shape 563"/>
          <p:cNvPicPr preferRelativeResize="0"/>
          <p:nvPr/>
        </p:nvPicPr>
        <p:blipFill rotWithShape="1">
          <a:blip r:embed="rId4">
            <a:alphaModFix/>
          </a:blip>
          <a:srcRect b="0" l="0" r="0" t="0"/>
          <a:stretch/>
        </p:blipFill>
        <p:spPr>
          <a:xfrm>
            <a:off x="3352819" y="433110"/>
            <a:ext cx="4318001" cy="867351"/>
          </a:xfrm>
          <a:prstGeom prst="rect">
            <a:avLst/>
          </a:prstGeom>
          <a:noFill/>
          <a:ln>
            <a:noFill/>
          </a:ln>
        </p:spPr>
      </p:pic>
      <p:sp>
        <p:nvSpPr>
          <p:cNvPr id="564" name="Shape 564"/>
          <p:cNvSpPr txBox="1"/>
          <p:nvPr/>
        </p:nvSpPr>
        <p:spPr>
          <a:xfrm>
            <a:off x="1930396" y="474128"/>
            <a:ext cx="1313180" cy="76944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4400">
                <a:solidFill>
                  <a:srgbClr val="244061"/>
                </a:solidFill>
                <a:latin typeface="Constantia"/>
                <a:ea typeface="Constantia"/>
                <a:cs typeface="Constantia"/>
                <a:sym typeface="Constantia"/>
              </a:rPr>
              <a:t>利用</a:t>
            </a:r>
            <a:endParaRPr b="1" sz="4400">
              <a:solidFill>
                <a:srgbClr val="244061"/>
              </a:solidFill>
              <a:latin typeface="Constantia"/>
              <a:ea typeface="Constantia"/>
              <a:cs typeface="Constantia"/>
              <a:sym typeface="Constantia"/>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Shape 569"/>
          <p:cNvSpPr/>
          <p:nvPr/>
        </p:nvSpPr>
        <p:spPr>
          <a:xfrm>
            <a:off x="4067175" y="1509458"/>
            <a:ext cx="4572000" cy="35385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Noto Sans Symbols"/>
              <a:buNone/>
            </a:pPr>
            <a:r>
              <a:rPr lang="zh-TW" sz="3200">
                <a:solidFill>
                  <a:srgbClr val="000000"/>
                </a:solidFill>
                <a:latin typeface="Arial"/>
                <a:ea typeface="Arial"/>
                <a:cs typeface="Arial"/>
                <a:sym typeface="Arial"/>
              </a:rPr>
              <a:t>侍者、變裝、僕從、</a:t>
            </a:r>
            <a:br>
              <a:rPr lang="zh-TW" sz="3200">
                <a:solidFill>
                  <a:srgbClr val="000000"/>
                </a:solidFill>
                <a:latin typeface="Arial"/>
                <a:ea typeface="Arial"/>
                <a:cs typeface="Arial"/>
                <a:sym typeface="Arial"/>
              </a:rPr>
            </a:br>
            <a:r>
              <a:rPr lang="zh-TW" sz="3200">
                <a:solidFill>
                  <a:srgbClr val="000000"/>
                </a:solidFill>
                <a:latin typeface="Arial"/>
                <a:ea typeface="Arial"/>
                <a:cs typeface="Arial"/>
                <a:sym typeface="Arial"/>
              </a:rPr>
              <a:t>小妹、遐想、貓女、</a:t>
            </a:r>
            <a:br>
              <a:rPr lang="zh-TW" sz="3200">
                <a:solidFill>
                  <a:srgbClr val="000000"/>
                </a:solidFill>
                <a:latin typeface="Arial"/>
                <a:ea typeface="Arial"/>
                <a:cs typeface="Arial"/>
                <a:sym typeface="Arial"/>
              </a:rPr>
            </a:br>
            <a:r>
              <a:rPr lang="zh-TW" sz="3200">
                <a:solidFill>
                  <a:srgbClr val="000000"/>
                </a:solidFill>
                <a:latin typeface="Arial"/>
                <a:ea typeface="Arial"/>
                <a:cs typeface="Arial"/>
                <a:sym typeface="Arial"/>
              </a:rPr>
              <a:t>短裙、萌萌、長腿、</a:t>
            </a:r>
            <a:br>
              <a:rPr lang="zh-TW" sz="3200">
                <a:solidFill>
                  <a:srgbClr val="000000"/>
                </a:solidFill>
                <a:latin typeface="Arial"/>
                <a:ea typeface="Arial"/>
                <a:cs typeface="Arial"/>
                <a:sym typeface="Arial"/>
              </a:rPr>
            </a:br>
            <a:r>
              <a:rPr lang="zh-TW" sz="3200">
                <a:solidFill>
                  <a:srgbClr val="000000"/>
                </a:solidFill>
                <a:latin typeface="Arial"/>
                <a:ea typeface="Arial"/>
                <a:cs typeface="Arial"/>
                <a:sym typeface="Arial"/>
              </a:rPr>
              <a:t>長襪、女僕、俏麗、</a:t>
            </a:r>
            <a:br>
              <a:rPr lang="zh-TW" sz="3200">
                <a:solidFill>
                  <a:srgbClr val="000000"/>
                </a:solidFill>
                <a:latin typeface="Arial"/>
                <a:ea typeface="Arial"/>
                <a:cs typeface="Arial"/>
                <a:sym typeface="Arial"/>
              </a:rPr>
            </a:br>
            <a:r>
              <a:rPr lang="zh-TW" sz="3200">
                <a:solidFill>
                  <a:srgbClr val="000000"/>
                </a:solidFill>
                <a:latin typeface="Arial"/>
                <a:ea typeface="Arial"/>
                <a:cs typeface="Arial"/>
                <a:sym typeface="Arial"/>
              </a:rPr>
              <a:t>甜美、奪目、可愛、</a:t>
            </a:r>
            <a:br>
              <a:rPr lang="zh-TW" sz="3200">
                <a:solidFill>
                  <a:srgbClr val="000000"/>
                </a:solidFill>
                <a:latin typeface="Arial"/>
                <a:ea typeface="Arial"/>
                <a:cs typeface="Arial"/>
                <a:sym typeface="Arial"/>
              </a:rPr>
            </a:br>
            <a:r>
              <a:rPr lang="zh-TW" sz="3200">
                <a:solidFill>
                  <a:srgbClr val="000000"/>
                </a:solidFill>
                <a:latin typeface="Arial"/>
                <a:ea typeface="Arial"/>
                <a:cs typeface="Arial"/>
                <a:sym typeface="Arial"/>
              </a:rPr>
              <a:t>幫傭、女侍、女佣、</a:t>
            </a:r>
            <a:br>
              <a:rPr lang="zh-TW" sz="3200">
                <a:solidFill>
                  <a:srgbClr val="000000"/>
                </a:solidFill>
                <a:latin typeface="Arial"/>
                <a:ea typeface="Arial"/>
                <a:cs typeface="Arial"/>
                <a:sym typeface="Arial"/>
              </a:rPr>
            </a:br>
            <a:r>
              <a:rPr lang="zh-TW" sz="3200">
                <a:solidFill>
                  <a:srgbClr val="000000"/>
                </a:solidFill>
                <a:latin typeface="Arial"/>
                <a:ea typeface="Arial"/>
                <a:cs typeface="Arial"/>
                <a:sym typeface="Arial"/>
              </a:rPr>
              <a:t>服從、服務、迷你裙</a:t>
            </a:r>
            <a:endParaRPr/>
          </a:p>
        </p:txBody>
      </p:sp>
      <p:sp>
        <p:nvSpPr>
          <p:cNvPr descr="data:image/jpeg;base64,/9j/4AAQSkZJRgABAQAAAQABAAD/2wCEAAkGBxQTEhQUERQWFRUUGBoYFxYWFRoVGRwXGhQaGiAXFhsYHCggGBonHRsYIjIhJSkrLi4uFyAzODMsNyotLisBCgoKDg0OGhAQGywkHyQsLCwsLCwsLSwsLCwsLCwsLCwsLCwsLCwsLCwsLCwsLCwsLCwsLCwsLCwsLCwsLCwsLP/AABEIARcAtQMBIgACEQEDEQH/xAAcAAEAAgIDAQAAAAAAAAAAAAAABgcEBQIDCAH/xABHEAACAQIDBgMEBwUFBgcBAAABAgMAEQQSIQUGIjFBUQcTYTJxgZEUI0JSYqGxM3KywdFDgpKi8BVTc8LD8TQ1VGPS0+Ek/8QAGQEBAQEBAQEAAAAAAAAAAAAAAAECAwQF/8QAIREBAQACAwEAAgMBAAAAAAAAAAECEQMhMRIEQRMiUYH/2gAMAwEAAhEDEQA/ALxpSlApSlApSlApSlApSsdsdGFDmRMpNg2YWJvawPU30tQZFK18m2I7KYz5uZstoiHI4SxJF9LAE9+QAJIFfP8AbuGvYzxq33WcI3xVrMPiKDY0rCTaKtrErSDuoAX4M5Ct8CayMPOrqGU3B+BuNCCDqCDcEHUEUHbSlKBSlKBSlKBSlKBSlKBSlKBSlKBSlKBWCSZWYBmVEOU5TbM1rnUagC4GhGtx01yMXiBGjMeg5dz0UepNgB3NccBh8karzIF2Pdibs3xYk/Gg6W2ap5vIVPNC5ZW9DmubegIB63rHwMCpiZhlF3yyq1tbEZGUHtdMx9ZPWttWq2y/lvBL0V/LY9lksP41jHxoooD4wm2sMIF/+NJe3w8kf4q2taPd9i02NYj+3CA+iwRkX+LGt5RKVgY9PLzTIQLDNICbKyqOZP2WAHtdhY6Wtn1qdqJ57DDj2NHmP4b8MfvYjX8KkH2hQbDCYpZFDIQQQDzFxcXsbcjXdWE+yYDa8UZtyOUXHuNrg+orpwzGKYQlmZHUtGWJYgqQGQsdW0ZWFyT7etgKDZ0pSgUpSgUpSgUpSgUpSgUpSgV04zErHG8j3yopZrC5soubDqbDlXdWJtXL5Mme+XKb5fa/u30vfleg4YTDsxEk3tcwgPCl+g+83TMfW1gTfOrVYPaLKVjxQVJG9lgbo57A/Zf8PyJ6d22dqLBHma5ZjljRRd3c8kRep69gASSACaDPrT7wSxyRSwBx5rJwqoMjq3NHKqCQAwBuRbSonj9tQRX+mzM8n/psO5Yr6SyAgZu65lGpFm51qJ/Edo1yYTDQwoOQN2/yplAPzo1839Jbuw+KQTF8K6mV0kXM8Vh//PErBrSFrhlI5dOdZ02LxgN/ILDsjRW/zupqt28QscftoPQRD+d65x+I2OH2om/ei/8Aiwptr5qx8XvOkUTvNFPGY1ZipiZr5RyV1BQk8hxda7d0jmw6yMyu8xMsjIwZc7fZVhzVVCoOtkFQbB+KUo/bYdGHUo7J8gwa/wAxWyw28uzsQ2cM2CnP9oQIibffdbxuuugc9dLGjNxqwK1+3MLI8RMBVZ044WcXUSAEWcD7LAlTbWzEjW1azC7WkhdUxhXJJYRYhf2TMeSsf7Nj0DEgkgBiTatptbaiwKLgu7nLHGvtO3ZfTqSdAKI0e7+9xkm+i42E4bE2uqk3SQd4m6n019CbECV1Dtp7mnG5ZMZNIkq38sQsAsdyDZcym5BCnNoSRfTQDebDxTkywzMryQMqlwMpdWiVhIy8lYkuLA24L6XsBW1pSlEKUpQKUpQKUpQKUpQK6MfBnikS9s6Mt+11IvXfWLtSFnhkVebKRztcdVv9m4uM3S9+lBrdp4uF8CJcULRtGrsCL2umbl3qmcVt6eUlmeQaFELPeUQ5riMsLWuLZrcT2AZmAAG/8Qt5/pLiCK4giIJ0ylpQORHQIeGx+0D2U1ECaWuuGPXb4otoNBXBjcgeuvwF/wClc796xMJLci/2y5+VhWW2WDX2sfCzhge4Jv7sx1/12NZFFKUrhK9hfsR8r2/17qDY7L2xNhwyxkNE4Ikw8gzwyKeash0Um54l175hpVhblYmKSVZQzspHloJXzPCwF/oxJ5qdXV9S4FibqL1fWZsraBhkzalGGWRRzKXvdb6eYhs6noy9iasrGWO3oaq52dtcpt/ExNoswSIfvJhY5VJ+co/vCpLujtgzxi5DWB4hyJU5bj8J5j0IrC312NxQ46IfWYV0eSwuXhVruB3YLmt6EjtVc/OkupXwGvtGSlKUClKUClKUClKUCtPvZtM4fCyOps5skfX6yRgim3UAnMfRTW4qv/FPFa4aIHpLMRfqsflrf4yH5Uaxm7pVzkX05dL6m3rXGYcJ9Rp+ld00QjexsTZrDoNVsx73F9PdftWNiX0ux6j+IVl3ccUGbLGgLPIwRVHMkm1h+nxrcR7umPBSTnVocSsN+hUBlYr6GSRP8HpW98NNlK0xxkquVjJSECJ3Bc6NJdVPLVR2Oa/IVLNl7F8zZbQ/anErgkWs0krOhN+10+VZuWmUH3T3c+mbOJjsJ4ZJMnQNchjG3obix6G3Qm8WYlGysCNSLEWKsDqjA8je/wAiKsXwVk+pxKkEFZr5SLEXRRY+t1PyrM8QtzxiLywKTM3tIo0cAe1c2CuBaxJ4rW10tPrWVlW1WldMnErL9qx07i3MV0o0qaSqVGYoHYG2deaHs1uh1rniY2IuAMy8rH5jUcjXTQ54OXMgPwPvGld1YWxJQ2ZWNuRDflxDty15++s+RCpIOhH+viKl9IsHwYmC/SoidcyyKPRlIIHxTlVg7b2kmGgkmfki3t3bkqj1LEAe+qd3IxBTEoQbFg6/GwkH8D/M1IfFrHyZcJEVKo4eRuxdMoC/AOxsfTtWnPLH+ycbo4sy4LCyH2mhjLdeLIAffretvUQ8LMSGwCr1ikkQ/F/MH5OKl9GL6UpSiFKUoFKUoFKUoFUvvbtLzto4434YIkhTXqsgJPofMZh8BVwbQxQiiklb2Y0Zz7lUn+VeeIZyTOzatKVLHuc2cn5j86V04/dsbESWIJ5n+bqD+tZGytkvjMR5MXtLG8gvoMyrw5vTOU+BrC2l7N/X+YP8q3e5chH0mQs6RmOSSZk4X8iAAmKJuatIzouYcgjWsdRO/wBN2rn2Th4sPHHh0Zfq1CgXGY92I7k3J9SazYowoAHIaCvOcuJZiTliS5zBEgjyqb3tcqWbX7RYsed6tvww20+Iw7LIxZoWC8TZmAIuBmOrrb2WN25gklczZ5vxsuOfVYxzlrnsLZ/0XauLUaJjI1xCdsyOVlA9c0it/fHaphWNisLmaNx7UbXB9GBVlPoQb+9V7Vk158rttottbIw95JpfLVXXLOJCFjkUeyXzaB16P2uD0tWG1dlYPPbZ+Ow8l+UDTpf3RuT/AJWv7xWT4h7YY4oqQrOusYkUSJDHchXSNro08lmfOwOVCgAuSajjbXxBvmndweayZZYyOxjkBS3wr28X42eWO9sXlmN1WvxGGaLEZWVo2OpVhYi4PwKkjmNOxrboc65ftL7PqOZX+Y+I6ivmIIkwxkVbCB4/MiuSIS7gLNhyxLCB7FGiJIRspGlq6lYggjQjUH1FZylnVdJZfG63SnjSeN5WCokiMzMwVQDmS7E8hx1mb9b0/TZQsf8A4eI3S4sXexBkN9QLEgLpoSTqQF02NVTBKy/ajDEdvrl091w/wtWDWf0WdrN8HcRwYmP7rpJ/jUr/ANOrFqqfCCW2InX70Sn/AAPb/n/WrWrTjl6UpSjJSlKBSvgr7QKUpQRTxNxnl4BwDYyskY+JzMPiqsPjVKJzb3j+EVZvjDiv/DRfvufeLKP1eqyT2j/rotSu2Hjq2gOA+n/b+dSbcCaKZfozKSXwuJidQ2UuTIkyhD0LL5gv08s1oHW4IPUW+dZXhhEDtGNH58eUg2Kui5wyn+6RbkQzA3BIKebXJ925jsPOUbB4YwIVubuzFifQsVUDsPWpP4PkjE4gfeiQn+7IQP4mrlvHu4cPiJCsUjQTMXjMUbylXbVomWMFgM12U2tZrdNZZuRhpVVvNwywBAEjYqFlkBJZmkAJIAOUAGx9rTWvTz8uF4Or68vHMv5NWJRSlK+U9arN697Zo58ZhRBAy+YvE8WYkGCM3a5sza2BI0AAqBeWe1Wdvzu7IcV9JiieVJECyiMBnV09lwvNwVOU2ueBdKiz/R1/aSCI/dnBgb/DKFNfb/FzwuE1e3z+fLLHLzpp9lBsmOA5HAyXHc+fDb8yfnXWnIX52qfbQ2HHBgMViE8wHERQoElUKygTXY25jNm5HUACoFXk5s5lnbHs4ZZjNuRf6qZfvJ+jA1xBri/L/XWkXsj3D9K5OqZeFL2x515wSD4+ZEf0Bq4qpjww/wDME/4cn6CrnrUcc/SlKUYKUpQKUpQKUpQU74qT5sdbokSL8SWb9GFQlDxn4/olSPf6W+0sT71/KGNf61GVb634H9R/So7zyMmsTZm0/o2OjnH9nIpYWvwZQrgepUtb1rLrVPg5JJJPKjkksRfy0Z7X5Xyg2vY/I0hk9L4bELIivGwZHAZWBuCpFwR6WrsqgN3N8MXs0hCpMRP7GYMlj18okXQ9xYj0ub1ZOxvFDAzaSOcO3USjh/xrdQP3rVwy4rPCVNqVgJjoJbFJkbtkmH5hW1+NfXxcEQLPMijqZJtLD99rCuehnUPrUa2xv3gsOFLy5s98gjRnzW+6wGU/PrUC3j8VZJQUwkZiB+3JZn+Ci6g+8t7q1OPKnSSeJ23Ylg8gtxylMijnpKpLnsunPrVb1pPNZ5QzsWZnBZmNyTccya3dd5j8zTW9+OExsB71/iFIBwr7h+ldeNbhHqy/rf8AlX3zLJfsKqJf4Zf+YR/uyfwVdNUt4Wm+0F/cf+Ff61dNajln6UpSjBSlKBSlKBSlKDz9vWxO0cWTe3mMoPS6tqAfQFPmO9RySS0qn1I+ZIqzd9NjZYJ5bC4x0jE/gljRf4ljHwqqsa3F8W/jb+lHaXptg3GR+EfqakHhjtv6NjplIuJ0tbW5dDdbAAljYyaDXWokuJ+szd0/MC/8q3m72+IweLil8vMiRGGUCxZgZpJA6XtlYZ1Fr2IX1Fkhlel2kTTIxmjUR2NoLBnfTk5Y5Vvytz1FyNRWh353VSdMDljjXysTFnVFAHlOwV1HLTRT7lqQ7sbYXFwCeM3Rycota1jYgjne4NcjiQ6xOWAXzWN+QyqJLXvy5A1XJgb5pGsccrAFkfKqZM5dXIzIqgEk2UPoP7LWwuaw9mYBpbtFGkIDMuaRRnurWP1aWNrj7TKfSotvZvVL5jSwEiROGGJ4yR5ed0eQspBSQsnI8lyiwOapF4dbdecyeYuUyqswFxfOGaGQaAaXjjINhfP3vflZjle28eS4zUrL3twUMGz8U0o81jEVBYXZnYgIigDS7lAAo525nWqox3hvjI8PBKFzyyXzwLbzEGpB58WlswHIkDUai7kdZplJsUjLeWD9p14WlH4VvlB7sx+6aydo4WN1+sQMB1txL6qRqCO41rpOmfqvNTbGxETqZsPNGAw4nidF5/eK2rMDcRHYD871ZXiVJLFhkTzBLDNKoVmIzgqrSZT98cPtC3KxHU1bhZLySfD8tKldMXXtKTiQet/z/wC9cpW+p+H/ADVg4uXM5PqAPcK7JZboB2UX95INvkPzq66Np54LnNjDf7MMn8UKj8iau2qa8C4j5+Ia2gjy37ksp/K351ctHPL0pSlGSlKUClKUClKUGg2/svzsLjIgLl7sgI+2I0Zf861WmM3H8zB4poVvLh5Y2Sw1dDgoJJF6kkmRmA+8tutXVWPhsPlaQjk5DfEIEt8lWiyvKiG5FuZ5VnbX2NJAsbyFfrDKtgRmV4ZWiZSvO11BzWtrarw2l4dwO2KaMBfpHlyKttEniZznXsGzkMPf30rrxlx8bYwQRAAQhmcj/ey5WYf4VQ6dXbrWotu2f4U73YfC4eWCZ2WSWYtHwkpxRooFxfKcwN72HKrF2POq4CRpgGEDTswNuUcrut/7uU15ywsLO6JGCXdlVAOZZmAAHrcirchklwmwcQMSSJWlkjbM4YktNlYZrnMbBxz6Gli4zdkRLB7VdVsyJMGJY5yykO2rMrIRoTqVN9dRYk3lPh3iZcViMSJJMr8Gqgi0QVlZE4ri/mKcxJObiNzVfTTZBGPQX91rf1+VTLw4xIj2jEP96skf+TzP+kPlT5k7fX/J/H4/48s8Zq9bS3a2++Fwk0yFrNBlTylUg5FQMEj0y3JY8jyC3tY2ig8aJ81zhYsv3fNYG372Wx/w1g+IW4GKilnxSsJ4pJC51tIpkfRMh9vUhRluTpwioZjNh4mJM82GnjQc2eF1Ue8kWHxqyR8Znbc3gbFYl52BRdTHFnLrHdQpC6DmdToOfpWPJhzDFE5vfEI7L6IJMgPvJVz7itanN/3qx9zt03xhwXnqfIgw7SOCDxh8XiGjjHowsx/DYaZgaljUqBYPCPNIkUSl3kIVFHMk/oLXJPIAEnQVPNvbiSCXB4OFgWZSGOXhzLZ5cQ3UqPNjRR/7duZFWNuFudHgog7qrYmQXle3sk6mOPsgPztc9AJQMOufPbitlv2BNyB2ubX72HaptPpp93N3kwlkiHAsSICeZbzJGdm9SWBre0pUZKUpQKUpQKUpQKUrhLIFBLEADmToKDnWu2jtqGE5Xa7kXEagu5HfKuoH4jYetcZhLMLITBGebW+tYfhDC0Q9SC3PRTY1hSbLhgyRwpxytcsxLtZQM8rljd2tZcxvxOt7i9PFjowm0MRjJGQR+Rhl0dy95XbT6pcvCmntMrNa9gQ1yvn7bOzZYsVLA4JlEpQAm5Ys3CQSdcwKkE/er0VHPHhCQ3BC/FnOqq4UAhyToGABuftZrm5F+nDbOw+LxCY0xITEpWJyAxbiBD9uEhgp19piOl2OUs3Fs0jW7nhWmHxEUxxLs0QJZQijjK24WvoBdul9QQRaptDs5AkkBX6t8xF+IHPcsGvzOYk3OpvWDvhtKTB4OSWBVZww9u9hnkAubanmB8qqdd/tos9nnKX9nLHFYkn2RwG57davdJNpw/hPhTcl5PTiOnoNf1vXfsLw8jw0yTPMz+ScyXAWxylbsRz0J7DXlUYi2xtfKHEkrKRcfVwHT93Jm/Kvq7+41DlmSJyOksJRr20OhX16VnHkxyuscpf+utz5ZLLbqpzLK82O+rceVBCD7BJ82RmGZCTluEUi9iQHsCMxvm43aUkCl5QJIl1dlGV0Uc3K3IdQLk2sQBoG5VSG1dpTTyGWYsz3DAocuUgWBjAtkIGgI17k1YkO8QxGFOFjlE2IMOWWUq0SjMCMwDIC7egAGhuVuAZlMpemJjGLLulDJtWWXCCP6uFZSh9jzpmlQSILEaBC9rWLWNxzFjYBky5YxlyWUraxWwACkdNLW6EWI0tUVwmzYcMRNi2TNiDHEsgJhKWVisYObML8RuGvc8tNOrHPMFjfCYhS8cjQu0n1ym0ZkUlgwY5hlJFyAXNgCARthOKVqdhbZ84ZZF8uZRd482Yds0bWGdL9bAjqBW2qIUpSgUpSgUpSgUpSg6cTiAguepsANST2UdTWMtiwMzKG+zHmFl9fxP69OQ6k9s+z43bNIoYgEDNqLHnwnTXTp0FY+I2VhlVmMEIABJPlL0FyeVBsai+9+OZDGYGPmezIUUSFY2Iscg1zlwqrofabQ2rG2ZKEgw8MkZdYoUjaNmPDliCgMoBEjllsbnSxtcq9anf7fCPCQCLDRiPEEo0YCrkWzcROU62AZeXNgRcU1sRzfHfieOKTCNpOx4zYB4UI/ZkpwtIRY5l0AY9gxnHhrttMTs+JYbLJhlSJ0AtYoBa34WUXv6kcxXnyaUsWZyWZiWZibkkm5JPUk616A8J93JMHhD5rKWxDCXKo9kFFAUt9rQA9gSbX51fmYzpq3pKNt7NXEwSQsbCQWuNbEG4PrYgGqq2p4e4uK+QLOv4Dlb4o5/IE1cdKSpLp56XzsK9vrIG14WUoD65HGVvfY1sJd5pnjeKRYmjkHGBEsZYg3DFkAswOoIGlXlLEGBDAMDzBFx8Qa0uL3OwMl74aMX5mMGI69bxka1n5xt3pr7UNjcQqBSoYEk3BcSC2lrXUEfEn31jJtQdVNxqCLc+/PQ1dGN8LcBJ0lX92Zjp2481Yb+EWBAJz4jQf7xP/AK66bh9RVO8e8GIxUMSys7xQsQGcX42XRWb7TZVa17n2qmW4m9izQRYORQJo5F8oqoHmKUYG9h+0VSQT1Fjqb1u99N2MPhdiSpGMtmilzPxMZTIi6nuVJT0BqmMHinikSSJirowZWHRgb/EenUXFPU29J/7AYpmDZJl4omAuEa32h9pTyZb6gnW9iNpsrG+bGGK5XBKunPK66MvqL6g9QQeta3cveVMfhlmWwccMqXvkkAFx7jcEHsR61mzARTBxos1kfsJOSMfeOAnqfLHSspa2NKUqIUpSgUpSgUpSgVH9r7QzEKvIEEHXU30bTnzFveCLkxh+7bG0Rdo1IJFg4uL8QuFsSNLak6dBcXJXUYmJxfgZtbE5CVzWN73ADIO+isWGoUt5ZWBtPaaYaF5pCQEHT2iSBZFsfaYZeR4VCm/7MrSW1doviJXlk9pzyHIAaBV7ACtxvtvAcVNlRrwxE5LEkMx9qS59q5vYnnctYFiKjlbkHyvR3h9tgy7Mw8jAgoojYkWv5ZyFh3uBfTrpXnHKToLknQAc7nt616o2ZhCMLFHKqoViRWWMWRWCi4QdFBGgqZDYA19rjG4IBBuDyNcqyhSlKBXFiOR61yrqlHEnoT/Cf/ygp7xo3qWRlwUJuI2zTEcs4HDH62vc+uUcwaq2pT4n7OMG0sQMqqshEqBRYZXXU26EuHv3Nz1qLVuKkG5G8H0TEKXLfR5SFnUdUvcMf3Tqbc1LDrXoHHfsiGzSQuvtpxOgIuHFtWtzDLdhobHVq8vVc3gvvV5kZwUx44heEnrF1T3oeX4SPumplBYWwtoedEGJUsOFypuuYfaX8LCzr+F1rYVr8HspIpZJIuETWMiD2TIP7QDoxGjd7KeYN9hWUKUpQKUpQKUpQfGUHmL1A/FuIpgZDBhwzOQskqxqTHCBdmJtcDQLfoGJ0tU9rF2nhTJGUBAuQeIXU2YHKw7G1v68iHlGlWTt7wzJnZcM6ROVziCQnKRfUwygcSAkCxUFbi+hUmvcfgnhkeKVcrobMtwbG1+akg8xXSUlfMFiTFLHKoBaJ0kAPIlHDAH0uK9Hbs76YTGqoilVZWGsLkLIDbUAH2wO63Fea6ztibVkws8c8OXPGSRmF1N1KkEdiCR8alm1eocDGyrlYDh0BHIjv6GsmtFujvPDjoFkiYZwB5kd+JGtqCO172bka2zqwPCRbqGv+X9KwjvpXFb9bfCuHnakWa49NPgToaDtriVF79eVcYpCealffb+RNYuP2hDhozJPKEQalna1z2Hc9gKDzpv5tVsTj8RIwIyu0SqearESlj63BJ9WNaCu3FSZndrlszM1zzN2Jub63POuquilZGzcc8Esc0RtJEwZT6joe4IuCOoJrHqUbr7jzYxBL5kUUJYrndrsWB5Kg6+8iib0v7d3bCYvDRYiP2ZFva9yrDRkPqGBHwrZVG9wtjx4TDGGJi+WRiz/AHmNtRqQLDKth1U9b1JK5hSlKBSlKBSlKBSlKDE2js9JgA1wVOZHXRkaxGZD0NiQQbggkEEEiq53r3CSfEPJMWTMgtNBCzZ3uQRMgL6qoXiAXNm56Wq0aU2PPeJ8N8RxfRpI58vNDmglHbNHKBlv0uda0GP3axkP7XDTL6hC6/Fkuv516V2lsiKf9oGvYjMkjxNYm9s0TK1rjlesWPZbQqqwEuq6BZZGLAdLSEMzD9659dLVdp3HmbBY6SF88MjxONMyOUbnyNjy0Gh0NTTdXxPxWHkP0pnxMTC2UlQ6m/tK1tdLgg+motrYm1djz+WXxn0GUvJGqxPAWVAzhSqyMwZ2sSb5Ry0XpWsn3Dw0jEf7OyP1JxTpDp9zynLG57xryJNtAVyk9Wb/AMaXeHxheSMpg4TEWFvNkYMy36ogBW/qSfca7t2/GLKgTHRO7DQSwheL1dGZQD6qdewrI2juzhcLHnOz4soKZg+JkkYhpFThLHKvO9ywHe3TPn3Gwcqq42dMvYJIkZKk+0QJx01tzseXQJljfFu57EY3+8SlxcSxYPz4RmPmMxVM6FCMnAxNrkHpyquZZCxu7FiOrEsfmaujC7v7OW6wbPaVgxS0l2AcaEM0zmwB7X9xrcR7tw82weDgjQG+eGOQk97gAKo15m505W1lzxif2/x58LAczWxwGw8TMQIYJGzGynLlUnsHey30PXpV6bv4Qksggw8DrcgiDJmS9hKiKdVOmmcEXAIGl5JDspNTJeUkWJksRa97BQMoGg6XNhcm1a+k3VRbA8LHLD6WcxtmMMTZbLr7cpGhNiAqjoeIVZ+7270MCHLAsQubR6G3CFLNYkM5tq1ybWF9K3OHw6oLKLX1PXpbmfQD5V21NmnxVtyr7SlRSlKUClKUClKUClKUClKUClKUEe3pY2LNh3ljhjeS6tGoLGN1Kklw62Qk8INyw10rtwcYeONlxEqB4xIFJjY5bAm5kjLaXHM1z3zmybPxjDmMPLb3+U1vztUI3e362Y0Cti444p1AzgYcvnblnQqpvfnYm49wvT52s23m1dr4QRiQ+ZiTmKlQ3EoUFmkMZKqoULmDEa3W17reSbEw7pEFkZjqcucqWVL8KsUFmIHXX3tzNT7y79Pj3OF2dBkbEfVGV1XzXU34Ra+RALkkkkC54bXq5xV1pahODVYMV9FnjBHkCVsSjPnZzIVvJkAK3Ck5rkAm19RfaxLY50wkkqgjIxdWfnlzr58lwtrnoSOV71G/FuWfDHDY3CuyNGXhcgBgUkysA4YEFc0dvew62rQQ+MU4iKthozLbRw7Kl+5SxPwDa+lX533DurF3Ziu+JaS5mWd1OZs7IjKkiINSE4GS4XQnXXnUgqtfBaSWVcbiJmLGaVbserhCWPa1mQaaC1ulWVUs1UpSlKiFfAK+0oFKUoFKUoFKUoFKUoFKUoFKUoMHbuzRicPNAWKiVGTMNSMwtcA87VS58J8fny3gy3/aeYQLd8uXMD6W+PWr2pVmViyonuRuNDgAWv5s7CzSkWsPuxrrlXvqSep0AEspSpbtGNtHARzxvFMgeNxZlPIj4ag31BGoIqs8d4NKXvDi2SO+qvEJGAvyVg6/mD63q1aVZbDbXbvbGjwmHSCK+VBzNszEm5ZrC1ybmtjSlQKUpQKUpQKUpQKUpQKUpQKUpQKUpQKUpQKUpQKUpQKUpQKUpQKUpQKUpQKUpQKUpQf/2Q==" id="570" name="Shape 570"/>
          <p:cNvSpPr/>
          <p:nvPr/>
        </p:nvSpPr>
        <p:spPr>
          <a:xfrm>
            <a:off x="1428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Noto Sans Symbols"/>
              <a:buNone/>
            </a:pPr>
            <a:r>
              <a:t/>
            </a:r>
            <a:endParaRPr sz="1800">
              <a:solidFill>
                <a:srgbClr val="000000"/>
              </a:solidFill>
              <a:latin typeface="Calibri"/>
              <a:ea typeface="Calibri"/>
              <a:cs typeface="Calibri"/>
              <a:sym typeface="Calibri"/>
            </a:endParaRPr>
          </a:p>
        </p:txBody>
      </p:sp>
      <p:pic>
        <p:nvPicPr>
          <p:cNvPr descr="http://i0.sinaimg.cn/gm/o/n/2010-04-12/U4513P115T9D390313F169DT20100412113106_c.jpg" id="571" name="Shape 571"/>
          <p:cNvPicPr preferRelativeResize="0"/>
          <p:nvPr/>
        </p:nvPicPr>
        <p:blipFill rotWithShape="1">
          <a:blip r:embed="rId3">
            <a:alphaModFix/>
          </a:blip>
          <a:srcRect b="0" l="0" r="0" t="0"/>
          <a:stretch/>
        </p:blipFill>
        <p:spPr>
          <a:xfrm>
            <a:off x="688975" y="1134105"/>
            <a:ext cx="3019425" cy="4286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9"/>
                                        </p:tgtEl>
                                        <p:attrNameLst>
                                          <p:attrName>style.visibility</p:attrName>
                                        </p:attrNameLst>
                                      </p:cBhvr>
                                      <p:to>
                                        <p:strVal val="visible"/>
                                      </p:to>
                                    </p:set>
                                    <p:animEffect filter="fade" transition="in">
                                      <p:cBhvr>
                                        <p:cTn dur="500"/>
                                        <p:tgtEl>
                                          <p:spTgt spid="5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5" name="Shape 575"/>
        <p:cNvGrpSpPr/>
        <p:nvPr/>
      </p:nvGrpSpPr>
      <p:grpSpPr>
        <a:xfrm>
          <a:off x="0" y="0"/>
          <a:ext cx="0" cy="0"/>
          <a:chOff x="0" y="0"/>
          <a:chExt cx="0" cy="0"/>
        </a:xfrm>
      </p:grpSpPr>
      <p:sp>
        <p:nvSpPr>
          <p:cNvPr id="576" name="Shape 5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44061"/>
              </a:buClr>
              <a:buSzPts val="4400"/>
              <a:buFont typeface="Constantia"/>
              <a:buNone/>
            </a:pPr>
            <a:r>
              <a:rPr b="1" i="0" lang="zh-TW" sz="4400" u="none" cap="none" strike="noStrike">
                <a:solidFill>
                  <a:srgbClr val="244061"/>
                </a:solidFill>
                <a:latin typeface="Constantia"/>
                <a:ea typeface="Constantia"/>
                <a:cs typeface="Constantia"/>
                <a:sym typeface="Constantia"/>
              </a:rPr>
              <a:t>女角身體裝備的分類標籤</a:t>
            </a:r>
            <a:endParaRPr b="1" i="0" sz="4400" u="none" cap="none" strike="noStrike">
              <a:solidFill>
                <a:srgbClr val="244061"/>
              </a:solidFill>
              <a:latin typeface="Constantia"/>
              <a:ea typeface="Constantia"/>
              <a:cs typeface="Constantia"/>
              <a:sym typeface="Constantia"/>
            </a:endParaRPr>
          </a:p>
        </p:txBody>
      </p:sp>
      <p:sp>
        <p:nvSpPr>
          <p:cNvPr id="577" name="Shape 577"/>
          <p:cNvSpPr txBox="1"/>
          <p:nvPr>
            <p:ph idx="1" type="body"/>
          </p:nvPr>
        </p:nvSpPr>
        <p:spPr>
          <a:xfrm>
            <a:off x="585787" y="1601787"/>
            <a:ext cx="8785225" cy="5256213"/>
          </a:xfrm>
          <a:prstGeom prst="rect">
            <a:avLst/>
          </a:prstGeom>
          <a:noFill/>
          <a:ln>
            <a:noFill/>
          </a:ln>
        </p:spPr>
        <p:txBody>
          <a:bodyPr anchorCtr="0" anchor="t" bIns="45700" lIns="91425" spcFirstLastPara="1" rIns="91425" wrap="square" tIns="45700">
            <a:noAutofit/>
          </a:bodyPr>
          <a:lstStyle/>
          <a:p>
            <a:pPr indent="0" lvl="1" marL="457200" marR="0" rtl="0" algn="l">
              <a:spcBef>
                <a:spcPts val="0"/>
              </a:spcBef>
              <a:spcAft>
                <a:spcPts val="0"/>
              </a:spcAft>
              <a:buClr>
                <a:srgbClr val="632423"/>
              </a:buClr>
              <a:buSzPts val="2800"/>
              <a:buFont typeface="Arial Narrow"/>
              <a:buNone/>
            </a:pPr>
            <a:r>
              <a:rPr b="0" i="0" lang="zh-TW" sz="2800" u="none" cap="none" strike="noStrike">
                <a:solidFill>
                  <a:srgbClr val="244061"/>
                </a:solidFill>
                <a:latin typeface="Constantia"/>
                <a:ea typeface="Constantia"/>
                <a:cs typeface="Constantia"/>
                <a:sym typeface="Constantia"/>
              </a:rPr>
              <a:t>俏皮   暗紅   撩人   溫婉   魔女   和風   裸露   辣妹</a:t>
            </a:r>
            <a:endParaRPr b="0" i="0" sz="2800" u="none" cap="none" strike="noStrike">
              <a:solidFill>
                <a:srgbClr val="244061"/>
              </a:solidFill>
              <a:latin typeface="Constantia"/>
              <a:ea typeface="Constantia"/>
              <a:cs typeface="Constantia"/>
              <a:sym typeface="Constantia"/>
            </a:endParaRPr>
          </a:p>
          <a:p>
            <a:pPr indent="0" lvl="1" marL="457200" marR="0" rtl="0" algn="l">
              <a:spcBef>
                <a:spcPts val="2400"/>
              </a:spcBef>
              <a:spcAft>
                <a:spcPts val="0"/>
              </a:spcAft>
              <a:buClr>
                <a:srgbClr val="632423"/>
              </a:buClr>
              <a:buSzPts val="2800"/>
              <a:buFont typeface="Arial Narrow"/>
              <a:buNone/>
            </a:pPr>
            <a:r>
              <a:rPr b="0" i="0" lang="zh-TW" sz="2800" u="none" cap="none" strike="noStrike">
                <a:solidFill>
                  <a:srgbClr val="244061"/>
                </a:solidFill>
                <a:latin typeface="Constantia"/>
                <a:ea typeface="Constantia"/>
                <a:cs typeface="Constantia"/>
                <a:sym typeface="Constantia"/>
              </a:rPr>
              <a:t>可愛   火焰   管家   華麗   仙子   東洋   誘惑   媚惑</a:t>
            </a:r>
            <a:endParaRPr b="0" i="0" sz="2800" u="none" cap="none" strike="noStrike">
              <a:solidFill>
                <a:srgbClr val="244061"/>
              </a:solidFill>
              <a:latin typeface="Constantia"/>
              <a:ea typeface="Constantia"/>
              <a:cs typeface="Constantia"/>
              <a:sym typeface="Constantia"/>
            </a:endParaRPr>
          </a:p>
          <a:p>
            <a:pPr indent="0" lvl="1" marL="457200" marR="0" rtl="0" algn="l">
              <a:spcBef>
                <a:spcPts val="2400"/>
              </a:spcBef>
              <a:spcAft>
                <a:spcPts val="0"/>
              </a:spcAft>
              <a:buClr>
                <a:srgbClr val="632423"/>
              </a:buClr>
              <a:buSzPts val="2800"/>
              <a:buFont typeface="Arial Narrow"/>
              <a:buNone/>
            </a:pPr>
            <a:r>
              <a:rPr b="0" i="0" lang="zh-TW" sz="2800" u="none" cap="none" strike="noStrike">
                <a:solidFill>
                  <a:srgbClr val="244061"/>
                </a:solidFill>
                <a:latin typeface="Constantia"/>
                <a:ea typeface="Constantia"/>
                <a:cs typeface="Constantia"/>
                <a:sym typeface="Constantia"/>
              </a:rPr>
              <a:t>蓬裙   火辣   性感   淘氣   萌萌   制服   彩衣   艷麗</a:t>
            </a:r>
            <a:endParaRPr b="0" i="0" sz="2800" u="none" cap="none" strike="noStrike">
              <a:solidFill>
                <a:srgbClr val="244061"/>
              </a:solidFill>
              <a:latin typeface="Constantia"/>
              <a:ea typeface="Constantia"/>
              <a:cs typeface="Constantia"/>
              <a:sym typeface="Constantia"/>
            </a:endParaRPr>
          </a:p>
          <a:p>
            <a:pPr indent="0" lvl="1" marL="457200" marR="0" rtl="0" algn="l">
              <a:spcBef>
                <a:spcPts val="2400"/>
              </a:spcBef>
              <a:spcAft>
                <a:spcPts val="0"/>
              </a:spcAft>
              <a:buClr>
                <a:srgbClr val="632423"/>
              </a:buClr>
              <a:buSzPts val="2800"/>
              <a:buFont typeface="Arial Narrow"/>
              <a:buNone/>
            </a:pPr>
            <a:r>
              <a:rPr b="0" i="0" lang="zh-TW" sz="2800" u="none" cap="none" strike="noStrike">
                <a:solidFill>
                  <a:srgbClr val="244061"/>
                </a:solidFill>
                <a:latin typeface="Constantia"/>
                <a:ea typeface="Constantia"/>
                <a:cs typeface="Constantia"/>
                <a:sym typeface="Constantia"/>
              </a:rPr>
              <a:t>冷豔   惡魔   女傭   仙女   夢幻   狂野   神聖   女僕</a:t>
            </a:r>
            <a:endParaRPr b="0" i="0" sz="2800" u="none" cap="none" strike="noStrike">
              <a:solidFill>
                <a:srgbClr val="244061"/>
              </a:solidFill>
              <a:latin typeface="Constantia"/>
              <a:ea typeface="Constantia"/>
              <a:cs typeface="Constantia"/>
              <a:sym typeface="Constantia"/>
            </a:endParaRPr>
          </a:p>
          <a:p>
            <a:pPr indent="0" lvl="1" marL="457200" marR="0" rtl="0" algn="l">
              <a:spcBef>
                <a:spcPts val="2400"/>
              </a:spcBef>
              <a:spcAft>
                <a:spcPts val="0"/>
              </a:spcAft>
              <a:buClr>
                <a:srgbClr val="632423"/>
              </a:buClr>
              <a:buSzPts val="2800"/>
              <a:buFont typeface="Arial Narrow"/>
              <a:buNone/>
            </a:pPr>
            <a:r>
              <a:rPr b="0" i="0" lang="zh-TW" sz="2800" u="none" cap="none" strike="noStrike">
                <a:solidFill>
                  <a:srgbClr val="244061"/>
                </a:solidFill>
                <a:latin typeface="Constantia"/>
                <a:ea typeface="Constantia"/>
                <a:cs typeface="Constantia"/>
                <a:sym typeface="Constantia"/>
              </a:rPr>
              <a:t>野性   青春  古典    甜美   天仙   日式   仙氣   巫女</a:t>
            </a:r>
            <a:endParaRPr b="0" i="0" sz="2800" u="none" cap="none" strike="noStrike">
              <a:solidFill>
                <a:srgbClr val="244061"/>
              </a:solidFill>
              <a:latin typeface="Constantia"/>
              <a:ea typeface="Constantia"/>
              <a:cs typeface="Constantia"/>
              <a:sym typeface="Constantia"/>
            </a:endParaRPr>
          </a:p>
          <a:p>
            <a:pPr indent="0" lvl="1" marL="457200" marR="0" rtl="0" algn="l">
              <a:spcBef>
                <a:spcPts val="2400"/>
              </a:spcBef>
              <a:spcAft>
                <a:spcPts val="0"/>
              </a:spcAft>
              <a:buClr>
                <a:srgbClr val="632423"/>
              </a:buClr>
              <a:buSzPts val="2800"/>
              <a:buFont typeface="Arial Narrow"/>
              <a:buNone/>
            </a:pPr>
            <a:r>
              <a:rPr b="0" i="0" lang="zh-TW" sz="2800" u="none" cap="none" strike="noStrike">
                <a:solidFill>
                  <a:srgbClr val="244061"/>
                </a:solidFill>
                <a:latin typeface="Constantia"/>
                <a:ea typeface="Constantia"/>
                <a:cs typeface="Constantia"/>
                <a:sym typeface="Constantia"/>
              </a:rPr>
              <a:t>學生   飄逸  千本櫻   迷你裙</a:t>
            </a:r>
            <a:endParaRPr/>
          </a:p>
          <a:p>
            <a:pPr indent="0" lvl="1" marL="457200" marR="0" rtl="0" algn="l">
              <a:spcBef>
                <a:spcPts val="2400"/>
              </a:spcBef>
              <a:spcAft>
                <a:spcPts val="0"/>
              </a:spcAft>
              <a:buClr>
                <a:srgbClr val="632423"/>
              </a:buClr>
              <a:buSzPts val="2800"/>
              <a:buFont typeface="Arial Narrow"/>
              <a:buNone/>
            </a:pPr>
            <a:r>
              <a:t/>
            </a:r>
            <a:endParaRPr b="0" i="0" sz="2800" u="none" cap="none" strike="noStrike">
              <a:solidFill>
                <a:srgbClr val="244061"/>
              </a:solidFill>
              <a:latin typeface="Constantia"/>
              <a:ea typeface="Constantia"/>
              <a:cs typeface="Constantia"/>
              <a:sym typeface="Constantia"/>
            </a:endParaRPr>
          </a:p>
        </p:txBody>
      </p:sp>
      <p:sp>
        <p:nvSpPr>
          <p:cNvPr id="578" name="Shape 57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579" name="Shape 57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580" name="Shape 58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4" name="Shape 584"/>
        <p:cNvGrpSpPr/>
        <p:nvPr/>
      </p:nvGrpSpPr>
      <p:grpSpPr>
        <a:xfrm>
          <a:off x="0" y="0"/>
          <a:ext cx="0" cy="0"/>
          <a:chOff x="0" y="0"/>
          <a:chExt cx="0" cy="0"/>
        </a:xfrm>
      </p:grpSpPr>
      <p:sp>
        <p:nvSpPr>
          <p:cNvPr id="585" name="Shape 585"/>
          <p:cNvSpPr txBox="1"/>
          <p:nvPr>
            <p:ph type="title"/>
          </p:nvPr>
        </p:nvSpPr>
        <p:spPr>
          <a:xfrm>
            <a:off x="663575" y="2646363"/>
            <a:ext cx="1092200" cy="132556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44061"/>
              </a:buClr>
              <a:buSzPts val="3959"/>
              <a:buFont typeface="Constantia"/>
              <a:buNone/>
            </a:pPr>
            <a:r>
              <a:rPr b="1" i="0" lang="zh-TW" sz="3959" u="none" cap="none" strike="noStrike">
                <a:solidFill>
                  <a:srgbClr val="244061"/>
                </a:solidFill>
                <a:latin typeface="Constantia"/>
                <a:ea typeface="Constantia"/>
                <a:cs typeface="Constantia"/>
                <a:sym typeface="Constantia"/>
              </a:rPr>
              <a:t>分類標籤與SI之相關係數</a:t>
            </a:r>
            <a:endParaRPr b="1" i="0" sz="3959" u="none" cap="none" strike="noStrike">
              <a:solidFill>
                <a:srgbClr val="244061"/>
              </a:solidFill>
              <a:latin typeface="Constantia"/>
              <a:ea typeface="Constantia"/>
              <a:cs typeface="Constantia"/>
              <a:sym typeface="Constantia"/>
            </a:endParaRPr>
          </a:p>
        </p:txBody>
      </p:sp>
      <p:sp>
        <p:nvSpPr>
          <p:cNvPr id="586" name="Shape 58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587" name="Shape 58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588" name="Shape 58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sp>
        <p:nvSpPr>
          <p:cNvPr id="589" name="Shape 589"/>
          <p:cNvSpPr/>
          <p:nvPr/>
        </p:nvSpPr>
        <p:spPr>
          <a:xfrm>
            <a:off x="2555875" y="290513"/>
            <a:ext cx="576263" cy="142875"/>
          </a:xfrm>
          <a:prstGeom prst="rect">
            <a:avLst/>
          </a:prstGeom>
          <a:solidFill>
            <a:schemeClr val="lt1"/>
          </a:solidFill>
          <a:ln>
            <a:noFill/>
          </a:ln>
        </p:spPr>
        <p:txBody>
          <a:bodyPr anchorCtr="0" anchor="t" bIns="46800" lIns="90000" spcFirstLastPara="1" rIns="90000" wrap="square" tIns="468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90" name="Shape 590"/>
          <p:cNvPicPr preferRelativeResize="0"/>
          <p:nvPr/>
        </p:nvPicPr>
        <p:blipFill rotWithShape="1">
          <a:blip r:embed="rId3">
            <a:alphaModFix/>
          </a:blip>
          <a:srcRect b="0" l="0" r="0" t="0"/>
          <a:stretch/>
        </p:blipFill>
        <p:spPr>
          <a:xfrm>
            <a:off x="2481263" y="60325"/>
            <a:ext cx="5051425" cy="6735763"/>
          </a:xfrm>
          <a:prstGeom prst="rect">
            <a:avLst/>
          </a:prstGeom>
          <a:noFill/>
          <a:ln>
            <a:noFill/>
          </a:ln>
        </p:spPr>
      </p:pic>
      <p:sp>
        <p:nvSpPr>
          <p:cNvPr id="591" name="Shape 591"/>
          <p:cNvSpPr/>
          <p:nvPr/>
        </p:nvSpPr>
        <p:spPr>
          <a:xfrm>
            <a:off x="2643188" y="787400"/>
            <a:ext cx="4654550" cy="842963"/>
          </a:xfrm>
          <a:prstGeom prst="rect">
            <a:avLst/>
          </a:prstGeom>
          <a:solidFill>
            <a:schemeClr val="accent1">
              <a:alpha val="0"/>
            </a:schemeClr>
          </a:solid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tantia"/>
              <a:ea typeface="Constantia"/>
              <a:cs typeface="Constantia"/>
              <a:sym typeface="Constantia"/>
            </a:endParaRPr>
          </a:p>
        </p:txBody>
      </p:sp>
      <p:sp>
        <p:nvSpPr>
          <p:cNvPr id="592" name="Shape 592"/>
          <p:cNvSpPr/>
          <p:nvPr/>
        </p:nvSpPr>
        <p:spPr>
          <a:xfrm>
            <a:off x="2643188" y="4283075"/>
            <a:ext cx="2525712" cy="1644650"/>
          </a:xfrm>
          <a:prstGeom prst="rect">
            <a:avLst/>
          </a:prstGeom>
          <a:solidFill>
            <a:schemeClr val="accent1">
              <a:alpha val="0"/>
            </a:schemeClr>
          </a:solidFill>
          <a:ln cap="flat" cmpd="sng" w="381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tantia"/>
              <a:ea typeface="Constantia"/>
              <a:cs typeface="Constantia"/>
              <a:sym typeface="Constant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Shape 59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44061"/>
              </a:buClr>
              <a:buSzPts val="4400"/>
              <a:buFont typeface="Constantia"/>
              <a:buNone/>
            </a:pPr>
            <a:r>
              <a:rPr b="1" i="0" lang="zh-TW" sz="4400" u="none" cap="none" strike="noStrike">
                <a:solidFill>
                  <a:srgbClr val="244061"/>
                </a:solidFill>
                <a:latin typeface="Constantia"/>
                <a:ea typeface="Constantia"/>
                <a:cs typeface="Constantia"/>
                <a:sym typeface="Constantia"/>
              </a:rPr>
              <a:t>收集標籤</a:t>
            </a:r>
            <a:endParaRPr b="1" i="0" sz="4400" u="none" cap="none" strike="noStrike">
              <a:solidFill>
                <a:srgbClr val="244061"/>
              </a:solidFill>
              <a:latin typeface="Constantia"/>
              <a:ea typeface="Constantia"/>
              <a:cs typeface="Constantia"/>
              <a:sym typeface="Constantia"/>
            </a:endParaRPr>
          </a:p>
        </p:txBody>
      </p:sp>
      <p:sp>
        <p:nvSpPr>
          <p:cNvPr id="598" name="Shape 598"/>
          <p:cNvSpPr txBox="1"/>
          <p:nvPr>
            <p:ph idx="1" type="body"/>
          </p:nvPr>
        </p:nvSpPr>
        <p:spPr>
          <a:xfrm>
            <a:off x="628650" y="1436914"/>
            <a:ext cx="7886700" cy="5284561"/>
          </a:xfrm>
          <a:prstGeom prst="rect">
            <a:avLst/>
          </a:prstGeom>
          <a:noFill/>
          <a:ln>
            <a:noFill/>
          </a:ln>
        </p:spPr>
        <p:txBody>
          <a:bodyPr anchorCtr="0" anchor="t" bIns="45700" lIns="91425" spcFirstLastPara="1" rIns="91425" wrap="square" tIns="45700">
            <a:noAutofit/>
          </a:bodyPr>
          <a:lstStyle/>
          <a:p>
            <a:pPr indent="0" lvl="0" marL="0" marR="0" rtl="0" algn="l">
              <a:lnSpc>
                <a:spcPct val="111111"/>
              </a:lnSpc>
              <a:spcBef>
                <a:spcPts val="0"/>
              </a:spcBef>
              <a:spcAft>
                <a:spcPts val="0"/>
              </a:spcAft>
              <a:buClr>
                <a:srgbClr val="632423"/>
              </a:buClr>
              <a:buSzPts val="1800"/>
              <a:buFont typeface="Arial Narrow"/>
              <a:buNone/>
            </a:pPr>
            <a:r>
              <a:rPr b="0" i="0" lang="zh-TW" sz="1800" u="none" cap="none" strike="noStrike">
                <a:solidFill>
                  <a:srgbClr val="244061"/>
                </a:solidFill>
                <a:latin typeface="Constantia"/>
                <a:ea typeface="Constantia"/>
                <a:cs typeface="Constantia"/>
                <a:sym typeface="Constantia"/>
              </a:rPr>
              <a:t>蘿莉,驕縱,學院,俏真,制服,閃亮,隆重,湛藍,少女,神仙,冷豔,日女,宴會,日常,稚嫩,溫順,巫女,聖騎,皇家,誘惑,高校,溫婉,和式,晚宴,蓬裙,豪放,專業,禮服,飄逸,青春,兔子,皇后,貓女,酷黑,死騎,氣質,暗紅,高中,舞伎,有型,野性,夏天,水手,學園,成人,女僕,女皇,辣妹,選美,性感,侍女,莊重,暗紫,野豔,撩人,典雅,靚羽,森林,童話,虛幻,火辣,甜心,神聖,冰雪,仙氣,平淡,媚魔,舞蹈,神秘,女神,蕾絲,科幻,尊貴,飛羽,校園,溫靜,宮廷,調皮,古典,火焰,蝙翼,聖誕,和服,羅莉,曜紫,精靈,娃娃,媚惑,藍調,冰潔,睡衣,燕尾,裸露,婚紗,仙子,嫵媚,溫柔,靈動,澎裙,輕鬆,美豔,敏捷,殺氣,特務,神羽,粉紫,春麗,耶誕,日本,風騷,冰晶,泳衣,女傭,華麗,韓式,活力,校服,防禦,婉約,裙擺,戰士,靈性,邪惡,女俠,女王,魔女,旗袍,艷紫,頑皮,幹練,亮紅,新娘,婚禮,機動,炫麗,服務,嬌貴,柔美,白衣,東洋,色誘,俏麗,泳裝,華貴,人妻,高雅,狂野,水藍,潔白,沙灘,可愛,火熱,稚氣,清新,成熟,蜜蜂,動心,兔兔,合宜,美腿,仙女,俏皮,亮麗,絢爛,靈巧,美艷,性虐,翅膀,暗夜,守護,艷麗,京都,羽毛,盔甲,優雅,鎧甲,甜美,叮噹,絢麗,管家,明星,和風,夏日,學生,英雌,日系,女佣,憐愛,日式,秋風,妖精,夢幻,洋裝,穩重,醫生,俏粉,年輕,腳鍊,養眼,紫色,冷酷,魔導,速度,動人,公主,惡魔,粉藍,闇雷,誘人,端莊,浴衣,尤物,輕巧,親切,清純,女侍,俠女,婀娜,開朗,純真,素雅,暗黑,變裝,豔麗,黑紅,活潑,短裙,舞衣,清涼,天仙,韓系,服侍,法術,萌萌,守樸,祭典,淘氣,盛宴,櫻花,浪漫,彩翼,迷人,機甲,狂熱,粉嫩,貴氣,脫俗,單純,彩衣,女騎,韓風,柔情,俐落,高貴,皇族,羽翼,順從,魅魔,蝙蝠,法師,廚娘,剛強</a:t>
            </a:r>
            <a:endParaRPr/>
          </a:p>
        </p:txBody>
      </p:sp>
      <p:sp>
        <p:nvSpPr>
          <p:cNvPr id="599" name="Shape 59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600" name="Shape 60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601" name="Shape 60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sp>
        <p:nvSpPr>
          <p:cNvPr id="602" name="Shape 602"/>
          <p:cNvSpPr/>
          <p:nvPr/>
        </p:nvSpPr>
        <p:spPr>
          <a:xfrm>
            <a:off x="628650" y="580572"/>
            <a:ext cx="7886700" cy="5775780"/>
          </a:xfrm>
          <a:prstGeom prst="rect">
            <a:avLst/>
          </a:prstGeom>
          <a:solidFill>
            <a:schemeClr val="lt1">
              <a:alpha val="8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7200">
                <a:solidFill>
                  <a:srgbClr val="FF0000"/>
                </a:solidFill>
                <a:latin typeface="Constantia"/>
                <a:ea typeface="Constantia"/>
                <a:cs typeface="Constantia"/>
                <a:sym typeface="Constantia"/>
              </a:rPr>
              <a:t>標籤揀選</a:t>
            </a:r>
            <a:endParaRPr b="1" sz="7200">
              <a:solidFill>
                <a:srgbClr val="FF0000"/>
              </a:solidFill>
              <a:latin typeface="Constantia"/>
              <a:ea typeface="Constantia"/>
              <a:cs typeface="Constantia"/>
              <a:sym typeface="Constant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sp>
        <p:nvSpPr>
          <p:cNvPr id="607" name="Shape 60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44061"/>
              </a:buClr>
              <a:buSzPts val="4400"/>
              <a:buFont typeface="Constantia"/>
              <a:buNone/>
            </a:pPr>
            <a:r>
              <a:rPr b="1" i="0" lang="zh-TW" sz="4400" u="none" cap="none" strike="noStrike">
                <a:solidFill>
                  <a:srgbClr val="244061"/>
                </a:solidFill>
                <a:latin typeface="Constantia"/>
                <a:ea typeface="Constantia"/>
                <a:cs typeface="Constantia"/>
                <a:sym typeface="Constantia"/>
              </a:rPr>
              <a:t>去除高相似度的標籤</a:t>
            </a:r>
            <a:endParaRPr/>
          </a:p>
        </p:txBody>
      </p:sp>
      <p:sp>
        <p:nvSpPr>
          <p:cNvPr id="608" name="Shape 608"/>
          <p:cNvSpPr txBox="1"/>
          <p:nvPr>
            <p:ph idx="1" type="body"/>
          </p:nvPr>
        </p:nvSpPr>
        <p:spPr>
          <a:xfrm>
            <a:off x="628650" y="1436914"/>
            <a:ext cx="7886700" cy="5284561"/>
          </a:xfrm>
          <a:prstGeom prst="rect">
            <a:avLst/>
          </a:prstGeom>
          <a:noFill/>
          <a:ln>
            <a:noFill/>
          </a:ln>
        </p:spPr>
        <p:txBody>
          <a:bodyPr anchorCtr="0" anchor="t" bIns="45700" lIns="91425" spcFirstLastPara="1" rIns="91425" wrap="square" tIns="45700">
            <a:noAutofit/>
          </a:bodyPr>
          <a:lstStyle/>
          <a:p>
            <a:pPr indent="0" lvl="0" marL="0" marR="0" rtl="0" algn="l">
              <a:lnSpc>
                <a:spcPct val="111111"/>
              </a:lnSpc>
              <a:spcBef>
                <a:spcPts val="0"/>
              </a:spcBef>
              <a:spcAft>
                <a:spcPts val="0"/>
              </a:spcAft>
              <a:buClr>
                <a:srgbClr val="632423"/>
              </a:buClr>
              <a:buSzPts val="1800"/>
              <a:buFont typeface="Arial Narrow"/>
              <a:buNone/>
            </a:pPr>
            <a:r>
              <a:rPr b="0" i="0" lang="zh-TW" sz="1800" u="none" cap="none" strike="noStrike">
                <a:solidFill>
                  <a:srgbClr val="244061"/>
                </a:solidFill>
                <a:latin typeface="Constantia"/>
                <a:ea typeface="Constantia"/>
                <a:cs typeface="Constantia"/>
                <a:sym typeface="Constantia"/>
              </a:rPr>
              <a:t>蘿莉,驕縱,學院,俏真,制服,閃亮,隆重,湛藍,少女,神仙,冷豔,日女,宴會,日常,稚嫩,溫順,巫女,聖騎,皇家,誘惑,高校,溫婉,和式,晚宴,蓬裙,豪放,專業,禮服,飄逸,青春,兔子,皇后,貓女,酷黑,死騎,氣質,暗紅,高中,舞伎,有型,野性,夏天,水手,學園,成人,女僕,女皇,辣妹,選美,性感,侍女,莊重,暗紫,野豔,撩人,典雅,靚羽,森林,童話,虛幻,火辣,甜心,神聖,冰雪,仙氣,平淡,媚魔,舞蹈,神秘,女神,蕾絲,科幻,尊貴,飛羽,校園,溫靜,宮廷,調皮,古典,火焰,蝙翼,聖誕,和服,羅莉,曜紫,精靈,娃娃,媚惑,藍調,冰潔,睡衣,燕尾,裸露,婚紗,仙子,嫵媚,溫柔,靈動,澎裙,輕鬆,美豔,敏捷,殺氣,特務,神羽,粉紫,春麗,耶誕,日本,風騷,冰晶,泳衣,女傭,華麗,韓式,活力,校服,防禦,婉約,裙擺,戰士,靈性,邪惡,女俠,女王,魔女,旗袍,艷紫,頑皮,幹練,亮紅,新娘,婚禮,機動,炫麗,服務,嬌貴,柔美,白衣,東洋,色誘,俏麗,泳裝,華貴,人妻,高雅,狂野,水藍,潔白,沙灘,可愛,火熱,稚氣,清新,成熟,蜜蜂,動心,兔兔,合宜,美腿,仙女,俏皮,亮麗,絢爛,靈巧,美艷,性虐,翅膀,暗夜,守護,艷麗,京都,羽毛,盔甲,優雅,鎧甲,甜美,叮噹,絢麗,管家,明星,和風,夏日,學生,英雌,日系,女佣,憐愛,日式,秋風,妖精,夢幻,洋裝,穩重,醫生,俏粉,年輕,腳鍊,養眼,紫色,冷酷,魔導,速度,動人,公主,惡魔,粉藍,闇雷,誘人,端莊,浴衣,尤物,輕巧,親切,清純,女侍,俠女,婀娜,開朗,純真,素雅,暗黑,變裝,豔麗,黑紅,活潑,短裙,舞衣,清涼,天仙,韓系,服侍,法術,萌萌,守樸,祭典,淘氣,盛宴,櫻花,浪漫,彩翼,迷人,機甲,狂熱,粉嫩,貴氣,脫俗,單純,彩衣,女騎,韓風,柔情,俐落,高貴,皇族,羽翼,順從,魅魔,蝙蝠,法師,廚娘,剛強</a:t>
            </a:r>
            <a:endParaRPr/>
          </a:p>
        </p:txBody>
      </p:sp>
      <p:sp>
        <p:nvSpPr>
          <p:cNvPr id="609" name="Shape 60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610" name="Shape 6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611" name="Shape 6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sp>
        <p:nvSpPr>
          <p:cNvPr id="612" name="Shape 612"/>
          <p:cNvSpPr/>
          <p:nvPr/>
        </p:nvSpPr>
        <p:spPr>
          <a:xfrm>
            <a:off x="628650" y="1371599"/>
            <a:ext cx="7886700" cy="5035551"/>
          </a:xfrm>
          <a:prstGeom prst="rect">
            <a:avLst/>
          </a:prstGeom>
          <a:solidFill>
            <a:schemeClr val="lt1">
              <a:alpha val="8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tantia"/>
              <a:ea typeface="Constantia"/>
              <a:cs typeface="Constantia"/>
              <a:sym typeface="Constantia"/>
            </a:endParaRPr>
          </a:p>
        </p:txBody>
      </p:sp>
      <p:sp>
        <p:nvSpPr>
          <p:cNvPr id="613" name="Shape 613"/>
          <p:cNvSpPr txBox="1"/>
          <p:nvPr/>
        </p:nvSpPr>
        <p:spPr>
          <a:xfrm>
            <a:off x="329258" y="1713662"/>
            <a:ext cx="438774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2400">
                <a:solidFill>
                  <a:srgbClr val="FF0000"/>
                </a:solidFill>
                <a:latin typeface="Constantia"/>
                <a:ea typeface="Constantia"/>
                <a:cs typeface="Constantia"/>
                <a:sym typeface="Constantia"/>
              </a:rPr>
              <a:t>豪放 風騷 火辣 誘惑 媚惑 性感 </a:t>
            </a:r>
            <a:endParaRPr b="1" sz="2400">
              <a:solidFill>
                <a:srgbClr val="FF0000"/>
              </a:solidFill>
              <a:latin typeface="Constantia"/>
              <a:ea typeface="Constantia"/>
              <a:cs typeface="Constantia"/>
              <a:sym typeface="Constantia"/>
            </a:endParaRPr>
          </a:p>
          <a:p>
            <a:pPr indent="0" lvl="0" marL="0" marR="0" rtl="0" algn="l">
              <a:spcBef>
                <a:spcPts val="0"/>
              </a:spcBef>
              <a:spcAft>
                <a:spcPts val="0"/>
              </a:spcAft>
              <a:buNone/>
            </a:pPr>
            <a:r>
              <a:rPr b="1" lang="zh-TW" sz="2400">
                <a:solidFill>
                  <a:srgbClr val="FF0000"/>
                </a:solidFill>
                <a:latin typeface="Constantia"/>
                <a:ea typeface="Constantia"/>
                <a:cs typeface="Constantia"/>
                <a:sym typeface="Constantia"/>
              </a:rPr>
              <a:t>撩人 誘人 裸露 尤物 養眼 色誘</a:t>
            </a:r>
            <a:endParaRPr b="1" sz="2400">
              <a:solidFill>
                <a:srgbClr val="FF0000"/>
              </a:solidFill>
              <a:latin typeface="Constantia"/>
              <a:ea typeface="Constantia"/>
              <a:cs typeface="Constantia"/>
              <a:sym typeface="Constantia"/>
            </a:endParaRPr>
          </a:p>
        </p:txBody>
      </p:sp>
      <p:sp>
        <p:nvSpPr>
          <p:cNvPr id="614" name="Shape 614"/>
          <p:cNvSpPr txBox="1"/>
          <p:nvPr/>
        </p:nvSpPr>
        <p:spPr>
          <a:xfrm>
            <a:off x="987290" y="2797572"/>
            <a:ext cx="2986715"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2400">
                <a:solidFill>
                  <a:srgbClr val="E36C09"/>
                </a:solidFill>
                <a:latin typeface="Constantia"/>
                <a:ea typeface="Constantia"/>
                <a:cs typeface="Constantia"/>
                <a:sym typeface="Constantia"/>
              </a:rPr>
              <a:t>制服 學院 學生 學園 </a:t>
            </a:r>
            <a:endParaRPr b="1" sz="2400">
              <a:solidFill>
                <a:srgbClr val="E36C09"/>
              </a:solidFill>
              <a:latin typeface="Constantia"/>
              <a:ea typeface="Constantia"/>
              <a:cs typeface="Constantia"/>
              <a:sym typeface="Constantia"/>
            </a:endParaRPr>
          </a:p>
          <a:p>
            <a:pPr indent="0" lvl="0" marL="0" marR="0" rtl="0" algn="l">
              <a:spcBef>
                <a:spcPts val="0"/>
              </a:spcBef>
              <a:spcAft>
                <a:spcPts val="0"/>
              </a:spcAft>
              <a:buNone/>
            </a:pPr>
            <a:r>
              <a:rPr b="1" lang="zh-TW" sz="2400">
                <a:solidFill>
                  <a:srgbClr val="E36C09"/>
                </a:solidFill>
                <a:latin typeface="Constantia"/>
                <a:ea typeface="Constantia"/>
                <a:cs typeface="Constantia"/>
                <a:sym typeface="Constantia"/>
              </a:rPr>
              <a:t>校園 高中 高校 校服</a:t>
            </a:r>
            <a:endParaRPr/>
          </a:p>
        </p:txBody>
      </p:sp>
      <p:sp>
        <p:nvSpPr>
          <p:cNvPr id="615" name="Shape 615"/>
          <p:cNvSpPr txBox="1"/>
          <p:nvPr/>
        </p:nvSpPr>
        <p:spPr>
          <a:xfrm>
            <a:off x="5156671" y="3725621"/>
            <a:ext cx="2986715"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2400">
                <a:solidFill>
                  <a:srgbClr val="FF0066"/>
                </a:solidFill>
                <a:latin typeface="Constantia"/>
                <a:ea typeface="Constantia"/>
                <a:cs typeface="Constantia"/>
                <a:sym typeface="Constantia"/>
              </a:rPr>
              <a:t>女侍 女僕 女佣 女傭 </a:t>
            </a:r>
            <a:endParaRPr b="1" sz="2400">
              <a:solidFill>
                <a:srgbClr val="FF0066"/>
              </a:solidFill>
              <a:latin typeface="Constantia"/>
              <a:ea typeface="Constantia"/>
              <a:cs typeface="Constantia"/>
              <a:sym typeface="Constantia"/>
            </a:endParaRPr>
          </a:p>
          <a:p>
            <a:pPr indent="0" lvl="0" marL="0" marR="0" rtl="0" algn="l">
              <a:spcBef>
                <a:spcPts val="0"/>
              </a:spcBef>
              <a:spcAft>
                <a:spcPts val="0"/>
              </a:spcAft>
              <a:buNone/>
            </a:pPr>
            <a:r>
              <a:rPr b="1" lang="zh-TW" sz="2400">
                <a:solidFill>
                  <a:srgbClr val="FF0066"/>
                </a:solidFill>
                <a:latin typeface="Constantia"/>
                <a:ea typeface="Constantia"/>
                <a:cs typeface="Constantia"/>
                <a:sym typeface="Constantia"/>
              </a:rPr>
              <a:t>侍女 管家 廚娘</a:t>
            </a:r>
            <a:endParaRPr/>
          </a:p>
        </p:txBody>
      </p:sp>
      <p:sp>
        <p:nvSpPr>
          <p:cNvPr id="616" name="Shape 616"/>
          <p:cNvSpPr txBox="1"/>
          <p:nvPr/>
        </p:nvSpPr>
        <p:spPr>
          <a:xfrm>
            <a:off x="4375125" y="3124951"/>
            <a:ext cx="2901756"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2400">
                <a:solidFill>
                  <a:schemeClr val="accent1"/>
                </a:solidFill>
                <a:latin typeface="Constantia"/>
                <a:ea typeface="Constantia"/>
                <a:cs typeface="Constantia"/>
                <a:sym typeface="Constantia"/>
              </a:rPr>
              <a:t>天仙 仙女 仙氣 神仙</a:t>
            </a:r>
            <a:endParaRPr/>
          </a:p>
        </p:txBody>
      </p:sp>
      <p:sp>
        <p:nvSpPr>
          <p:cNvPr id="617" name="Shape 617"/>
          <p:cNvSpPr txBox="1"/>
          <p:nvPr/>
        </p:nvSpPr>
        <p:spPr>
          <a:xfrm>
            <a:off x="4982873" y="2104048"/>
            <a:ext cx="2986715"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2400">
                <a:solidFill>
                  <a:srgbClr val="5F497A"/>
                </a:solidFill>
                <a:latin typeface="Constantia"/>
                <a:ea typeface="Constantia"/>
                <a:cs typeface="Constantia"/>
                <a:sym typeface="Constantia"/>
              </a:rPr>
              <a:t>禮服 宴會 盛宴 晚宴 </a:t>
            </a:r>
            <a:endParaRPr b="1" sz="2400">
              <a:solidFill>
                <a:srgbClr val="5F497A"/>
              </a:solidFill>
              <a:latin typeface="Constantia"/>
              <a:ea typeface="Constantia"/>
              <a:cs typeface="Constantia"/>
              <a:sym typeface="Constantia"/>
            </a:endParaRPr>
          </a:p>
          <a:p>
            <a:pPr indent="0" lvl="0" marL="0" marR="0" rtl="0" algn="l">
              <a:spcBef>
                <a:spcPts val="0"/>
              </a:spcBef>
              <a:spcAft>
                <a:spcPts val="0"/>
              </a:spcAft>
              <a:buNone/>
            </a:pPr>
            <a:r>
              <a:rPr b="1" lang="zh-TW" sz="2400">
                <a:solidFill>
                  <a:srgbClr val="5F497A"/>
                </a:solidFill>
                <a:latin typeface="Constantia"/>
                <a:ea typeface="Constantia"/>
                <a:cs typeface="Constantia"/>
                <a:sym typeface="Constantia"/>
              </a:rPr>
              <a:t>婚禮 婚紗 新娘</a:t>
            </a:r>
            <a:endParaRPr/>
          </a:p>
        </p:txBody>
      </p:sp>
      <p:sp>
        <p:nvSpPr>
          <p:cNvPr id="618" name="Shape 618"/>
          <p:cNvSpPr txBox="1"/>
          <p:nvPr/>
        </p:nvSpPr>
        <p:spPr>
          <a:xfrm>
            <a:off x="948579" y="5434606"/>
            <a:ext cx="2901756"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2400">
                <a:solidFill>
                  <a:schemeClr val="accent6"/>
                </a:solidFill>
                <a:latin typeface="Constantia"/>
                <a:ea typeface="Constantia"/>
                <a:cs typeface="Constantia"/>
                <a:sym typeface="Constantia"/>
              </a:rPr>
              <a:t>可愛 少女 年輕 青春</a:t>
            </a:r>
            <a:endParaRPr/>
          </a:p>
        </p:txBody>
      </p:sp>
      <p:sp>
        <p:nvSpPr>
          <p:cNvPr id="619" name="Shape 619"/>
          <p:cNvSpPr txBox="1"/>
          <p:nvPr/>
        </p:nvSpPr>
        <p:spPr>
          <a:xfrm>
            <a:off x="4055748" y="4808831"/>
            <a:ext cx="5088252"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2400">
                <a:solidFill>
                  <a:srgbClr val="0C0C0C"/>
                </a:solidFill>
                <a:latin typeface="Constantia"/>
                <a:ea typeface="Constantia"/>
                <a:cs typeface="Constantia"/>
                <a:sym typeface="Constantia"/>
              </a:rPr>
              <a:t>野豔 媚魔 魅魔 魔女 冷酷 殺氣 暗夜 </a:t>
            </a:r>
            <a:endParaRPr b="1" sz="2400">
              <a:solidFill>
                <a:srgbClr val="0C0C0C"/>
              </a:solidFill>
              <a:latin typeface="Constantia"/>
              <a:ea typeface="Constantia"/>
              <a:cs typeface="Constantia"/>
              <a:sym typeface="Constantia"/>
            </a:endParaRPr>
          </a:p>
          <a:p>
            <a:pPr indent="0" lvl="0" marL="0" marR="0" rtl="0" algn="l">
              <a:spcBef>
                <a:spcPts val="0"/>
              </a:spcBef>
              <a:spcAft>
                <a:spcPts val="0"/>
              </a:spcAft>
              <a:buNone/>
            </a:pPr>
            <a:r>
              <a:rPr b="1" lang="zh-TW" sz="2400">
                <a:solidFill>
                  <a:srgbClr val="0C0C0C"/>
                </a:solidFill>
                <a:latin typeface="Constantia"/>
                <a:ea typeface="Constantia"/>
                <a:cs typeface="Constantia"/>
                <a:sym typeface="Constantia"/>
              </a:rPr>
              <a:t>惡魔 邪惡 闇雷 暗黑 酷黑 蝙翼 蝙蝠</a:t>
            </a:r>
            <a:endParaRPr/>
          </a:p>
        </p:txBody>
      </p:sp>
      <p:sp>
        <p:nvSpPr>
          <p:cNvPr id="620" name="Shape 620"/>
          <p:cNvSpPr txBox="1"/>
          <p:nvPr/>
        </p:nvSpPr>
        <p:spPr>
          <a:xfrm>
            <a:off x="479480" y="4050812"/>
            <a:ext cx="438774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2400">
                <a:solidFill>
                  <a:srgbClr val="FF66FF"/>
                </a:solidFill>
                <a:latin typeface="Constantia"/>
                <a:ea typeface="Constantia"/>
                <a:cs typeface="Constantia"/>
                <a:sym typeface="Constantia"/>
              </a:rPr>
              <a:t>日系 日本 日女 日式 東洋 和式 </a:t>
            </a:r>
            <a:endParaRPr b="1" sz="2400">
              <a:solidFill>
                <a:srgbClr val="FF66FF"/>
              </a:solidFill>
              <a:latin typeface="Constantia"/>
              <a:ea typeface="Constantia"/>
              <a:cs typeface="Constantia"/>
              <a:sym typeface="Constantia"/>
            </a:endParaRPr>
          </a:p>
          <a:p>
            <a:pPr indent="0" lvl="0" marL="0" marR="0" rtl="0" algn="l">
              <a:spcBef>
                <a:spcPts val="0"/>
              </a:spcBef>
              <a:spcAft>
                <a:spcPts val="0"/>
              </a:spcAft>
              <a:buNone/>
            </a:pPr>
            <a:r>
              <a:rPr b="1" lang="zh-TW" sz="2400">
                <a:solidFill>
                  <a:srgbClr val="FF66FF"/>
                </a:solidFill>
                <a:latin typeface="Constantia"/>
                <a:ea typeface="Constantia"/>
                <a:cs typeface="Constantia"/>
                <a:sym typeface="Constantia"/>
              </a:rPr>
              <a:t>和風 京都 和服 祭典 浴衣</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4" name="Shape 624"/>
        <p:cNvGrpSpPr/>
        <p:nvPr/>
      </p:nvGrpSpPr>
      <p:grpSpPr>
        <a:xfrm>
          <a:off x="0" y="0"/>
          <a:ext cx="0" cy="0"/>
          <a:chOff x="0" y="0"/>
          <a:chExt cx="0" cy="0"/>
        </a:xfrm>
      </p:grpSpPr>
      <p:sp>
        <p:nvSpPr>
          <p:cNvPr id="625" name="Shape 6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626" name="Shape 6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627" name="Shape 6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pic>
        <p:nvPicPr>
          <p:cNvPr id="628" name="Shape 628"/>
          <p:cNvPicPr preferRelativeResize="0"/>
          <p:nvPr/>
        </p:nvPicPr>
        <p:blipFill rotWithShape="1">
          <a:blip r:embed="rId3">
            <a:alphaModFix/>
          </a:blip>
          <a:srcRect b="0" l="0" r="0" t="0"/>
          <a:stretch/>
        </p:blipFill>
        <p:spPr>
          <a:xfrm>
            <a:off x="0" y="0"/>
            <a:ext cx="9144000" cy="6858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Shape 6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634" name="Shape 6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635" name="Shape 6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pic>
        <p:nvPicPr>
          <p:cNvPr id="636" name="Shape 636"/>
          <p:cNvPicPr preferRelativeResize="0"/>
          <p:nvPr/>
        </p:nvPicPr>
        <p:blipFill rotWithShape="1">
          <a:blip r:embed="rId3">
            <a:alphaModFix/>
          </a:blip>
          <a:srcRect b="0" l="0" r="0" t="0"/>
          <a:stretch/>
        </p:blipFill>
        <p:spPr>
          <a:xfrm>
            <a:off x="0" y="0"/>
            <a:ext cx="9144000" cy="6858000"/>
          </a:xfrm>
          <a:prstGeom prst="rect">
            <a:avLst/>
          </a:prstGeom>
          <a:noFill/>
          <a:ln>
            <a:noFill/>
          </a:ln>
        </p:spPr>
      </p:pic>
      <p:sp>
        <p:nvSpPr>
          <p:cNvPr id="637" name="Shape 637"/>
          <p:cNvSpPr/>
          <p:nvPr/>
        </p:nvSpPr>
        <p:spPr>
          <a:xfrm>
            <a:off x="269823" y="284814"/>
            <a:ext cx="8754255" cy="2878112"/>
          </a:xfrm>
          <a:custGeom>
            <a:pathLst>
              <a:path extrusionOk="0" h="120000" w="120000">
                <a:moveTo>
                  <a:pt x="205" y="625"/>
                </a:moveTo>
                <a:cubicBezTo>
                  <a:pt x="136" y="41250"/>
                  <a:pt x="68" y="79374"/>
                  <a:pt x="0" y="119999"/>
                </a:cubicBezTo>
                <a:lnTo>
                  <a:pt x="8424" y="119999"/>
                </a:lnTo>
                <a:lnTo>
                  <a:pt x="8424" y="96249"/>
                </a:lnTo>
                <a:lnTo>
                  <a:pt x="119794" y="96875"/>
                </a:lnTo>
                <a:cubicBezTo>
                  <a:pt x="119863" y="64374"/>
                  <a:pt x="119931" y="32500"/>
                  <a:pt x="120000" y="0"/>
                </a:cubicBezTo>
                <a:lnTo>
                  <a:pt x="205" y="625"/>
                </a:lnTo>
                <a:close/>
              </a:path>
            </a:pathLst>
          </a:custGeom>
          <a:noFill/>
          <a:ln cap="flat" cmpd="sng" w="8255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tantia"/>
              <a:ea typeface="Constantia"/>
              <a:cs typeface="Constantia"/>
              <a:sym typeface="Constantia"/>
            </a:endParaRPr>
          </a:p>
        </p:txBody>
      </p:sp>
      <p:sp>
        <p:nvSpPr>
          <p:cNvPr id="638" name="Shape 638"/>
          <p:cNvSpPr/>
          <p:nvPr/>
        </p:nvSpPr>
        <p:spPr>
          <a:xfrm>
            <a:off x="275771" y="4818743"/>
            <a:ext cx="8708572" cy="1698171"/>
          </a:xfrm>
          <a:custGeom>
            <a:pathLst>
              <a:path extrusionOk="0" h="120000" w="120000">
                <a:moveTo>
                  <a:pt x="80600" y="0"/>
                </a:moveTo>
                <a:lnTo>
                  <a:pt x="80800" y="38974"/>
                </a:lnTo>
                <a:lnTo>
                  <a:pt x="0" y="37948"/>
                </a:lnTo>
                <a:lnTo>
                  <a:pt x="0" y="120000"/>
                </a:lnTo>
                <a:lnTo>
                  <a:pt x="120000" y="120000"/>
                </a:lnTo>
                <a:lnTo>
                  <a:pt x="120000" y="1025"/>
                </a:lnTo>
                <a:lnTo>
                  <a:pt x="80600" y="0"/>
                </a:lnTo>
                <a:close/>
              </a:path>
            </a:pathLst>
          </a:custGeom>
          <a:noFill/>
          <a:ln cap="flat" cmpd="sng" w="8255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tantia"/>
              <a:ea typeface="Constantia"/>
              <a:cs typeface="Constantia"/>
              <a:sym typeface="Constantia"/>
            </a:endParaRPr>
          </a:p>
        </p:txBody>
      </p:sp>
      <p:sp>
        <p:nvSpPr>
          <p:cNvPr id="639" name="Shape 639"/>
          <p:cNvSpPr/>
          <p:nvPr/>
        </p:nvSpPr>
        <p:spPr>
          <a:xfrm>
            <a:off x="1553029" y="2945216"/>
            <a:ext cx="6299200" cy="1031703"/>
          </a:xfrm>
          <a:prstGeom prst="rect">
            <a:avLst/>
          </a:prstGeom>
          <a:solidFill>
            <a:srgbClr val="76923C">
              <a:alpha val="84705"/>
            </a:srgbClr>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2800">
                <a:solidFill>
                  <a:schemeClr val="lt1"/>
                </a:solidFill>
                <a:latin typeface="Constantia"/>
                <a:ea typeface="Constantia"/>
                <a:cs typeface="Constantia"/>
                <a:sym typeface="Constantia"/>
              </a:rPr>
              <a:t>取出與銷售指標具有相關性的標籤</a:t>
            </a:r>
            <a:endParaRPr b="1" sz="2800">
              <a:solidFill>
                <a:schemeClr val="lt1"/>
              </a:solidFill>
              <a:latin typeface="Constantia"/>
              <a:ea typeface="Constantia"/>
              <a:cs typeface="Constantia"/>
              <a:sym typeface="Constant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3" name="Shape 643"/>
        <p:cNvGrpSpPr/>
        <p:nvPr/>
      </p:nvGrpSpPr>
      <p:grpSpPr>
        <a:xfrm>
          <a:off x="0" y="0"/>
          <a:ext cx="0" cy="0"/>
          <a:chOff x="0" y="0"/>
          <a:chExt cx="0" cy="0"/>
        </a:xfrm>
      </p:grpSpPr>
      <p:sp>
        <p:nvSpPr>
          <p:cNvPr id="644" name="Shape 644"/>
          <p:cNvSpPr txBox="1"/>
          <p:nvPr/>
        </p:nvSpPr>
        <p:spPr>
          <a:xfrm>
            <a:off x="1530350" y="4024313"/>
            <a:ext cx="1628972" cy="132343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2000">
                <a:solidFill>
                  <a:srgbClr val="FF0000"/>
                </a:solidFill>
                <a:latin typeface="Arial"/>
                <a:ea typeface="Arial"/>
                <a:cs typeface="Arial"/>
                <a:sym typeface="Arial"/>
              </a:rPr>
              <a:t>仙女：0.707</a:t>
            </a:r>
            <a:endParaRPr b="1" sz="2000">
              <a:solidFill>
                <a:srgbClr val="FF0000"/>
              </a:solidFill>
              <a:latin typeface="Arial"/>
              <a:ea typeface="Arial"/>
              <a:cs typeface="Arial"/>
              <a:sym typeface="Arial"/>
            </a:endParaRPr>
          </a:p>
          <a:p>
            <a:pPr indent="0" lvl="0" marL="0" marR="0" rtl="0" algn="l">
              <a:spcBef>
                <a:spcPts val="0"/>
              </a:spcBef>
              <a:spcAft>
                <a:spcPts val="0"/>
              </a:spcAft>
              <a:buNone/>
            </a:pPr>
            <a:r>
              <a:rPr lang="zh-TW" sz="2000">
                <a:solidFill>
                  <a:srgbClr val="205867"/>
                </a:solidFill>
                <a:latin typeface="Arial"/>
                <a:ea typeface="Arial"/>
                <a:cs typeface="Arial"/>
                <a:sym typeface="Arial"/>
              </a:rPr>
              <a:t>俏麗：0.205</a:t>
            </a:r>
            <a:endParaRPr/>
          </a:p>
          <a:p>
            <a:pPr indent="0" lvl="0" marL="0" marR="0" rtl="0" algn="l">
              <a:spcBef>
                <a:spcPts val="0"/>
              </a:spcBef>
              <a:spcAft>
                <a:spcPts val="0"/>
              </a:spcAft>
              <a:buNone/>
            </a:pPr>
            <a:r>
              <a:rPr lang="zh-TW" sz="2000">
                <a:solidFill>
                  <a:srgbClr val="205867"/>
                </a:solidFill>
                <a:latin typeface="Arial"/>
                <a:ea typeface="Arial"/>
                <a:cs typeface="Arial"/>
                <a:sym typeface="Arial"/>
              </a:rPr>
              <a:t>美艷：0.024</a:t>
            </a:r>
            <a:endParaRPr/>
          </a:p>
          <a:p>
            <a:pPr indent="0" lvl="0" marL="0" marR="0" rtl="0" algn="l">
              <a:spcBef>
                <a:spcPts val="0"/>
              </a:spcBef>
              <a:spcAft>
                <a:spcPts val="0"/>
              </a:spcAft>
              <a:buNone/>
            </a:pPr>
            <a:r>
              <a:rPr lang="zh-TW" sz="2000">
                <a:solidFill>
                  <a:srgbClr val="205867"/>
                </a:solidFill>
                <a:latin typeface="Arial"/>
                <a:ea typeface="Arial"/>
                <a:cs typeface="Arial"/>
                <a:sym typeface="Arial"/>
              </a:rPr>
              <a:t>盔甲：0</a:t>
            </a:r>
            <a:endParaRPr sz="2000">
              <a:solidFill>
                <a:srgbClr val="205867"/>
              </a:solidFill>
              <a:latin typeface="Arial"/>
              <a:ea typeface="Arial"/>
              <a:cs typeface="Arial"/>
              <a:sym typeface="Arial"/>
            </a:endParaRPr>
          </a:p>
        </p:txBody>
      </p:sp>
      <p:sp>
        <p:nvSpPr>
          <p:cNvPr id="645" name="Shape 645"/>
          <p:cNvSpPr txBox="1"/>
          <p:nvPr/>
        </p:nvSpPr>
        <p:spPr>
          <a:xfrm>
            <a:off x="6083300" y="4024313"/>
            <a:ext cx="1628972" cy="132343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2000">
                <a:solidFill>
                  <a:srgbClr val="E36C09"/>
                </a:solidFill>
                <a:latin typeface="Arial"/>
                <a:ea typeface="Arial"/>
                <a:cs typeface="Arial"/>
                <a:sym typeface="Arial"/>
              </a:rPr>
              <a:t>幹練：0.575</a:t>
            </a:r>
            <a:endParaRPr sz="2000">
              <a:solidFill>
                <a:srgbClr val="205867"/>
              </a:solidFill>
              <a:latin typeface="Arial"/>
              <a:ea typeface="Arial"/>
              <a:cs typeface="Arial"/>
              <a:sym typeface="Arial"/>
            </a:endParaRPr>
          </a:p>
          <a:p>
            <a:pPr indent="0" lvl="0" marL="0" marR="0" rtl="0" algn="l">
              <a:spcBef>
                <a:spcPts val="0"/>
              </a:spcBef>
              <a:spcAft>
                <a:spcPts val="0"/>
              </a:spcAft>
              <a:buNone/>
            </a:pPr>
            <a:r>
              <a:rPr lang="zh-TW" sz="2000">
                <a:solidFill>
                  <a:srgbClr val="205867"/>
                </a:solidFill>
                <a:latin typeface="Arial"/>
                <a:ea typeface="Arial"/>
                <a:cs typeface="Arial"/>
                <a:sym typeface="Arial"/>
              </a:rPr>
              <a:t>女俠：0.189</a:t>
            </a:r>
            <a:endParaRPr sz="2000">
              <a:solidFill>
                <a:srgbClr val="205867"/>
              </a:solidFill>
              <a:latin typeface="Arial"/>
              <a:ea typeface="Arial"/>
              <a:cs typeface="Arial"/>
              <a:sym typeface="Arial"/>
            </a:endParaRPr>
          </a:p>
          <a:p>
            <a:pPr indent="0" lvl="0" marL="0" marR="0" rtl="0" algn="l">
              <a:spcBef>
                <a:spcPts val="0"/>
              </a:spcBef>
              <a:spcAft>
                <a:spcPts val="0"/>
              </a:spcAft>
              <a:buNone/>
            </a:pPr>
            <a:r>
              <a:rPr lang="zh-TW" sz="2000">
                <a:solidFill>
                  <a:srgbClr val="205867"/>
                </a:solidFill>
                <a:latin typeface="Arial"/>
                <a:ea typeface="Arial"/>
                <a:cs typeface="Arial"/>
                <a:sym typeface="Arial"/>
              </a:rPr>
              <a:t>和風：0.025</a:t>
            </a:r>
            <a:endParaRPr sz="2000">
              <a:solidFill>
                <a:srgbClr val="205867"/>
              </a:solidFill>
              <a:latin typeface="Arial"/>
              <a:ea typeface="Arial"/>
              <a:cs typeface="Arial"/>
              <a:sym typeface="Arial"/>
            </a:endParaRPr>
          </a:p>
          <a:p>
            <a:pPr indent="0" lvl="0" marL="0" marR="0" rtl="0" algn="l">
              <a:spcBef>
                <a:spcPts val="0"/>
              </a:spcBef>
              <a:spcAft>
                <a:spcPts val="0"/>
              </a:spcAft>
              <a:buNone/>
            </a:pPr>
            <a:r>
              <a:rPr lang="zh-TW" sz="2000">
                <a:solidFill>
                  <a:srgbClr val="205867"/>
                </a:solidFill>
                <a:latin typeface="Arial"/>
                <a:ea typeface="Arial"/>
                <a:cs typeface="Arial"/>
                <a:sym typeface="Arial"/>
              </a:rPr>
              <a:t>萌萌：0</a:t>
            </a:r>
            <a:endParaRPr sz="2000">
              <a:solidFill>
                <a:srgbClr val="205867"/>
              </a:solidFill>
              <a:latin typeface="Arial"/>
              <a:ea typeface="Arial"/>
              <a:cs typeface="Arial"/>
              <a:sym typeface="Arial"/>
            </a:endParaRPr>
          </a:p>
        </p:txBody>
      </p:sp>
      <p:sp>
        <p:nvSpPr>
          <p:cNvPr id="646" name="Shape 646"/>
          <p:cNvSpPr/>
          <p:nvPr/>
        </p:nvSpPr>
        <p:spPr>
          <a:xfrm>
            <a:off x="4403446" y="1966551"/>
            <a:ext cx="1042273" cy="83099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TW" sz="4800">
                <a:solidFill>
                  <a:srgbClr val="0070C0"/>
                </a:solidFill>
                <a:latin typeface="Constantia"/>
                <a:ea typeface="Constantia"/>
                <a:cs typeface="Constantia"/>
                <a:sym typeface="Constantia"/>
              </a:rPr>
              <a:t>vs.</a:t>
            </a:r>
            <a:endParaRPr b="1" sz="4800">
              <a:solidFill>
                <a:srgbClr val="0070C0"/>
              </a:solidFill>
              <a:latin typeface="Constantia"/>
              <a:ea typeface="Constantia"/>
              <a:cs typeface="Constantia"/>
              <a:sym typeface="Constantia"/>
            </a:endParaRPr>
          </a:p>
        </p:txBody>
      </p:sp>
      <p:sp>
        <p:nvSpPr>
          <p:cNvPr id="647" name="Shape 647"/>
          <p:cNvSpPr txBox="1"/>
          <p:nvPr/>
        </p:nvSpPr>
        <p:spPr>
          <a:xfrm>
            <a:off x="1556800" y="5442276"/>
            <a:ext cx="1576072"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2400">
                <a:solidFill>
                  <a:srgbClr val="244061"/>
                </a:solidFill>
                <a:latin typeface="Arial"/>
                <a:ea typeface="Arial"/>
                <a:cs typeface="Arial"/>
                <a:sym typeface="Arial"/>
              </a:rPr>
              <a:t>SI</a:t>
            </a:r>
            <a:r>
              <a:rPr lang="zh-TW" sz="2400">
                <a:solidFill>
                  <a:srgbClr val="244061"/>
                </a:solidFill>
                <a:latin typeface="Arial"/>
                <a:ea typeface="Arial"/>
                <a:cs typeface="Arial"/>
                <a:sym typeface="Arial"/>
              </a:rPr>
              <a:t>：</a:t>
            </a:r>
            <a:r>
              <a:rPr b="1" lang="zh-TW" sz="2400">
                <a:solidFill>
                  <a:srgbClr val="FF0000"/>
                </a:solidFill>
                <a:latin typeface="Arial"/>
                <a:ea typeface="Arial"/>
                <a:cs typeface="Arial"/>
                <a:sym typeface="Arial"/>
              </a:rPr>
              <a:t>0.361</a:t>
            </a:r>
            <a:endParaRPr b="1" sz="2400">
              <a:solidFill>
                <a:srgbClr val="FF0000"/>
              </a:solidFill>
              <a:latin typeface="Arial"/>
              <a:ea typeface="Arial"/>
              <a:cs typeface="Arial"/>
              <a:sym typeface="Arial"/>
            </a:endParaRPr>
          </a:p>
        </p:txBody>
      </p:sp>
      <p:sp>
        <p:nvSpPr>
          <p:cNvPr id="648" name="Shape 648"/>
          <p:cNvSpPr txBox="1"/>
          <p:nvPr/>
        </p:nvSpPr>
        <p:spPr>
          <a:xfrm>
            <a:off x="6201121" y="5412048"/>
            <a:ext cx="1576072"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2400">
                <a:solidFill>
                  <a:srgbClr val="244061"/>
                </a:solidFill>
                <a:latin typeface="Arial"/>
                <a:ea typeface="Arial"/>
                <a:cs typeface="Arial"/>
                <a:sym typeface="Arial"/>
              </a:rPr>
              <a:t>SI</a:t>
            </a:r>
            <a:r>
              <a:rPr lang="zh-TW" sz="2400">
                <a:solidFill>
                  <a:srgbClr val="244061"/>
                </a:solidFill>
                <a:latin typeface="Arial"/>
                <a:ea typeface="Arial"/>
                <a:cs typeface="Arial"/>
                <a:sym typeface="Arial"/>
              </a:rPr>
              <a:t>：</a:t>
            </a:r>
            <a:r>
              <a:rPr b="1" lang="zh-TW" sz="2400">
                <a:solidFill>
                  <a:srgbClr val="E36C09"/>
                </a:solidFill>
                <a:latin typeface="Arial"/>
                <a:ea typeface="Arial"/>
                <a:cs typeface="Arial"/>
                <a:sym typeface="Arial"/>
              </a:rPr>
              <a:t>0.008</a:t>
            </a:r>
            <a:endParaRPr b="1" sz="2400">
              <a:solidFill>
                <a:srgbClr val="E36C09"/>
              </a:solidFill>
              <a:latin typeface="Arial"/>
              <a:ea typeface="Arial"/>
              <a:cs typeface="Arial"/>
              <a:sym typeface="Arial"/>
            </a:endParaRPr>
          </a:p>
        </p:txBody>
      </p:sp>
      <p:pic>
        <p:nvPicPr>
          <p:cNvPr id="649" name="Shape 649"/>
          <p:cNvPicPr preferRelativeResize="0"/>
          <p:nvPr/>
        </p:nvPicPr>
        <p:blipFill rotWithShape="1">
          <a:blip r:embed="rId3">
            <a:alphaModFix/>
          </a:blip>
          <a:srcRect b="0" l="0" r="0" t="0"/>
          <a:stretch/>
        </p:blipFill>
        <p:spPr>
          <a:xfrm>
            <a:off x="6228515" y="203919"/>
            <a:ext cx="1500270" cy="3525265"/>
          </a:xfrm>
          <a:prstGeom prst="rect">
            <a:avLst/>
          </a:prstGeom>
          <a:noFill/>
          <a:ln>
            <a:noFill/>
          </a:ln>
        </p:spPr>
      </p:pic>
      <p:pic>
        <p:nvPicPr>
          <p:cNvPr id="650" name="Shape 650"/>
          <p:cNvPicPr preferRelativeResize="0"/>
          <p:nvPr/>
        </p:nvPicPr>
        <p:blipFill rotWithShape="1">
          <a:blip r:embed="rId4">
            <a:alphaModFix/>
          </a:blip>
          <a:srcRect b="0" l="0" r="0" t="0"/>
          <a:stretch/>
        </p:blipFill>
        <p:spPr>
          <a:xfrm>
            <a:off x="1017186" y="458644"/>
            <a:ext cx="2603464" cy="3240312"/>
          </a:xfrm>
          <a:prstGeom prst="rect">
            <a:avLst/>
          </a:prstGeom>
          <a:noFill/>
          <a:ln>
            <a:noFill/>
          </a:ln>
        </p:spPr>
      </p:pic>
      <p:sp>
        <p:nvSpPr>
          <p:cNvPr id="651" name="Shape 65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652" name="Shape 65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653" name="Shape 65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Shape 161"/>
          <p:cNvSpPr txBox="1"/>
          <p:nvPr>
            <p:ph idx="10" type="dt"/>
          </p:nvPr>
        </p:nvSpPr>
        <p:spPr>
          <a:xfrm>
            <a:off x="457200" y="6345199"/>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162" name="Shape 162"/>
          <p:cNvSpPr txBox="1"/>
          <p:nvPr>
            <p:ph idx="11" type="ftr"/>
          </p:nvPr>
        </p:nvSpPr>
        <p:spPr>
          <a:xfrm>
            <a:off x="3124200" y="6345199"/>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163" name="Shape 163"/>
          <p:cNvSpPr txBox="1"/>
          <p:nvPr>
            <p:ph idx="12" type="sldNum"/>
          </p:nvPr>
        </p:nvSpPr>
        <p:spPr>
          <a:xfrm>
            <a:off x="6553200" y="6345199"/>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pic>
        <p:nvPicPr>
          <p:cNvPr descr="D:\Dropbox\my_projects\80_activity\20170412_MicronFoundation\artwork\main_visual\總主視覺_s2.jpg" id="164" name="Shape 164"/>
          <p:cNvPicPr preferRelativeResize="0"/>
          <p:nvPr/>
        </p:nvPicPr>
        <p:blipFill rotWithShape="1">
          <a:blip r:embed="rId3">
            <a:alphaModFix/>
          </a:blip>
          <a:srcRect b="0" l="0" r="0" t="0"/>
          <a:stretch/>
        </p:blipFill>
        <p:spPr>
          <a:xfrm>
            <a:off x="-78058" y="1175383"/>
            <a:ext cx="11942093" cy="4478285"/>
          </a:xfrm>
          <a:prstGeom prst="rect">
            <a:avLst/>
          </a:prstGeom>
          <a:noFill/>
          <a:ln>
            <a:noFill/>
          </a:ln>
        </p:spPr>
      </p:pic>
      <p:pic>
        <p:nvPicPr>
          <p:cNvPr descr="D:\Dropbox\my_projects\80_activity\20170412_MicronFoundation\artwork\speakers\cylee_rounded.png" id="165" name="Shape 165"/>
          <p:cNvPicPr preferRelativeResize="0"/>
          <p:nvPr/>
        </p:nvPicPr>
        <p:blipFill rotWithShape="1">
          <a:blip r:embed="rId4">
            <a:alphaModFix/>
          </a:blip>
          <a:srcRect b="0" l="0" r="0" t="0"/>
          <a:stretch/>
        </p:blipFill>
        <p:spPr>
          <a:xfrm>
            <a:off x="3047179" y="3952404"/>
            <a:ext cx="1440000" cy="1440000"/>
          </a:xfrm>
          <a:prstGeom prst="rect">
            <a:avLst/>
          </a:prstGeom>
          <a:noFill/>
          <a:ln>
            <a:noFill/>
          </a:ln>
        </p:spPr>
      </p:pic>
      <p:pic>
        <p:nvPicPr>
          <p:cNvPr descr="D:\Dropbox\my_projects\80_activity\20170412_MicronFoundation\artwork\speakers\sdlin_corners.png" id="166" name="Shape 166"/>
          <p:cNvPicPr preferRelativeResize="0"/>
          <p:nvPr/>
        </p:nvPicPr>
        <p:blipFill rotWithShape="1">
          <a:blip r:embed="rId5">
            <a:alphaModFix/>
          </a:blip>
          <a:srcRect b="0" l="0" r="0" t="0"/>
          <a:stretch/>
        </p:blipFill>
        <p:spPr>
          <a:xfrm>
            <a:off x="167179" y="3916718"/>
            <a:ext cx="1440000" cy="1440000"/>
          </a:xfrm>
          <a:prstGeom prst="rect">
            <a:avLst/>
          </a:prstGeom>
          <a:noFill/>
          <a:ln>
            <a:noFill/>
          </a:ln>
        </p:spPr>
      </p:pic>
      <p:pic>
        <p:nvPicPr>
          <p:cNvPr descr="D:\Dropbox\my_projects\80_activity\20170412_MicronFoundation\artwork\speakers\sun_rounded.png" id="167" name="Shape 167"/>
          <p:cNvPicPr preferRelativeResize="0"/>
          <p:nvPr/>
        </p:nvPicPr>
        <p:blipFill rotWithShape="1">
          <a:blip r:embed="rId6">
            <a:alphaModFix/>
          </a:blip>
          <a:srcRect b="0" l="0" r="0" t="0"/>
          <a:stretch/>
        </p:blipFill>
        <p:spPr>
          <a:xfrm>
            <a:off x="1607179" y="3952404"/>
            <a:ext cx="1440000" cy="1440000"/>
          </a:xfrm>
          <a:prstGeom prst="rect">
            <a:avLst/>
          </a:prstGeom>
          <a:noFill/>
          <a:ln>
            <a:noFill/>
          </a:ln>
        </p:spPr>
      </p:pic>
      <p:pic>
        <p:nvPicPr>
          <p:cNvPr descr="D:\Dropbox\my_projects\80_activity\20170412_MicronFoundation\artwork\speakers\wu_rounded.png" id="168" name="Shape 168"/>
          <p:cNvPicPr preferRelativeResize="0"/>
          <p:nvPr/>
        </p:nvPicPr>
        <p:blipFill rotWithShape="1">
          <a:blip r:embed="rId7">
            <a:alphaModFix/>
          </a:blip>
          <a:srcRect b="0" l="0" r="0" t="0"/>
          <a:stretch/>
        </p:blipFill>
        <p:spPr>
          <a:xfrm>
            <a:off x="4487179" y="3985062"/>
            <a:ext cx="1440000" cy="1440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7" name="Shape 657"/>
        <p:cNvGrpSpPr/>
        <p:nvPr/>
      </p:nvGrpSpPr>
      <p:grpSpPr>
        <a:xfrm>
          <a:off x="0" y="0"/>
          <a:ext cx="0" cy="0"/>
          <a:chOff x="0" y="0"/>
          <a:chExt cx="0" cy="0"/>
        </a:xfrm>
      </p:grpSpPr>
      <p:sp>
        <p:nvSpPr>
          <p:cNvPr id="658" name="Shape 658"/>
          <p:cNvSpPr txBox="1"/>
          <p:nvPr>
            <p:ph idx="1" type="body"/>
          </p:nvPr>
        </p:nvSpPr>
        <p:spPr>
          <a:xfrm>
            <a:off x="623888" y="4255349"/>
            <a:ext cx="7886700" cy="1500187"/>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Clr>
                <a:srgbClr val="244061"/>
              </a:buClr>
              <a:buSzPts val="3600"/>
              <a:buFont typeface="Arial Narrow"/>
              <a:buNone/>
            </a:pPr>
            <a:r>
              <a:rPr b="1" i="0" lang="zh-TW" sz="3600" u="none" cap="none" strike="noStrike">
                <a:solidFill>
                  <a:srgbClr val="244061"/>
                </a:solidFill>
                <a:latin typeface="Constantia"/>
                <a:ea typeface="Constantia"/>
                <a:cs typeface="Constantia"/>
                <a:sym typeface="Constantia"/>
              </a:rPr>
              <a:t>利用機器學習預測虛寶裝備銷售</a:t>
            </a:r>
            <a:endParaRPr b="1" i="0" sz="3600" u="none" cap="none" strike="noStrike">
              <a:solidFill>
                <a:srgbClr val="244061"/>
              </a:solidFill>
              <a:latin typeface="Constantia"/>
              <a:ea typeface="Constantia"/>
              <a:cs typeface="Constantia"/>
              <a:sym typeface="Constantia"/>
            </a:endParaRPr>
          </a:p>
        </p:txBody>
      </p:sp>
      <p:sp>
        <p:nvSpPr>
          <p:cNvPr id="659" name="Shape 65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660" name="Shape 66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661" name="Shape 66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pic>
        <p:nvPicPr>
          <p:cNvPr descr="gypsy-woman-crystal-ball.gif" id="662" name="Shape 662"/>
          <p:cNvPicPr preferRelativeResize="0"/>
          <p:nvPr/>
        </p:nvPicPr>
        <p:blipFill rotWithShape="1">
          <a:blip r:embed="rId3">
            <a:alphaModFix/>
          </a:blip>
          <a:srcRect b="0" l="0" r="0" t="0"/>
          <a:stretch/>
        </p:blipFill>
        <p:spPr>
          <a:xfrm>
            <a:off x="2124075" y="535602"/>
            <a:ext cx="4646002" cy="3641461"/>
          </a:xfrm>
          <a:prstGeom prst="rect">
            <a:avLst/>
          </a:prstGeom>
          <a:noFill/>
          <a:ln>
            <a:noFill/>
          </a:ln>
        </p:spPr>
      </p:pic>
      <p:sp>
        <p:nvSpPr>
          <p:cNvPr id="663" name="Shape 663"/>
          <p:cNvSpPr/>
          <p:nvPr/>
        </p:nvSpPr>
        <p:spPr>
          <a:xfrm>
            <a:off x="1652954" y="3692775"/>
            <a:ext cx="5591908" cy="50995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tantia"/>
              <a:ea typeface="Constantia"/>
              <a:cs typeface="Constantia"/>
              <a:sym typeface="Constantia"/>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7" name="Shape 667"/>
        <p:cNvGrpSpPr/>
        <p:nvPr/>
      </p:nvGrpSpPr>
      <p:grpSpPr>
        <a:xfrm>
          <a:off x="0" y="0"/>
          <a:ext cx="0" cy="0"/>
          <a:chOff x="0" y="0"/>
          <a:chExt cx="0" cy="0"/>
        </a:xfrm>
      </p:grpSpPr>
      <p:sp>
        <p:nvSpPr>
          <p:cNvPr id="668" name="Shape 6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44061"/>
              </a:buClr>
              <a:buSzPts val="4400"/>
              <a:buFont typeface="Constantia"/>
              <a:buNone/>
            </a:pPr>
            <a:r>
              <a:rPr b="1" i="0" lang="zh-TW" sz="4400" u="none" cap="none" strike="noStrike">
                <a:solidFill>
                  <a:srgbClr val="244061"/>
                </a:solidFill>
                <a:latin typeface="Constantia"/>
                <a:ea typeface="Constantia"/>
                <a:cs typeface="Constantia"/>
                <a:sym typeface="Constantia"/>
              </a:rPr>
              <a:t>以分類標籤預測女裝SI 高低</a:t>
            </a:r>
            <a:endParaRPr b="1" i="0" sz="4400" u="none" cap="none" strike="noStrike">
              <a:solidFill>
                <a:srgbClr val="244061"/>
              </a:solidFill>
              <a:latin typeface="Constantia"/>
              <a:ea typeface="Constantia"/>
              <a:cs typeface="Constantia"/>
              <a:sym typeface="Constantia"/>
            </a:endParaRPr>
          </a:p>
        </p:txBody>
      </p:sp>
      <p:sp>
        <p:nvSpPr>
          <p:cNvPr id="669" name="Shape 66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670" name="Shape 67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671" name="Shape 67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graphicFrame>
        <p:nvGraphicFramePr>
          <p:cNvPr id="672" name="Shape 672"/>
          <p:cNvGraphicFramePr/>
          <p:nvPr/>
        </p:nvGraphicFramePr>
        <p:xfrm>
          <a:off x="1145310" y="2142836"/>
          <a:ext cx="3000000" cy="3000000"/>
        </p:xfrm>
        <a:graphic>
          <a:graphicData uri="http://schemas.openxmlformats.org/drawingml/2006/table">
            <a:tbl>
              <a:tblPr>
                <a:noFill/>
                <a:tableStyleId>{D7EC4955-AF73-4837-B378-C8106E30B69D}</a:tableStyleId>
              </a:tblPr>
              <a:tblGrid>
                <a:gridCol w="710700"/>
                <a:gridCol w="696775"/>
                <a:gridCol w="752525"/>
                <a:gridCol w="738575"/>
                <a:gridCol w="1142700"/>
              </a:tblGrid>
              <a:tr h="614475">
                <a:tc gridSpan="2" rowSpan="2">
                  <a:txBody>
                    <a:bodyPr>
                      <a:noAutofit/>
                    </a:bodyPr>
                    <a:lstStyle/>
                    <a:p>
                      <a:pPr indent="0" lvl="0" marL="0" marR="0" rtl="0" algn="ctr">
                        <a:spcBef>
                          <a:spcPts val="0"/>
                        </a:spcBef>
                        <a:spcAft>
                          <a:spcPts val="0"/>
                        </a:spcAft>
                        <a:buNone/>
                      </a:pPr>
                      <a:r>
                        <a:t/>
                      </a:r>
                      <a:endParaRPr sz="2400" u="none" cap="none" strike="noStrike">
                        <a:solidFill>
                          <a:srgbClr val="244061"/>
                        </a:solidFill>
                        <a:latin typeface="Arial"/>
                        <a:ea typeface="Arial"/>
                        <a:cs typeface="Arial"/>
                        <a:sym typeface="Arial"/>
                      </a:endParaRPr>
                    </a:p>
                  </a:txBody>
                  <a:tcPr marT="45725" marB="45725" marR="91450" marL="91450" anchor="ctr">
                    <a:solidFill>
                      <a:schemeClr val="lt1"/>
                    </a:solidFill>
                  </a:tcPr>
                </a:tc>
                <a:tc rowSpan="2" hMerge="1"/>
                <a:tc gridSpan="2">
                  <a:txBody>
                    <a:bodyPr>
                      <a:noAutofit/>
                    </a:bodyPr>
                    <a:lstStyle/>
                    <a:p>
                      <a:pPr indent="0" lvl="0" marL="0" marR="0" rtl="0" algn="ctr">
                        <a:spcBef>
                          <a:spcPts val="0"/>
                        </a:spcBef>
                        <a:spcAft>
                          <a:spcPts val="0"/>
                        </a:spcAft>
                        <a:buNone/>
                      </a:pPr>
                      <a:r>
                        <a:rPr b="1" lang="zh-TW" sz="2400" u="none" cap="none" strike="noStrike">
                          <a:solidFill>
                            <a:srgbClr val="244061"/>
                          </a:solidFill>
                          <a:latin typeface="Arial"/>
                          <a:ea typeface="Arial"/>
                          <a:cs typeface="Arial"/>
                          <a:sym typeface="Arial"/>
                        </a:rPr>
                        <a:t>真實值</a:t>
                      </a:r>
                      <a:endParaRPr b="1" sz="2400" u="none" cap="none" strike="noStrike">
                        <a:solidFill>
                          <a:srgbClr val="244061"/>
                        </a:solidFill>
                        <a:latin typeface="Arial"/>
                        <a:ea typeface="Arial"/>
                        <a:cs typeface="Arial"/>
                        <a:sym typeface="Arial"/>
                      </a:endParaRPr>
                    </a:p>
                  </a:txBody>
                  <a:tcPr marT="45725" marB="45725" marR="91450" marL="91450" anchor="ctr">
                    <a:solidFill>
                      <a:schemeClr val="lt1"/>
                    </a:solidFill>
                  </a:tcPr>
                </a:tc>
                <a:tc hMerge="1"/>
                <a:tc rowSpan="2">
                  <a:txBody>
                    <a:bodyPr>
                      <a:noAutofit/>
                    </a:bodyPr>
                    <a:lstStyle/>
                    <a:p>
                      <a:pPr indent="0" lvl="0" marL="0" marR="0" rtl="0" algn="ctr">
                        <a:spcBef>
                          <a:spcPts val="0"/>
                        </a:spcBef>
                        <a:spcAft>
                          <a:spcPts val="0"/>
                        </a:spcAft>
                        <a:buNone/>
                      </a:pPr>
                      <a:r>
                        <a:rPr lang="zh-TW" sz="2400" u="none" cap="none" strike="noStrike">
                          <a:solidFill>
                            <a:srgbClr val="244061"/>
                          </a:solidFill>
                          <a:latin typeface="Arial"/>
                          <a:ea typeface="Arial"/>
                          <a:cs typeface="Arial"/>
                          <a:sym typeface="Arial"/>
                        </a:rPr>
                        <a:t>總數</a:t>
                      </a:r>
                      <a:endParaRPr sz="2400" u="none" cap="none" strike="noStrike">
                        <a:solidFill>
                          <a:srgbClr val="244061"/>
                        </a:solidFill>
                        <a:latin typeface="Arial"/>
                        <a:ea typeface="Arial"/>
                        <a:cs typeface="Arial"/>
                        <a:sym typeface="Arial"/>
                      </a:endParaRPr>
                    </a:p>
                  </a:txBody>
                  <a:tcPr marT="45725" marB="45725" marR="91450" marL="91450" anchor="ctr">
                    <a:solidFill>
                      <a:schemeClr val="lt1"/>
                    </a:solidFill>
                  </a:tcPr>
                </a:tc>
              </a:tr>
              <a:tr h="614475">
                <a:tc gridSpan="2" vMerge="1"/>
                <a:tc hMerge="1" vMerge="1"/>
                <a:tc>
                  <a:txBody>
                    <a:bodyPr>
                      <a:noAutofit/>
                    </a:bodyPr>
                    <a:lstStyle/>
                    <a:p>
                      <a:pPr indent="0" lvl="0" marL="0" marR="0" rtl="0" algn="ctr">
                        <a:spcBef>
                          <a:spcPts val="0"/>
                        </a:spcBef>
                        <a:spcAft>
                          <a:spcPts val="0"/>
                        </a:spcAft>
                        <a:buNone/>
                      </a:pPr>
                      <a:r>
                        <a:rPr lang="zh-TW" sz="2400" u="none" cap="none" strike="noStrike">
                          <a:solidFill>
                            <a:srgbClr val="244061"/>
                          </a:solidFill>
                          <a:latin typeface="Arial"/>
                          <a:ea typeface="Arial"/>
                          <a:cs typeface="Arial"/>
                          <a:sym typeface="Arial"/>
                        </a:rPr>
                        <a:t>高</a:t>
                      </a:r>
                      <a:endParaRPr sz="2400" u="none" cap="none" strike="noStrike">
                        <a:solidFill>
                          <a:srgbClr val="244061"/>
                        </a:solidFill>
                        <a:latin typeface="Arial"/>
                        <a:ea typeface="Arial"/>
                        <a:cs typeface="Arial"/>
                        <a:sym typeface="Arial"/>
                      </a:endParaRPr>
                    </a:p>
                  </a:txBody>
                  <a:tcPr marT="45725" marB="45725" marR="91450" marL="91450" anchor="ctr">
                    <a:solidFill>
                      <a:schemeClr val="lt1"/>
                    </a:solidFill>
                  </a:tcPr>
                </a:tc>
                <a:tc>
                  <a:txBody>
                    <a:bodyPr>
                      <a:noAutofit/>
                    </a:bodyPr>
                    <a:lstStyle/>
                    <a:p>
                      <a:pPr indent="0" lvl="0" marL="0" marR="0" rtl="0" algn="ctr">
                        <a:spcBef>
                          <a:spcPts val="0"/>
                        </a:spcBef>
                        <a:spcAft>
                          <a:spcPts val="0"/>
                        </a:spcAft>
                        <a:buNone/>
                      </a:pPr>
                      <a:r>
                        <a:rPr lang="zh-TW" sz="2400" u="none" cap="none" strike="noStrike">
                          <a:solidFill>
                            <a:srgbClr val="244061"/>
                          </a:solidFill>
                          <a:latin typeface="Arial"/>
                          <a:ea typeface="Arial"/>
                          <a:cs typeface="Arial"/>
                          <a:sym typeface="Arial"/>
                        </a:rPr>
                        <a:t>低</a:t>
                      </a:r>
                      <a:endParaRPr sz="2400" u="none" cap="none" strike="noStrike">
                        <a:solidFill>
                          <a:srgbClr val="244061"/>
                        </a:solidFill>
                        <a:latin typeface="Arial"/>
                        <a:ea typeface="Arial"/>
                        <a:cs typeface="Arial"/>
                        <a:sym typeface="Arial"/>
                      </a:endParaRPr>
                    </a:p>
                  </a:txBody>
                  <a:tcPr marT="45725" marB="45725" marR="91450" marL="91450" anchor="ctr">
                    <a:solidFill>
                      <a:schemeClr val="lt1"/>
                    </a:solidFill>
                  </a:tcPr>
                </a:tc>
                <a:tc vMerge="1"/>
              </a:tr>
              <a:tr h="776650">
                <a:tc rowSpan="2">
                  <a:txBody>
                    <a:bodyPr>
                      <a:noAutofit/>
                    </a:bodyPr>
                    <a:lstStyle/>
                    <a:p>
                      <a:pPr indent="0" lvl="0" marL="0" marR="0" rtl="0" algn="ctr">
                        <a:spcBef>
                          <a:spcPts val="0"/>
                        </a:spcBef>
                        <a:spcAft>
                          <a:spcPts val="0"/>
                        </a:spcAft>
                        <a:buNone/>
                      </a:pPr>
                      <a:r>
                        <a:rPr b="1" lang="zh-TW" sz="2400" u="none" cap="none" strike="noStrike">
                          <a:solidFill>
                            <a:srgbClr val="244061"/>
                          </a:solidFill>
                          <a:latin typeface="Arial"/>
                          <a:ea typeface="Arial"/>
                          <a:cs typeface="Arial"/>
                          <a:sym typeface="Arial"/>
                        </a:rPr>
                        <a:t>預測值</a:t>
                      </a:r>
                      <a:endParaRPr b="1" sz="2400" u="none" cap="none" strike="noStrike">
                        <a:solidFill>
                          <a:srgbClr val="244061"/>
                        </a:solidFill>
                        <a:latin typeface="Arial"/>
                        <a:ea typeface="Arial"/>
                        <a:cs typeface="Arial"/>
                        <a:sym typeface="Arial"/>
                      </a:endParaRPr>
                    </a:p>
                  </a:txBody>
                  <a:tcPr marT="45725" marB="45725" marR="91450" marL="91450" anchor="ctr">
                    <a:solidFill>
                      <a:schemeClr val="lt1"/>
                    </a:solidFill>
                  </a:tcPr>
                </a:tc>
                <a:tc>
                  <a:txBody>
                    <a:bodyPr>
                      <a:noAutofit/>
                    </a:bodyPr>
                    <a:lstStyle/>
                    <a:p>
                      <a:pPr indent="0" lvl="0" marL="0" marR="0" rtl="0" algn="ctr">
                        <a:spcBef>
                          <a:spcPts val="0"/>
                        </a:spcBef>
                        <a:spcAft>
                          <a:spcPts val="0"/>
                        </a:spcAft>
                        <a:buNone/>
                      </a:pPr>
                      <a:r>
                        <a:rPr lang="zh-TW" sz="2400" u="none" cap="none" strike="noStrike">
                          <a:solidFill>
                            <a:srgbClr val="244061"/>
                          </a:solidFill>
                          <a:latin typeface="Arial"/>
                          <a:ea typeface="Arial"/>
                          <a:cs typeface="Arial"/>
                          <a:sym typeface="Arial"/>
                        </a:rPr>
                        <a:t>高</a:t>
                      </a:r>
                      <a:endParaRPr sz="2400" u="none" cap="none" strike="noStrike">
                        <a:solidFill>
                          <a:srgbClr val="244061"/>
                        </a:solidFill>
                        <a:latin typeface="Arial"/>
                        <a:ea typeface="Arial"/>
                        <a:cs typeface="Arial"/>
                        <a:sym typeface="Arial"/>
                      </a:endParaRPr>
                    </a:p>
                  </a:txBody>
                  <a:tcPr marT="45725" marB="45725" marR="91450" marL="91450" anchor="ctr">
                    <a:solidFill>
                      <a:schemeClr val="lt1"/>
                    </a:solidFill>
                  </a:tcPr>
                </a:tc>
                <a:tc>
                  <a:txBody>
                    <a:bodyPr>
                      <a:noAutofit/>
                    </a:bodyPr>
                    <a:lstStyle/>
                    <a:p>
                      <a:pPr indent="0" lvl="0" marL="0" marR="0" rtl="0" algn="ctr">
                        <a:spcBef>
                          <a:spcPts val="0"/>
                        </a:spcBef>
                        <a:spcAft>
                          <a:spcPts val="0"/>
                        </a:spcAft>
                        <a:buNone/>
                      </a:pPr>
                      <a:r>
                        <a:rPr lang="zh-TW" sz="2400" u="none" cap="none" strike="noStrike">
                          <a:solidFill>
                            <a:srgbClr val="244061"/>
                          </a:solidFill>
                          <a:latin typeface="Arial"/>
                          <a:ea typeface="Arial"/>
                          <a:cs typeface="Arial"/>
                          <a:sym typeface="Arial"/>
                        </a:rPr>
                        <a:t>21</a:t>
                      </a:r>
                      <a:endParaRPr sz="2400" u="none" cap="none" strike="noStrike">
                        <a:solidFill>
                          <a:srgbClr val="244061"/>
                        </a:solidFill>
                        <a:latin typeface="Arial"/>
                        <a:ea typeface="Arial"/>
                        <a:cs typeface="Arial"/>
                        <a:sym typeface="Arial"/>
                      </a:endParaRPr>
                    </a:p>
                  </a:txBody>
                  <a:tcPr marT="45725" marB="45725" marR="91450" marL="91450" anchor="ctr">
                    <a:solidFill>
                      <a:schemeClr val="lt1"/>
                    </a:solidFill>
                  </a:tcPr>
                </a:tc>
                <a:tc>
                  <a:txBody>
                    <a:bodyPr>
                      <a:noAutofit/>
                    </a:bodyPr>
                    <a:lstStyle/>
                    <a:p>
                      <a:pPr indent="0" lvl="0" marL="0" marR="0" rtl="0" algn="ctr">
                        <a:spcBef>
                          <a:spcPts val="0"/>
                        </a:spcBef>
                        <a:spcAft>
                          <a:spcPts val="0"/>
                        </a:spcAft>
                        <a:buNone/>
                      </a:pPr>
                      <a:r>
                        <a:rPr lang="zh-TW" sz="2400" u="none" cap="none" strike="noStrike">
                          <a:solidFill>
                            <a:srgbClr val="244061"/>
                          </a:solidFill>
                          <a:latin typeface="Arial"/>
                          <a:ea typeface="Arial"/>
                          <a:cs typeface="Arial"/>
                          <a:sym typeface="Arial"/>
                        </a:rPr>
                        <a:t>5</a:t>
                      </a:r>
                      <a:endParaRPr sz="2400" u="none" cap="none" strike="noStrike">
                        <a:solidFill>
                          <a:srgbClr val="244061"/>
                        </a:solidFill>
                        <a:latin typeface="Arial"/>
                        <a:ea typeface="Arial"/>
                        <a:cs typeface="Arial"/>
                        <a:sym typeface="Arial"/>
                      </a:endParaRPr>
                    </a:p>
                  </a:txBody>
                  <a:tcPr marT="45725" marB="45725" marR="91450" marL="91450" anchor="ctr">
                    <a:solidFill>
                      <a:schemeClr val="lt1"/>
                    </a:solidFill>
                  </a:tcPr>
                </a:tc>
                <a:tc>
                  <a:txBody>
                    <a:bodyPr>
                      <a:noAutofit/>
                    </a:bodyPr>
                    <a:lstStyle/>
                    <a:p>
                      <a:pPr indent="0" lvl="0" marL="0" marR="0" rtl="0" algn="ctr">
                        <a:spcBef>
                          <a:spcPts val="0"/>
                        </a:spcBef>
                        <a:spcAft>
                          <a:spcPts val="0"/>
                        </a:spcAft>
                        <a:buNone/>
                      </a:pPr>
                      <a:r>
                        <a:rPr lang="zh-TW" sz="2400" u="none" cap="none" strike="noStrike">
                          <a:solidFill>
                            <a:srgbClr val="244061"/>
                          </a:solidFill>
                          <a:latin typeface="Arial"/>
                          <a:ea typeface="Arial"/>
                          <a:cs typeface="Arial"/>
                          <a:sym typeface="Arial"/>
                        </a:rPr>
                        <a:t>26</a:t>
                      </a:r>
                      <a:endParaRPr sz="2400" u="none" cap="none" strike="noStrike">
                        <a:solidFill>
                          <a:srgbClr val="244061"/>
                        </a:solidFill>
                        <a:latin typeface="Arial"/>
                        <a:ea typeface="Arial"/>
                        <a:cs typeface="Arial"/>
                        <a:sym typeface="Arial"/>
                      </a:endParaRPr>
                    </a:p>
                  </a:txBody>
                  <a:tcPr marT="45725" marB="45725" marR="91450" marL="91450" anchor="ctr">
                    <a:solidFill>
                      <a:schemeClr val="lt1"/>
                    </a:solidFill>
                  </a:tcPr>
                </a:tc>
              </a:tr>
              <a:tr h="738475">
                <a:tc vMerge="1"/>
                <a:tc>
                  <a:txBody>
                    <a:bodyPr>
                      <a:noAutofit/>
                    </a:bodyPr>
                    <a:lstStyle/>
                    <a:p>
                      <a:pPr indent="0" lvl="0" marL="0" marR="0" rtl="0" algn="ctr">
                        <a:spcBef>
                          <a:spcPts val="0"/>
                        </a:spcBef>
                        <a:spcAft>
                          <a:spcPts val="0"/>
                        </a:spcAft>
                        <a:buNone/>
                      </a:pPr>
                      <a:r>
                        <a:rPr lang="zh-TW" sz="2400" u="none" cap="none" strike="noStrike">
                          <a:solidFill>
                            <a:srgbClr val="244061"/>
                          </a:solidFill>
                          <a:latin typeface="Arial"/>
                          <a:ea typeface="Arial"/>
                          <a:cs typeface="Arial"/>
                          <a:sym typeface="Arial"/>
                        </a:rPr>
                        <a:t>低</a:t>
                      </a:r>
                      <a:endParaRPr sz="2400" u="none" cap="none" strike="noStrike">
                        <a:solidFill>
                          <a:srgbClr val="244061"/>
                        </a:solidFill>
                        <a:latin typeface="Arial"/>
                        <a:ea typeface="Arial"/>
                        <a:cs typeface="Arial"/>
                        <a:sym typeface="Arial"/>
                      </a:endParaRPr>
                    </a:p>
                  </a:txBody>
                  <a:tcPr marT="45725" marB="45725" marR="91450" marL="91450" anchor="ctr">
                    <a:solidFill>
                      <a:schemeClr val="lt1"/>
                    </a:solidFill>
                  </a:tcPr>
                </a:tc>
                <a:tc>
                  <a:txBody>
                    <a:bodyPr>
                      <a:noAutofit/>
                    </a:bodyPr>
                    <a:lstStyle/>
                    <a:p>
                      <a:pPr indent="0" lvl="0" marL="0" marR="0" rtl="0" algn="ctr">
                        <a:spcBef>
                          <a:spcPts val="0"/>
                        </a:spcBef>
                        <a:spcAft>
                          <a:spcPts val="0"/>
                        </a:spcAft>
                        <a:buNone/>
                      </a:pPr>
                      <a:r>
                        <a:rPr lang="zh-TW" sz="2400" u="none" cap="none" strike="noStrike">
                          <a:solidFill>
                            <a:srgbClr val="244061"/>
                          </a:solidFill>
                          <a:latin typeface="Arial"/>
                          <a:ea typeface="Arial"/>
                          <a:cs typeface="Arial"/>
                          <a:sym typeface="Arial"/>
                        </a:rPr>
                        <a:t>3</a:t>
                      </a:r>
                      <a:endParaRPr sz="2400" u="none" cap="none" strike="noStrike">
                        <a:solidFill>
                          <a:srgbClr val="244061"/>
                        </a:solidFill>
                        <a:latin typeface="Arial"/>
                        <a:ea typeface="Arial"/>
                        <a:cs typeface="Arial"/>
                        <a:sym typeface="Arial"/>
                      </a:endParaRPr>
                    </a:p>
                  </a:txBody>
                  <a:tcPr marT="45725" marB="45725" marR="91450" marL="91450" anchor="ctr">
                    <a:solidFill>
                      <a:schemeClr val="lt1"/>
                    </a:solidFill>
                  </a:tcPr>
                </a:tc>
                <a:tc>
                  <a:txBody>
                    <a:bodyPr>
                      <a:noAutofit/>
                    </a:bodyPr>
                    <a:lstStyle/>
                    <a:p>
                      <a:pPr indent="0" lvl="0" marL="0" marR="0" rtl="0" algn="ctr">
                        <a:spcBef>
                          <a:spcPts val="0"/>
                        </a:spcBef>
                        <a:spcAft>
                          <a:spcPts val="0"/>
                        </a:spcAft>
                        <a:buNone/>
                      </a:pPr>
                      <a:r>
                        <a:rPr lang="zh-TW" sz="2400" u="none" cap="none" strike="noStrike">
                          <a:solidFill>
                            <a:srgbClr val="244061"/>
                          </a:solidFill>
                          <a:latin typeface="Arial"/>
                          <a:ea typeface="Arial"/>
                          <a:cs typeface="Arial"/>
                          <a:sym typeface="Arial"/>
                        </a:rPr>
                        <a:t>19</a:t>
                      </a:r>
                      <a:endParaRPr sz="2400" u="none" cap="none" strike="noStrike">
                        <a:solidFill>
                          <a:srgbClr val="244061"/>
                        </a:solidFill>
                        <a:latin typeface="Arial"/>
                        <a:ea typeface="Arial"/>
                        <a:cs typeface="Arial"/>
                        <a:sym typeface="Arial"/>
                      </a:endParaRPr>
                    </a:p>
                  </a:txBody>
                  <a:tcPr marT="45725" marB="45725" marR="91450" marL="91450" anchor="ctr">
                    <a:solidFill>
                      <a:schemeClr val="lt1"/>
                    </a:solidFill>
                  </a:tcPr>
                </a:tc>
                <a:tc>
                  <a:txBody>
                    <a:bodyPr>
                      <a:noAutofit/>
                    </a:bodyPr>
                    <a:lstStyle/>
                    <a:p>
                      <a:pPr indent="0" lvl="0" marL="0" marR="0" rtl="0" algn="ctr">
                        <a:spcBef>
                          <a:spcPts val="0"/>
                        </a:spcBef>
                        <a:spcAft>
                          <a:spcPts val="0"/>
                        </a:spcAft>
                        <a:buNone/>
                      </a:pPr>
                      <a:r>
                        <a:rPr lang="zh-TW" sz="2400" u="none" cap="none" strike="noStrike">
                          <a:solidFill>
                            <a:srgbClr val="244061"/>
                          </a:solidFill>
                          <a:latin typeface="Arial"/>
                          <a:ea typeface="Arial"/>
                          <a:cs typeface="Arial"/>
                          <a:sym typeface="Arial"/>
                        </a:rPr>
                        <a:t>22</a:t>
                      </a:r>
                      <a:endParaRPr sz="2400" u="none" cap="none" strike="noStrike">
                        <a:solidFill>
                          <a:srgbClr val="244061"/>
                        </a:solidFill>
                        <a:latin typeface="Arial"/>
                        <a:ea typeface="Arial"/>
                        <a:cs typeface="Arial"/>
                        <a:sym typeface="Arial"/>
                      </a:endParaRPr>
                    </a:p>
                  </a:txBody>
                  <a:tcPr marT="45725" marB="45725" marR="91450" marL="91450" anchor="ctr">
                    <a:solidFill>
                      <a:schemeClr val="lt1"/>
                    </a:solidFill>
                  </a:tcPr>
                </a:tc>
              </a:tr>
              <a:tr h="614475">
                <a:tc gridSpan="2">
                  <a:txBody>
                    <a:bodyPr>
                      <a:noAutofit/>
                    </a:bodyPr>
                    <a:lstStyle/>
                    <a:p>
                      <a:pPr indent="0" lvl="0" marL="0" marR="0" rtl="0" algn="ctr">
                        <a:spcBef>
                          <a:spcPts val="0"/>
                        </a:spcBef>
                        <a:spcAft>
                          <a:spcPts val="0"/>
                        </a:spcAft>
                        <a:buNone/>
                      </a:pPr>
                      <a:r>
                        <a:rPr lang="zh-TW" sz="2400" u="none" cap="none" strike="noStrike">
                          <a:solidFill>
                            <a:srgbClr val="244061"/>
                          </a:solidFill>
                          <a:latin typeface="Arial"/>
                          <a:ea typeface="Arial"/>
                          <a:cs typeface="Arial"/>
                          <a:sym typeface="Arial"/>
                        </a:rPr>
                        <a:t>總數</a:t>
                      </a:r>
                      <a:endParaRPr sz="2400" u="none" cap="none" strike="noStrike">
                        <a:solidFill>
                          <a:srgbClr val="244061"/>
                        </a:solidFill>
                        <a:latin typeface="Arial"/>
                        <a:ea typeface="Arial"/>
                        <a:cs typeface="Arial"/>
                        <a:sym typeface="Arial"/>
                      </a:endParaRPr>
                    </a:p>
                  </a:txBody>
                  <a:tcPr marT="45725" marB="45725" marR="91450" marL="91450" anchor="ctr">
                    <a:solidFill>
                      <a:schemeClr val="lt1"/>
                    </a:solidFill>
                  </a:tcPr>
                </a:tc>
                <a:tc hMerge="1"/>
                <a:tc>
                  <a:txBody>
                    <a:bodyPr>
                      <a:noAutofit/>
                    </a:bodyPr>
                    <a:lstStyle/>
                    <a:p>
                      <a:pPr indent="0" lvl="0" marL="0" marR="0" rtl="0" algn="ctr">
                        <a:spcBef>
                          <a:spcPts val="0"/>
                        </a:spcBef>
                        <a:spcAft>
                          <a:spcPts val="0"/>
                        </a:spcAft>
                        <a:buNone/>
                      </a:pPr>
                      <a:r>
                        <a:rPr lang="zh-TW" sz="2400" u="none" cap="none" strike="noStrike">
                          <a:solidFill>
                            <a:srgbClr val="244061"/>
                          </a:solidFill>
                          <a:latin typeface="Arial"/>
                          <a:ea typeface="Arial"/>
                          <a:cs typeface="Arial"/>
                          <a:sym typeface="Arial"/>
                        </a:rPr>
                        <a:t>24</a:t>
                      </a:r>
                      <a:endParaRPr sz="2400" u="none" cap="none" strike="noStrike">
                        <a:solidFill>
                          <a:srgbClr val="244061"/>
                        </a:solidFill>
                        <a:latin typeface="Arial"/>
                        <a:ea typeface="Arial"/>
                        <a:cs typeface="Arial"/>
                        <a:sym typeface="Arial"/>
                      </a:endParaRPr>
                    </a:p>
                  </a:txBody>
                  <a:tcPr marT="45725" marB="45725" marR="91450" marL="91450" anchor="ctr">
                    <a:solidFill>
                      <a:schemeClr val="lt1"/>
                    </a:solidFill>
                  </a:tcPr>
                </a:tc>
                <a:tc>
                  <a:txBody>
                    <a:bodyPr>
                      <a:noAutofit/>
                    </a:bodyPr>
                    <a:lstStyle/>
                    <a:p>
                      <a:pPr indent="0" lvl="0" marL="0" marR="0" rtl="0" algn="ctr">
                        <a:spcBef>
                          <a:spcPts val="0"/>
                        </a:spcBef>
                        <a:spcAft>
                          <a:spcPts val="0"/>
                        </a:spcAft>
                        <a:buNone/>
                      </a:pPr>
                      <a:r>
                        <a:rPr lang="zh-TW" sz="2400" u="none" cap="none" strike="noStrike">
                          <a:solidFill>
                            <a:srgbClr val="244061"/>
                          </a:solidFill>
                          <a:latin typeface="Arial"/>
                          <a:ea typeface="Arial"/>
                          <a:cs typeface="Arial"/>
                          <a:sym typeface="Arial"/>
                        </a:rPr>
                        <a:t>24</a:t>
                      </a:r>
                      <a:endParaRPr sz="2400" u="none" cap="none" strike="noStrike">
                        <a:solidFill>
                          <a:srgbClr val="244061"/>
                        </a:solidFill>
                        <a:latin typeface="Arial"/>
                        <a:ea typeface="Arial"/>
                        <a:cs typeface="Arial"/>
                        <a:sym typeface="Arial"/>
                      </a:endParaRPr>
                    </a:p>
                  </a:txBody>
                  <a:tcPr marT="45725" marB="45725" marR="91450" marL="91450" anchor="ctr">
                    <a:solidFill>
                      <a:schemeClr val="lt1"/>
                    </a:solidFill>
                  </a:tcPr>
                </a:tc>
                <a:tc>
                  <a:txBody>
                    <a:bodyPr>
                      <a:noAutofit/>
                    </a:bodyPr>
                    <a:lstStyle/>
                    <a:p>
                      <a:pPr indent="0" lvl="0" marL="0" marR="0" rtl="0" algn="ctr">
                        <a:spcBef>
                          <a:spcPts val="0"/>
                        </a:spcBef>
                        <a:spcAft>
                          <a:spcPts val="0"/>
                        </a:spcAft>
                        <a:buNone/>
                      </a:pPr>
                      <a:r>
                        <a:t/>
                      </a:r>
                      <a:endParaRPr sz="2400" u="none" cap="none" strike="noStrike">
                        <a:solidFill>
                          <a:srgbClr val="244061"/>
                        </a:solidFill>
                        <a:latin typeface="Arial"/>
                        <a:ea typeface="Arial"/>
                        <a:cs typeface="Arial"/>
                        <a:sym typeface="Arial"/>
                      </a:endParaRPr>
                    </a:p>
                  </a:txBody>
                  <a:tcPr marT="45725" marB="45725" marR="91450" marL="91450" anchor="ctr">
                    <a:solidFill>
                      <a:schemeClr val="lt1"/>
                    </a:solidFill>
                  </a:tcPr>
                </a:tc>
              </a:tr>
            </a:tbl>
          </a:graphicData>
        </a:graphic>
      </p:graphicFrame>
      <p:sp>
        <p:nvSpPr>
          <p:cNvPr id="673" name="Shape 673"/>
          <p:cNvSpPr txBox="1"/>
          <p:nvPr/>
        </p:nvSpPr>
        <p:spPr>
          <a:xfrm>
            <a:off x="5677684" y="2669020"/>
            <a:ext cx="2676525" cy="1384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2800">
                <a:solidFill>
                  <a:schemeClr val="dk1"/>
                </a:solidFill>
                <a:latin typeface="Arial"/>
                <a:ea typeface="Arial"/>
                <a:cs typeface="Arial"/>
                <a:sym typeface="Arial"/>
              </a:rPr>
              <a:t>準確率：83.3%</a:t>
            </a:r>
            <a:endParaRPr b="1" sz="2800">
              <a:solidFill>
                <a:schemeClr val="dk1"/>
              </a:solidFill>
              <a:latin typeface="Arial"/>
              <a:ea typeface="Arial"/>
              <a:cs typeface="Arial"/>
              <a:sym typeface="Arial"/>
            </a:endParaRPr>
          </a:p>
          <a:p>
            <a:pPr indent="0" lvl="0" marL="0" marR="0" rtl="0" algn="l">
              <a:spcBef>
                <a:spcPts val="0"/>
              </a:spcBef>
              <a:spcAft>
                <a:spcPts val="0"/>
              </a:spcAft>
              <a:buNone/>
            </a:pPr>
            <a:r>
              <a:rPr b="1" lang="zh-TW" sz="2800">
                <a:solidFill>
                  <a:schemeClr val="dk1"/>
                </a:solidFill>
                <a:latin typeface="Arial"/>
                <a:ea typeface="Arial"/>
                <a:cs typeface="Arial"/>
                <a:sym typeface="Arial"/>
              </a:rPr>
              <a:t>精確率：80.7%</a:t>
            </a:r>
            <a:endParaRPr b="1" sz="2800">
              <a:solidFill>
                <a:schemeClr val="dk1"/>
              </a:solidFill>
              <a:latin typeface="Arial"/>
              <a:ea typeface="Arial"/>
              <a:cs typeface="Arial"/>
              <a:sym typeface="Arial"/>
            </a:endParaRPr>
          </a:p>
          <a:p>
            <a:pPr indent="0" lvl="0" marL="0" marR="0" rtl="0" algn="l">
              <a:spcBef>
                <a:spcPts val="0"/>
              </a:spcBef>
              <a:spcAft>
                <a:spcPts val="0"/>
              </a:spcAft>
              <a:buNone/>
            </a:pPr>
            <a:r>
              <a:rPr b="1" lang="zh-TW" sz="2800">
                <a:solidFill>
                  <a:schemeClr val="dk1"/>
                </a:solidFill>
                <a:latin typeface="Arial"/>
                <a:ea typeface="Arial"/>
                <a:cs typeface="Arial"/>
                <a:sym typeface="Arial"/>
              </a:rPr>
              <a:t>召回率：87.5%</a:t>
            </a:r>
            <a:endParaRPr b="1" sz="2800">
              <a:solidFill>
                <a:schemeClr val="dk1"/>
              </a:solidFill>
              <a:latin typeface="Arial"/>
              <a:ea typeface="Arial"/>
              <a:cs typeface="Arial"/>
              <a:sym typeface="Arial"/>
            </a:endParaRPr>
          </a:p>
        </p:txBody>
      </p:sp>
      <p:sp>
        <p:nvSpPr>
          <p:cNvPr id="674" name="Shape 674"/>
          <p:cNvSpPr txBox="1"/>
          <p:nvPr/>
        </p:nvSpPr>
        <p:spPr>
          <a:xfrm>
            <a:off x="5976134" y="3932670"/>
            <a:ext cx="2252283"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2800">
                <a:solidFill>
                  <a:schemeClr val="dk1"/>
                </a:solidFill>
                <a:latin typeface="Arial"/>
                <a:ea typeface="Arial"/>
                <a:cs typeface="Arial"/>
                <a:sym typeface="Arial"/>
              </a:rPr>
              <a:t>AUC：0.833</a:t>
            </a:r>
            <a:endParaRPr b="1" sz="28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8" name="Shape 678"/>
        <p:cNvGrpSpPr/>
        <p:nvPr/>
      </p:nvGrpSpPr>
      <p:grpSpPr>
        <a:xfrm>
          <a:off x="0" y="0"/>
          <a:ext cx="0" cy="0"/>
          <a:chOff x="0" y="0"/>
          <a:chExt cx="0" cy="0"/>
        </a:xfrm>
      </p:grpSpPr>
      <p:sp>
        <p:nvSpPr>
          <p:cNvPr id="679" name="Shape 679"/>
          <p:cNvSpPr txBox="1"/>
          <p:nvPr/>
        </p:nvSpPr>
        <p:spPr>
          <a:xfrm>
            <a:off x="2843213" y="981075"/>
            <a:ext cx="1298575" cy="3698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800">
                <a:solidFill>
                  <a:schemeClr val="dk1"/>
                </a:solidFill>
                <a:latin typeface="Calibri"/>
                <a:ea typeface="Calibri"/>
                <a:cs typeface="Calibri"/>
                <a:sym typeface="Calibri"/>
              </a:rPr>
              <a:t>R^2：0.557</a:t>
            </a:r>
            <a:endParaRPr sz="1800">
              <a:solidFill>
                <a:schemeClr val="dk1"/>
              </a:solidFill>
              <a:latin typeface="Calibri"/>
              <a:ea typeface="Calibri"/>
              <a:cs typeface="Calibri"/>
              <a:sym typeface="Calibri"/>
            </a:endParaRPr>
          </a:p>
        </p:txBody>
      </p:sp>
      <p:pic>
        <p:nvPicPr>
          <p:cNvPr id="680" name="Shape 680"/>
          <p:cNvPicPr preferRelativeResize="0"/>
          <p:nvPr/>
        </p:nvPicPr>
        <p:blipFill rotWithShape="1">
          <a:blip r:embed="rId3">
            <a:alphaModFix/>
          </a:blip>
          <a:srcRect b="0" l="0" r="0" t="0"/>
          <a:stretch/>
        </p:blipFill>
        <p:spPr>
          <a:xfrm>
            <a:off x="1152185" y="18370"/>
            <a:ext cx="6839630" cy="6839630"/>
          </a:xfrm>
          <a:prstGeom prst="rect">
            <a:avLst/>
          </a:prstGeom>
          <a:noFill/>
          <a:ln>
            <a:noFill/>
          </a:ln>
        </p:spPr>
      </p:pic>
      <p:sp>
        <p:nvSpPr>
          <p:cNvPr id="681" name="Shape 681"/>
          <p:cNvSpPr txBox="1"/>
          <p:nvPr/>
        </p:nvSpPr>
        <p:spPr>
          <a:xfrm>
            <a:off x="2517324" y="1233488"/>
            <a:ext cx="1633781"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zh-TW" sz="1800">
                <a:solidFill>
                  <a:schemeClr val="dk1"/>
                </a:solidFill>
                <a:latin typeface="Calibri"/>
                <a:ea typeface="Calibri"/>
                <a:cs typeface="Calibri"/>
                <a:sym typeface="Calibri"/>
              </a:rPr>
              <a:t>相關性：0.721</a:t>
            </a:r>
            <a:endParaRPr sz="1800">
              <a:solidFill>
                <a:schemeClr val="dk1"/>
              </a:solidFill>
              <a:latin typeface="Calibri"/>
              <a:ea typeface="Calibri"/>
              <a:cs typeface="Calibri"/>
              <a:sym typeface="Calibri"/>
            </a:endParaRPr>
          </a:p>
        </p:txBody>
      </p:sp>
      <p:sp>
        <p:nvSpPr>
          <p:cNvPr id="682" name="Shape 682"/>
          <p:cNvSpPr txBox="1"/>
          <p:nvPr/>
        </p:nvSpPr>
        <p:spPr>
          <a:xfrm>
            <a:off x="2840408" y="1612511"/>
            <a:ext cx="1298753"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zh-TW" sz="1800">
                <a:solidFill>
                  <a:schemeClr val="dk1"/>
                </a:solidFill>
                <a:latin typeface="Calibri"/>
                <a:ea typeface="Calibri"/>
                <a:cs typeface="Calibri"/>
                <a:sym typeface="Calibri"/>
              </a:rPr>
              <a:t>R^2：0.517</a:t>
            </a:r>
            <a:endParaRPr sz="1800">
              <a:solidFill>
                <a:schemeClr val="dk1"/>
              </a:solidFill>
              <a:latin typeface="Calibri"/>
              <a:ea typeface="Calibri"/>
              <a:cs typeface="Calibri"/>
              <a:sym typeface="Calibri"/>
            </a:endParaRPr>
          </a:p>
        </p:txBody>
      </p:sp>
      <p:sp>
        <p:nvSpPr>
          <p:cNvPr id="683" name="Shape 683"/>
          <p:cNvSpPr txBox="1"/>
          <p:nvPr/>
        </p:nvSpPr>
        <p:spPr>
          <a:xfrm rot="-2595550">
            <a:off x="5999956" y="1505936"/>
            <a:ext cx="915987" cy="2619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100"/>
              <a:buFont typeface="Arial"/>
              <a:buNone/>
            </a:pPr>
            <a:r>
              <a:rPr b="1" lang="zh-TW" sz="1100">
                <a:solidFill>
                  <a:srgbClr val="FF0000"/>
                </a:solidFill>
                <a:latin typeface="Calibri"/>
                <a:ea typeface="Calibri"/>
                <a:cs typeface="Calibri"/>
                <a:sym typeface="Calibri"/>
              </a:rPr>
              <a:t>Identity Line</a:t>
            </a:r>
            <a:endParaRPr b="1" sz="1100">
              <a:solidFill>
                <a:srgbClr val="FF0000"/>
              </a:solidFill>
              <a:latin typeface="Calibri"/>
              <a:ea typeface="Calibri"/>
              <a:cs typeface="Calibri"/>
              <a:sym typeface="Calibri"/>
            </a:endParaRPr>
          </a:p>
        </p:txBody>
      </p:sp>
      <p:sp>
        <p:nvSpPr>
          <p:cNvPr id="684" name="Shape 684"/>
          <p:cNvSpPr txBox="1"/>
          <p:nvPr/>
        </p:nvSpPr>
        <p:spPr>
          <a:xfrm rot="-1883102">
            <a:off x="6781800" y="2149475"/>
            <a:ext cx="801688" cy="2619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1100">
                <a:solidFill>
                  <a:srgbClr val="BFBFBF"/>
                </a:solidFill>
                <a:latin typeface="Constantia"/>
                <a:ea typeface="Constantia"/>
                <a:cs typeface="Constantia"/>
                <a:sym typeface="Constantia"/>
              </a:rPr>
              <a:t>Fitted Line</a:t>
            </a:r>
            <a:endParaRPr b="1" sz="1100">
              <a:solidFill>
                <a:srgbClr val="BFBFBF"/>
              </a:solidFill>
              <a:latin typeface="Constantia"/>
              <a:ea typeface="Constantia"/>
              <a:cs typeface="Constantia"/>
              <a:sym typeface="Constantia"/>
            </a:endParaRPr>
          </a:p>
        </p:txBody>
      </p:sp>
      <p:sp>
        <p:nvSpPr>
          <p:cNvPr id="685" name="Shape 68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686" name="Shape 68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687" name="Shape 68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sp>
        <p:nvSpPr>
          <p:cNvPr id="688" name="Shape 688"/>
          <p:cNvSpPr/>
          <p:nvPr/>
        </p:nvSpPr>
        <p:spPr>
          <a:xfrm>
            <a:off x="1625602" y="203199"/>
            <a:ext cx="6139543" cy="52251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3200">
                <a:solidFill>
                  <a:srgbClr val="244061"/>
                </a:solidFill>
                <a:latin typeface="Constantia"/>
                <a:ea typeface="Constantia"/>
                <a:cs typeface="Constantia"/>
                <a:sym typeface="Constantia"/>
              </a:rPr>
              <a:t>用分類標籤預測 SI </a:t>
            </a:r>
            <a:endParaRPr b="1" sz="3200">
              <a:solidFill>
                <a:srgbClr val="244061"/>
              </a:solidFill>
              <a:latin typeface="Constantia"/>
              <a:ea typeface="Constantia"/>
              <a:cs typeface="Constantia"/>
              <a:sym typeface="Constantia"/>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2" name="Shape 692"/>
        <p:cNvGrpSpPr/>
        <p:nvPr/>
      </p:nvGrpSpPr>
      <p:grpSpPr>
        <a:xfrm>
          <a:off x="0" y="0"/>
          <a:ext cx="0" cy="0"/>
          <a:chOff x="0" y="0"/>
          <a:chExt cx="0" cy="0"/>
        </a:xfrm>
      </p:grpSpPr>
      <p:sp>
        <p:nvSpPr>
          <p:cNvPr id="693" name="Shape 69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694" name="Shape 69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695" name="Shape 69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pic>
        <p:nvPicPr>
          <p:cNvPr descr="https://cw1.tw/CP/images/article/P1429675387587.jpg" id="696" name="Shape 696"/>
          <p:cNvPicPr preferRelativeResize="0"/>
          <p:nvPr/>
        </p:nvPicPr>
        <p:blipFill rotWithShape="1">
          <a:blip r:embed="rId3">
            <a:alphaModFix/>
          </a:blip>
          <a:srcRect b="0" l="0" r="0" t="0"/>
          <a:stretch/>
        </p:blipFill>
        <p:spPr>
          <a:xfrm>
            <a:off x="190500" y="2553833"/>
            <a:ext cx="6096000" cy="4057650"/>
          </a:xfrm>
          <a:prstGeom prst="rect">
            <a:avLst/>
          </a:prstGeom>
          <a:noFill/>
          <a:ln>
            <a:noFill/>
          </a:ln>
        </p:spPr>
      </p:pic>
      <p:sp>
        <p:nvSpPr>
          <p:cNvPr id="697" name="Shape 697"/>
          <p:cNvSpPr/>
          <p:nvPr/>
        </p:nvSpPr>
        <p:spPr>
          <a:xfrm>
            <a:off x="4905827" y="348343"/>
            <a:ext cx="3609523" cy="2307770"/>
          </a:xfrm>
          <a:prstGeom prst="wedgeRoundRectCallout">
            <a:avLst>
              <a:gd fmla="val -58977" name="adj1"/>
              <a:gd fmla="val 78256" name="adj2"/>
              <a:gd fmla="val 16667" name="adj3"/>
            </a:avLst>
          </a:prstGeom>
          <a:solidFill>
            <a:schemeClr val="lt1"/>
          </a:solidFill>
          <a:ln cap="flat" cmpd="sng" w="57150">
            <a:solidFill>
              <a:srgbClr val="0C0C0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3600">
                <a:solidFill>
                  <a:schemeClr val="dk1"/>
                </a:solidFill>
                <a:latin typeface="Constantia"/>
                <a:ea typeface="Constantia"/>
                <a:cs typeface="Constantia"/>
                <a:sym typeface="Constantia"/>
              </a:rPr>
              <a:t>怎樣才能</a:t>
            </a:r>
            <a:endParaRPr b="1" sz="3600">
              <a:solidFill>
                <a:schemeClr val="dk1"/>
              </a:solidFill>
              <a:latin typeface="Constantia"/>
              <a:ea typeface="Constantia"/>
              <a:cs typeface="Constantia"/>
              <a:sym typeface="Constantia"/>
            </a:endParaRPr>
          </a:p>
          <a:p>
            <a:pPr indent="0" lvl="0" marL="0" marR="0" rtl="0" algn="ctr">
              <a:spcBef>
                <a:spcPts val="0"/>
              </a:spcBef>
              <a:spcAft>
                <a:spcPts val="0"/>
              </a:spcAft>
              <a:buNone/>
            </a:pPr>
            <a:r>
              <a:rPr b="1" lang="zh-TW" sz="3600">
                <a:solidFill>
                  <a:schemeClr val="dk1"/>
                </a:solidFill>
                <a:latin typeface="Constantia"/>
                <a:ea typeface="Constantia"/>
                <a:cs typeface="Constantia"/>
                <a:sym typeface="Constantia"/>
              </a:rPr>
              <a:t>作得更準啊啊啊</a:t>
            </a:r>
            <a:endParaRPr b="1" sz="3600">
              <a:solidFill>
                <a:schemeClr val="dk1"/>
              </a:solidFill>
              <a:latin typeface="Constantia"/>
              <a:ea typeface="Constantia"/>
              <a:cs typeface="Constantia"/>
              <a:sym typeface="Constantia"/>
            </a:endParaRPr>
          </a:p>
          <a:p>
            <a:pPr indent="0" lvl="0" marL="0" marR="0" rtl="0" algn="ctr">
              <a:spcBef>
                <a:spcPts val="0"/>
              </a:spcBef>
              <a:spcAft>
                <a:spcPts val="0"/>
              </a:spcAft>
              <a:buNone/>
            </a:pPr>
            <a:r>
              <a:rPr b="1" lang="zh-TW" sz="3600">
                <a:solidFill>
                  <a:schemeClr val="dk1"/>
                </a:solidFill>
                <a:latin typeface="Constantia"/>
                <a:ea typeface="Constantia"/>
                <a:cs typeface="Constantia"/>
                <a:sym typeface="Constantia"/>
              </a:rPr>
              <a:t>？</a:t>
            </a:r>
            <a:endParaRPr b="1" sz="3600">
              <a:solidFill>
                <a:schemeClr val="dk1"/>
              </a:solidFill>
              <a:latin typeface="Constantia"/>
              <a:ea typeface="Constantia"/>
              <a:cs typeface="Constantia"/>
              <a:sym typeface="Constantia"/>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1" name="Shape 701"/>
        <p:cNvGrpSpPr/>
        <p:nvPr/>
      </p:nvGrpSpPr>
      <p:grpSpPr>
        <a:xfrm>
          <a:off x="0" y="0"/>
          <a:ext cx="0" cy="0"/>
          <a:chOff x="0" y="0"/>
          <a:chExt cx="0" cy="0"/>
        </a:xfrm>
      </p:grpSpPr>
      <p:sp>
        <p:nvSpPr>
          <p:cNvPr id="702" name="Shape 7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44061"/>
              </a:buClr>
              <a:buSzPts val="4400"/>
              <a:buFont typeface="Constantia"/>
              <a:buNone/>
            </a:pPr>
            <a:r>
              <a:rPr b="1" i="0" lang="zh-TW" sz="4400" u="none" cap="none" strike="noStrike">
                <a:solidFill>
                  <a:srgbClr val="244061"/>
                </a:solidFill>
                <a:latin typeface="Constantia"/>
                <a:ea typeface="Constantia"/>
                <a:cs typeface="Constantia"/>
                <a:sym typeface="Constantia"/>
              </a:rPr>
              <a:t>圖像特徵分析</a:t>
            </a:r>
            <a:endParaRPr b="1" i="0" sz="4400" u="none" cap="none" strike="noStrike">
              <a:solidFill>
                <a:srgbClr val="244061"/>
              </a:solidFill>
              <a:latin typeface="Constantia"/>
              <a:ea typeface="Constantia"/>
              <a:cs typeface="Constantia"/>
              <a:sym typeface="Constantia"/>
            </a:endParaRPr>
          </a:p>
        </p:txBody>
      </p:sp>
      <p:sp>
        <p:nvSpPr>
          <p:cNvPr id="703" name="Shape 70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704" name="Shape 70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705" name="Shape 70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pic>
        <p:nvPicPr>
          <p:cNvPr id="706" name="Shape 706"/>
          <p:cNvPicPr preferRelativeResize="0"/>
          <p:nvPr/>
        </p:nvPicPr>
        <p:blipFill rotWithShape="1">
          <a:blip r:embed="rId3">
            <a:alphaModFix/>
          </a:blip>
          <a:srcRect b="0" l="0" r="0" t="0"/>
          <a:stretch/>
        </p:blipFill>
        <p:spPr>
          <a:xfrm>
            <a:off x="145256" y="1501775"/>
            <a:ext cx="8853487" cy="48069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0" name="Shape 710"/>
        <p:cNvGrpSpPr/>
        <p:nvPr/>
      </p:nvGrpSpPr>
      <p:grpSpPr>
        <a:xfrm>
          <a:off x="0" y="0"/>
          <a:ext cx="0" cy="0"/>
          <a:chOff x="0" y="0"/>
          <a:chExt cx="0" cy="0"/>
        </a:xfrm>
      </p:grpSpPr>
      <p:sp>
        <p:nvSpPr>
          <p:cNvPr id="711" name="Shape 7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44061"/>
              </a:buClr>
              <a:buSzPts val="4400"/>
              <a:buFont typeface="Constantia"/>
              <a:buNone/>
            </a:pPr>
            <a:r>
              <a:rPr b="1" i="0" lang="zh-TW" sz="4400" u="none" cap="none" strike="noStrike">
                <a:solidFill>
                  <a:srgbClr val="244061"/>
                </a:solidFill>
                <a:latin typeface="Constantia"/>
                <a:ea typeface="Constantia"/>
                <a:cs typeface="Constantia"/>
                <a:sym typeface="Constantia"/>
              </a:rPr>
              <a:t>請教領域專家</a:t>
            </a:r>
            <a:endParaRPr b="1" i="0" sz="4400" u="none" cap="none" strike="noStrike">
              <a:solidFill>
                <a:srgbClr val="244061"/>
              </a:solidFill>
              <a:latin typeface="Constantia"/>
              <a:ea typeface="Constantia"/>
              <a:cs typeface="Constantia"/>
              <a:sym typeface="Constantia"/>
            </a:endParaRPr>
          </a:p>
        </p:txBody>
      </p:sp>
      <p:pic>
        <p:nvPicPr>
          <p:cNvPr id="712" name="Shape 712"/>
          <p:cNvPicPr preferRelativeResize="0"/>
          <p:nvPr>
            <p:ph idx="1" type="body"/>
          </p:nvPr>
        </p:nvPicPr>
        <p:blipFill rotWithShape="1">
          <a:blip r:embed="rId3">
            <a:alphaModFix/>
          </a:blip>
          <a:srcRect b="0" l="0" r="0" t="0"/>
          <a:stretch/>
        </p:blipFill>
        <p:spPr>
          <a:xfrm>
            <a:off x="457200" y="1888956"/>
            <a:ext cx="8229600" cy="3948450"/>
          </a:xfrm>
          <a:prstGeom prst="rect">
            <a:avLst/>
          </a:prstGeom>
          <a:noFill/>
          <a:ln>
            <a:noFill/>
          </a:ln>
        </p:spPr>
      </p:pic>
      <p:sp>
        <p:nvSpPr>
          <p:cNvPr id="713" name="Shape 7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714" name="Shape 7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715" name="Shape 7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pic>
        <p:nvPicPr>
          <p:cNvPr descr="https://s-media-cache-ak0.pinimg.com/564x/47/77/5b/47775b7caae09d7601ced1977ce31aba.jpg" id="716" name="Shape 716"/>
          <p:cNvPicPr preferRelativeResize="0"/>
          <p:nvPr/>
        </p:nvPicPr>
        <p:blipFill rotWithShape="1">
          <a:blip r:embed="rId4">
            <a:alphaModFix/>
          </a:blip>
          <a:srcRect b="0" l="0" r="0" t="0"/>
          <a:stretch/>
        </p:blipFill>
        <p:spPr>
          <a:xfrm>
            <a:off x="2141311" y="2676883"/>
            <a:ext cx="1775278" cy="271617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0" name="Shape 720"/>
        <p:cNvGrpSpPr/>
        <p:nvPr/>
      </p:nvGrpSpPr>
      <p:grpSpPr>
        <a:xfrm>
          <a:off x="0" y="0"/>
          <a:ext cx="0" cy="0"/>
          <a:chOff x="0" y="0"/>
          <a:chExt cx="0" cy="0"/>
        </a:xfrm>
      </p:grpSpPr>
      <p:sp>
        <p:nvSpPr>
          <p:cNvPr id="721" name="Shape 721"/>
          <p:cNvSpPr txBox="1"/>
          <p:nvPr/>
        </p:nvSpPr>
        <p:spPr>
          <a:xfrm>
            <a:off x="3059113" y="981075"/>
            <a:ext cx="1298575" cy="3698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800">
                <a:solidFill>
                  <a:schemeClr val="dk1"/>
                </a:solidFill>
                <a:latin typeface="Calibri"/>
                <a:ea typeface="Calibri"/>
                <a:cs typeface="Calibri"/>
                <a:sym typeface="Calibri"/>
              </a:rPr>
              <a:t>R^2：0.669</a:t>
            </a:r>
            <a:endParaRPr sz="1800">
              <a:solidFill>
                <a:schemeClr val="dk1"/>
              </a:solidFill>
              <a:latin typeface="Calibri"/>
              <a:ea typeface="Calibri"/>
              <a:cs typeface="Calibri"/>
              <a:sym typeface="Calibri"/>
            </a:endParaRPr>
          </a:p>
        </p:txBody>
      </p:sp>
      <p:pic>
        <p:nvPicPr>
          <p:cNvPr id="722" name="Shape 722"/>
          <p:cNvPicPr preferRelativeResize="0"/>
          <p:nvPr/>
        </p:nvPicPr>
        <p:blipFill rotWithShape="1">
          <a:blip r:embed="rId3">
            <a:alphaModFix/>
          </a:blip>
          <a:srcRect b="0" l="0" r="0" t="0"/>
          <a:stretch/>
        </p:blipFill>
        <p:spPr>
          <a:xfrm>
            <a:off x="1346428" y="110446"/>
            <a:ext cx="6654800" cy="6654800"/>
          </a:xfrm>
          <a:prstGeom prst="rect">
            <a:avLst/>
          </a:prstGeom>
          <a:noFill/>
          <a:ln>
            <a:noFill/>
          </a:ln>
        </p:spPr>
      </p:pic>
      <p:sp>
        <p:nvSpPr>
          <p:cNvPr id="723" name="Shape 723"/>
          <p:cNvSpPr txBox="1"/>
          <p:nvPr/>
        </p:nvSpPr>
        <p:spPr>
          <a:xfrm>
            <a:off x="2459265" y="1189946"/>
            <a:ext cx="1633781"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zh-TW" sz="1800">
                <a:solidFill>
                  <a:schemeClr val="dk1"/>
                </a:solidFill>
                <a:latin typeface="Calibri"/>
                <a:ea typeface="Calibri"/>
                <a:cs typeface="Calibri"/>
                <a:sym typeface="Calibri"/>
              </a:rPr>
              <a:t>相關性：0.915</a:t>
            </a:r>
            <a:endParaRPr sz="1800">
              <a:solidFill>
                <a:schemeClr val="dk1"/>
              </a:solidFill>
              <a:latin typeface="Calibri"/>
              <a:ea typeface="Calibri"/>
              <a:cs typeface="Calibri"/>
              <a:sym typeface="Calibri"/>
            </a:endParaRPr>
          </a:p>
        </p:txBody>
      </p:sp>
      <p:sp>
        <p:nvSpPr>
          <p:cNvPr id="724" name="Shape 724"/>
          <p:cNvSpPr txBox="1"/>
          <p:nvPr/>
        </p:nvSpPr>
        <p:spPr>
          <a:xfrm>
            <a:off x="2784218" y="1568691"/>
            <a:ext cx="1298753"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zh-TW" sz="1800">
                <a:solidFill>
                  <a:schemeClr val="dk1"/>
                </a:solidFill>
                <a:latin typeface="Calibri"/>
                <a:ea typeface="Calibri"/>
                <a:cs typeface="Calibri"/>
                <a:sym typeface="Calibri"/>
              </a:rPr>
              <a:t>R^2：0.833</a:t>
            </a:r>
            <a:endParaRPr sz="1800">
              <a:solidFill>
                <a:schemeClr val="dk1"/>
              </a:solidFill>
              <a:latin typeface="Calibri"/>
              <a:ea typeface="Calibri"/>
              <a:cs typeface="Calibri"/>
              <a:sym typeface="Calibri"/>
            </a:endParaRPr>
          </a:p>
        </p:txBody>
      </p:sp>
      <p:sp>
        <p:nvSpPr>
          <p:cNvPr id="725" name="Shape 725"/>
          <p:cNvSpPr txBox="1"/>
          <p:nvPr/>
        </p:nvSpPr>
        <p:spPr>
          <a:xfrm rot="-2595550">
            <a:off x="6110672" y="1528543"/>
            <a:ext cx="915987" cy="2619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100"/>
              <a:buFont typeface="Arial"/>
              <a:buNone/>
            </a:pPr>
            <a:r>
              <a:rPr b="1" lang="zh-TW" sz="1100">
                <a:solidFill>
                  <a:srgbClr val="FF0000"/>
                </a:solidFill>
                <a:latin typeface="Calibri"/>
                <a:ea typeface="Calibri"/>
                <a:cs typeface="Calibri"/>
                <a:sym typeface="Calibri"/>
              </a:rPr>
              <a:t>Identity Line</a:t>
            </a:r>
            <a:endParaRPr b="1" sz="1100">
              <a:solidFill>
                <a:srgbClr val="FF0000"/>
              </a:solidFill>
              <a:latin typeface="Calibri"/>
              <a:ea typeface="Calibri"/>
              <a:cs typeface="Calibri"/>
              <a:sym typeface="Calibri"/>
            </a:endParaRPr>
          </a:p>
        </p:txBody>
      </p:sp>
      <p:sp>
        <p:nvSpPr>
          <p:cNvPr id="726" name="Shape 726"/>
          <p:cNvSpPr txBox="1"/>
          <p:nvPr/>
        </p:nvSpPr>
        <p:spPr>
          <a:xfrm rot="-2276823">
            <a:off x="6591114" y="1958676"/>
            <a:ext cx="801688" cy="2603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1100">
                <a:solidFill>
                  <a:srgbClr val="BFBFBF"/>
                </a:solidFill>
                <a:latin typeface="Constantia"/>
                <a:ea typeface="Constantia"/>
                <a:cs typeface="Constantia"/>
                <a:sym typeface="Constantia"/>
              </a:rPr>
              <a:t>Fitted Line</a:t>
            </a:r>
            <a:endParaRPr b="1" sz="1100">
              <a:solidFill>
                <a:srgbClr val="BFBFBF"/>
              </a:solidFill>
              <a:latin typeface="Constantia"/>
              <a:ea typeface="Constantia"/>
              <a:cs typeface="Constantia"/>
              <a:sym typeface="Constantia"/>
            </a:endParaRPr>
          </a:p>
        </p:txBody>
      </p:sp>
      <p:sp>
        <p:nvSpPr>
          <p:cNvPr id="727" name="Shape 7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728" name="Shape 7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729" name="Shape 7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sp>
        <p:nvSpPr>
          <p:cNvPr id="730" name="Shape 730"/>
          <p:cNvSpPr/>
          <p:nvPr/>
        </p:nvSpPr>
        <p:spPr>
          <a:xfrm>
            <a:off x="1161143" y="203199"/>
            <a:ext cx="7354207" cy="52251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3200">
                <a:solidFill>
                  <a:srgbClr val="244061"/>
                </a:solidFill>
                <a:latin typeface="Constantia"/>
                <a:ea typeface="Constantia"/>
                <a:cs typeface="Constantia"/>
                <a:sym typeface="Constantia"/>
              </a:rPr>
              <a:t>綜合標籤、圖像以及企劃意見進行預測 </a:t>
            </a:r>
            <a:endParaRPr b="1" sz="3200">
              <a:solidFill>
                <a:srgbClr val="244061"/>
              </a:solidFill>
              <a:latin typeface="Constantia"/>
              <a:ea typeface="Constantia"/>
              <a:cs typeface="Constantia"/>
              <a:sym typeface="Constantia"/>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4" name="Shape 734"/>
        <p:cNvGrpSpPr/>
        <p:nvPr/>
      </p:nvGrpSpPr>
      <p:grpSpPr>
        <a:xfrm>
          <a:off x="0" y="0"/>
          <a:ext cx="0" cy="0"/>
          <a:chOff x="0" y="0"/>
          <a:chExt cx="0" cy="0"/>
        </a:xfrm>
      </p:grpSpPr>
      <p:sp>
        <p:nvSpPr>
          <p:cNvPr id="735" name="Shape 7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44061"/>
              </a:buClr>
              <a:buSzPts val="4400"/>
              <a:buFont typeface="Constantia"/>
              <a:buNone/>
            </a:pPr>
            <a:r>
              <a:rPr b="1" i="0" lang="zh-TW" sz="4400" u="none" cap="none" strike="noStrike">
                <a:solidFill>
                  <a:srgbClr val="244061"/>
                </a:solidFill>
                <a:latin typeface="Constantia"/>
                <a:ea typeface="Constantia"/>
                <a:cs typeface="Constantia"/>
                <a:sym typeface="Constantia"/>
              </a:rPr>
              <a:t>以資料科學幫助設計外觀裝備</a:t>
            </a:r>
            <a:endParaRPr b="1" i="0" sz="4400" u="none" cap="none" strike="noStrike">
              <a:solidFill>
                <a:srgbClr val="244061"/>
              </a:solidFill>
              <a:latin typeface="Constantia"/>
              <a:ea typeface="Constantia"/>
              <a:cs typeface="Constantia"/>
              <a:sym typeface="Constantia"/>
            </a:endParaRPr>
          </a:p>
        </p:txBody>
      </p:sp>
      <p:sp>
        <p:nvSpPr>
          <p:cNvPr id="736" name="Shape 736"/>
          <p:cNvSpPr txBox="1"/>
          <p:nvPr>
            <p:ph idx="1" type="body"/>
          </p:nvPr>
        </p:nvSpPr>
        <p:spPr>
          <a:xfrm>
            <a:off x="628650" y="1825625"/>
            <a:ext cx="7735861" cy="4351338"/>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rgbClr val="632423"/>
              </a:buClr>
              <a:buSzPts val="2960"/>
              <a:buFont typeface="Arial Narrow"/>
              <a:buChar char="▪"/>
            </a:pPr>
            <a:r>
              <a:rPr b="0" i="0" lang="zh-TW" sz="2960" u="none" cap="none" strike="noStrike">
                <a:solidFill>
                  <a:srgbClr val="244061"/>
                </a:solidFill>
                <a:latin typeface="Constantia"/>
                <a:ea typeface="Constantia"/>
                <a:cs typeface="Constantia"/>
                <a:sym typeface="Constantia"/>
              </a:rPr>
              <a:t>量化影響外觀裝備銷售好壞的要素</a:t>
            </a:r>
            <a:endParaRPr b="0" i="0" sz="2960" u="none" cap="none" strike="noStrike">
              <a:solidFill>
                <a:srgbClr val="244061"/>
              </a:solidFill>
              <a:latin typeface="Constantia"/>
              <a:ea typeface="Constantia"/>
              <a:cs typeface="Constantia"/>
              <a:sym typeface="Constantia"/>
            </a:endParaRPr>
          </a:p>
          <a:p>
            <a:pPr indent="-285750" lvl="1" marL="742950" marR="0" rtl="0" algn="l">
              <a:lnSpc>
                <a:spcPct val="80000"/>
              </a:lnSpc>
              <a:spcBef>
                <a:spcPts val="1200"/>
              </a:spcBef>
              <a:spcAft>
                <a:spcPts val="0"/>
              </a:spcAft>
              <a:buClr>
                <a:srgbClr val="632423"/>
              </a:buClr>
              <a:buSzPts val="2590"/>
              <a:buFont typeface="Arial Narrow"/>
              <a:buChar char="▪"/>
            </a:pPr>
            <a:r>
              <a:rPr b="0" i="0" lang="zh-TW" sz="2590" u="none" cap="none" strike="noStrike">
                <a:solidFill>
                  <a:srgbClr val="244061"/>
                </a:solidFill>
                <a:latin typeface="Constantia"/>
                <a:ea typeface="Constantia"/>
                <a:cs typeface="Constantia"/>
                <a:sym typeface="Constantia"/>
              </a:rPr>
              <a:t>玩家觀感</a:t>
            </a:r>
            <a:endParaRPr b="0" i="0" sz="2590" u="none" cap="none" strike="noStrike">
              <a:solidFill>
                <a:srgbClr val="244061"/>
              </a:solidFill>
              <a:latin typeface="Constantia"/>
              <a:ea typeface="Constantia"/>
              <a:cs typeface="Constantia"/>
              <a:sym typeface="Constantia"/>
            </a:endParaRPr>
          </a:p>
          <a:p>
            <a:pPr indent="-285750" lvl="1" marL="742950" marR="0" rtl="0" algn="l">
              <a:lnSpc>
                <a:spcPct val="80000"/>
              </a:lnSpc>
              <a:spcBef>
                <a:spcPts val="1200"/>
              </a:spcBef>
              <a:spcAft>
                <a:spcPts val="0"/>
              </a:spcAft>
              <a:buClr>
                <a:srgbClr val="632423"/>
              </a:buClr>
              <a:buSzPts val="2590"/>
              <a:buFont typeface="Arial Narrow"/>
              <a:buChar char="▪"/>
            </a:pPr>
            <a:r>
              <a:rPr b="0" i="0" lang="zh-TW" sz="2590" u="none" cap="none" strike="noStrike">
                <a:solidFill>
                  <a:srgbClr val="244061"/>
                </a:solidFill>
                <a:latin typeface="Constantia"/>
                <a:ea typeface="Constantia"/>
                <a:cs typeface="Constantia"/>
                <a:sym typeface="Constantia"/>
              </a:rPr>
              <a:t>圖像特徵</a:t>
            </a:r>
            <a:endParaRPr b="0" i="0" sz="2590" u="none" cap="none" strike="noStrike">
              <a:solidFill>
                <a:srgbClr val="244061"/>
              </a:solidFill>
              <a:latin typeface="Constantia"/>
              <a:ea typeface="Constantia"/>
              <a:cs typeface="Constantia"/>
              <a:sym typeface="Constantia"/>
            </a:endParaRPr>
          </a:p>
          <a:p>
            <a:pPr indent="-285750" lvl="1" marL="742950" marR="0" rtl="0" algn="l">
              <a:lnSpc>
                <a:spcPct val="80000"/>
              </a:lnSpc>
              <a:spcBef>
                <a:spcPts val="1200"/>
              </a:spcBef>
              <a:spcAft>
                <a:spcPts val="0"/>
              </a:spcAft>
              <a:buClr>
                <a:srgbClr val="632423"/>
              </a:buClr>
              <a:buSzPts val="2590"/>
              <a:buFont typeface="Arial Narrow"/>
              <a:buChar char="▪"/>
            </a:pPr>
            <a:r>
              <a:rPr b="0" i="0" lang="zh-TW" sz="2590" u="none" cap="none" strike="noStrike">
                <a:solidFill>
                  <a:srgbClr val="244061"/>
                </a:solidFill>
                <a:latin typeface="Constantia"/>
                <a:ea typeface="Constantia"/>
                <a:cs typeface="Constantia"/>
                <a:sym typeface="Constantia"/>
              </a:rPr>
              <a:t>設計特徵</a:t>
            </a:r>
            <a:endParaRPr b="0" i="0" sz="2590" u="none" cap="none" strike="noStrike">
              <a:solidFill>
                <a:srgbClr val="244061"/>
              </a:solidFill>
              <a:latin typeface="Constantia"/>
              <a:ea typeface="Constantia"/>
              <a:cs typeface="Constantia"/>
              <a:sym typeface="Constantia"/>
            </a:endParaRPr>
          </a:p>
          <a:p>
            <a:pPr indent="-342900" lvl="0" marL="342900" marR="0" rtl="0" algn="l">
              <a:lnSpc>
                <a:spcPct val="80000"/>
              </a:lnSpc>
              <a:spcBef>
                <a:spcPts val="2400"/>
              </a:spcBef>
              <a:spcAft>
                <a:spcPts val="0"/>
              </a:spcAft>
              <a:buClr>
                <a:srgbClr val="632423"/>
              </a:buClr>
              <a:buSzPts val="2960"/>
              <a:buFont typeface="Arial Narrow"/>
              <a:buChar char="▪"/>
            </a:pPr>
            <a:r>
              <a:rPr b="0" i="0" lang="zh-TW" sz="2960" u="none" cap="none" strike="noStrike">
                <a:solidFill>
                  <a:srgbClr val="244061"/>
                </a:solidFill>
                <a:latin typeface="Constantia"/>
                <a:ea typeface="Constantia"/>
                <a:cs typeface="Constantia"/>
                <a:sym typeface="Constantia"/>
              </a:rPr>
              <a:t>從上述要素取出約四十項影響玩家喜好的特徵</a:t>
            </a:r>
            <a:endParaRPr b="1" i="0" sz="2960" u="none" cap="none" strike="noStrike">
              <a:solidFill>
                <a:srgbClr val="FF0000"/>
              </a:solidFill>
              <a:latin typeface="Constantia"/>
              <a:ea typeface="Constantia"/>
              <a:cs typeface="Constantia"/>
              <a:sym typeface="Constantia"/>
            </a:endParaRPr>
          </a:p>
          <a:p>
            <a:pPr indent="-342900" lvl="0" marL="342900" marR="0" rtl="0" algn="l">
              <a:lnSpc>
                <a:spcPct val="80000"/>
              </a:lnSpc>
              <a:spcBef>
                <a:spcPts val="2400"/>
              </a:spcBef>
              <a:spcAft>
                <a:spcPts val="0"/>
              </a:spcAft>
              <a:buClr>
                <a:srgbClr val="632423"/>
              </a:buClr>
              <a:buSzPts val="2960"/>
              <a:buFont typeface="Arial Narrow"/>
              <a:buChar char="▪"/>
            </a:pPr>
            <a:r>
              <a:rPr b="0" i="0" lang="zh-TW" sz="2960" u="none" cap="none" strike="noStrike">
                <a:solidFill>
                  <a:srgbClr val="244061"/>
                </a:solidFill>
                <a:latin typeface="Constantia"/>
                <a:ea typeface="Constantia"/>
                <a:cs typeface="Constantia"/>
                <a:sym typeface="Constantia"/>
              </a:rPr>
              <a:t>建構一套系統化的方法，為運行在不同</a:t>
            </a:r>
            <a:r>
              <a:rPr b="1" i="0" lang="zh-TW" sz="2960" u="none" cap="none" strike="noStrike">
                <a:solidFill>
                  <a:srgbClr val="FF0000"/>
                </a:solidFill>
                <a:latin typeface="Constantia"/>
                <a:ea typeface="Constantia"/>
                <a:cs typeface="Constantia"/>
                <a:sym typeface="Constantia"/>
              </a:rPr>
              <a:t>區域</a:t>
            </a:r>
            <a:r>
              <a:rPr b="0" i="0" lang="zh-TW" sz="2960" u="none" cap="none" strike="noStrike">
                <a:solidFill>
                  <a:srgbClr val="244061"/>
                </a:solidFill>
                <a:latin typeface="Constantia"/>
                <a:ea typeface="Constantia"/>
                <a:cs typeface="Constantia"/>
                <a:sym typeface="Constantia"/>
              </a:rPr>
              <a:t>、</a:t>
            </a:r>
            <a:r>
              <a:rPr b="1" i="0" lang="zh-TW" sz="2960" u="none" cap="none" strike="noStrike">
                <a:solidFill>
                  <a:srgbClr val="FF0000"/>
                </a:solidFill>
                <a:latin typeface="Constantia"/>
                <a:ea typeface="Constantia"/>
                <a:cs typeface="Constantia"/>
                <a:sym typeface="Constantia"/>
              </a:rPr>
              <a:t>國家</a:t>
            </a:r>
            <a:r>
              <a:rPr b="0" i="0" lang="zh-TW" sz="2960" u="none" cap="none" strike="noStrike">
                <a:solidFill>
                  <a:srgbClr val="244061"/>
                </a:solidFill>
                <a:latin typeface="Constantia"/>
                <a:ea typeface="Constantia"/>
                <a:cs typeface="Constantia"/>
                <a:sym typeface="Constantia"/>
              </a:rPr>
              <a:t>的遊戲，提供調整外觀裝備設計的準則</a:t>
            </a:r>
            <a:endParaRPr b="0" i="0" sz="2960" u="none" cap="none" strike="noStrike">
              <a:solidFill>
                <a:srgbClr val="244061"/>
              </a:solidFill>
              <a:latin typeface="Constantia"/>
              <a:ea typeface="Constantia"/>
              <a:cs typeface="Constantia"/>
              <a:sym typeface="Constantia"/>
            </a:endParaRPr>
          </a:p>
        </p:txBody>
      </p:sp>
      <p:sp>
        <p:nvSpPr>
          <p:cNvPr id="737" name="Shape 7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738" name="Shape 7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739" name="Shape 7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6">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3" name="Shape 743"/>
        <p:cNvGrpSpPr/>
        <p:nvPr/>
      </p:nvGrpSpPr>
      <p:grpSpPr>
        <a:xfrm>
          <a:off x="0" y="0"/>
          <a:ext cx="0" cy="0"/>
          <a:chOff x="0" y="0"/>
          <a:chExt cx="0" cy="0"/>
        </a:xfrm>
      </p:grpSpPr>
      <p:pic>
        <p:nvPicPr>
          <p:cNvPr id="744" name="Shape 744"/>
          <p:cNvPicPr preferRelativeResize="0"/>
          <p:nvPr/>
        </p:nvPicPr>
        <p:blipFill rotWithShape="1">
          <a:blip r:embed="rId3">
            <a:alphaModFix/>
          </a:blip>
          <a:srcRect b="0" l="0" r="0" t="0"/>
          <a:stretch/>
        </p:blipFill>
        <p:spPr>
          <a:xfrm>
            <a:off x="4871606" y="324170"/>
            <a:ext cx="4272394" cy="2485999"/>
          </a:xfrm>
          <a:prstGeom prst="rect">
            <a:avLst/>
          </a:prstGeom>
          <a:noFill/>
          <a:ln>
            <a:noFill/>
          </a:ln>
        </p:spPr>
      </p:pic>
      <p:sp>
        <p:nvSpPr>
          <p:cNvPr id="745" name="Shape 745"/>
          <p:cNvSpPr txBox="1"/>
          <p:nvPr>
            <p:ph type="title"/>
          </p:nvPr>
        </p:nvSpPr>
        <p:spPr>
          <a:xfrm>
            <a:off x="559586" y="2571076"/>
            <a:ext cx="7886700" cy="132556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44061"/>
              </a:buClr>
              <a:buSzPts val="4400"/>
              <a:buFont typeface="Constantia"/>
              <a:buNone/>
            </a:pPr>
            <a:r>
              <a:rPr b="1" i="0" lang="zh-TW" sz="4400" u="none" cap="none" strike="noStrike">
                <a:solidFill>
                  <a:srgbClr val="244061"/>
                </a:solidFill>
                <a:latin typeface="Constantia"/>
                <a:ea typeface="Constantia"/>
                <a:cs typeface="Constantia"/>
                <a:sym typeface="Constantia"/>
              </a:rPr>
              <a:t>換個口味，我們來談一談棒球！</a:t>
            </a:r>
            <a:endParaRPr b="1" i="0" sz="4400" u="none" cap="none" strike="noStrike">
              <a:solidFill>
                <a:srgbClr val="244061"/>
              </a:solidFill>
              <a:latin typeface="Constantia"/>
              <a:ea typeface="Constantia"/>
              <a:cs typeface="Constantia"/>
              <a:sym typeface="Constantia"/>
            </a:endParaRPr>
          </a:p>
        </p:txBody>
      </p:sp>
      <p:sp>
        <p:nvSpPr>
          <p:cNvPr id="746" name="Shape 74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747" name="Shape 74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748" name="Shape 74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pic>
        <p:nvPicPr>
          <p:cNvPr id="749" name="Shape 749"/>
          <p:cNvPicPr preferRelativeResize="0"/>
          <p:nvPr/>
        </p:nvPicPr>
        <p:blipFill rotWithShape="1">
          <a:blip r:embed="rId4">
            <a:alphaModFix/>
          </a:blip>
          <a:srcRect b="0" l="0" r="0" t="0"/>
          <a:stretch/>
        </p:blipFill>
        <p:spPr>
          <a:xfrm>
            <a:off x="0" y="364019"/>
            <a:ext cx="4318421" cy="2364336"/>
          </a:xfrm>
          <a:prstGeom prst="rect">
            <a:avLst/>
          </a:prstGeom>
          <a:noFill/>
          <a:ln>
            <a:noFill/>
          </a:ln>
        </p:spPr>
      </p:pic>
      <p:pic>
        <p:nvPicPr>
          <p:cNvPr id="750" name="Shape 750"/>
          <p:cNvPicPr preferRelativeResize="0"/>
          <p:nvPr/>
        </p:nvPicPr>
        <p:blipFill rotWithShape="1">
          <a:blip r:embed="rId5">
            <a:alphaModFix/>
          </a:blip>
          <a:srcRect b="0" l="0" r="0" t="0"/>
          <a:stretch/>
        </p:blipFill>
        <p:spPr>
          <a:xfrm>
            <a:off x="-475673" y="3672589"/>
            <a:ext cx="3667387" cy="2443397"/>
          </a:xfrm>
          <a:prstGeom prst="rect">
            <a:avLst/>
          </a:prstGeom>
          <a:noFill/>
          <a:ln>
            <a:noFill/>
          </a:ln>
        </p:spPr>
      </p:pic>
      <p:pic>
        <p:nvPicPr>
          <p:cNvPr descr="護猿大國師.jpg" id="751" name="Shape 751"/>
          <p:cNvPicPr preferRelativeResize="0"/>
          <p:nvPr/>
        </p:nvPicPr>
        <p:blipFill rotWithShape="1">
          <a:blip r:embed="rId6">
            <a:alphaModFix/>
          </a:blip>
          <a:srcRect b="0" l="0" r="0" t="0"/>
          <a:stretch/>
        </p:blipFill>
        <p:spPr>
          <a:xfrm>
            <a:off x="3404443" y="3692962"/>
            <a:ext cx="1603947" cy="2455020"/>
          </a:xfrm>
          <a:prstGeom prst="rect">
            <a:avLst/>
          </a:prstGeom>
          <a:noFill/>
          <a:ln>
            <a:noFill/>
          </a:ln>
        </p:spPr>
      </p:pic>
      <p:pic>
        <p:nvPicPr>
          <p:cNvPr id="752" name="Shape 752"/>
          <p:cNvPicPr preferRelativeResize="0"/>
          <p:nvPr/>
        </p:nvPicPr>
        <p:blipFill rotWithShape="1">
          <a:blip r:embed="rId7">
            <a:alphaModFix/>
          </a:blip>
          <a:srcRect b="0" l="0" r="0" t="0"/>
          <a:stretch/>
        </p:blipFill>
        <p:spPr>
          <a:xfrm>
            <a:off x="5235683" y="3742125"/>
            <a:ext cx="3900556" cy="2304328"/>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6" name="Shape 756"/>
        <p:cNvGrpSpPr/>
        <p:nvPr/>
      </p:nvGrpSpPr>
      <p:grpSpPr>
        <a:xfrm>
          <a:off x="0" y="0"/>
          <a:ext cx="0" cy="0"/>
          <a:chOff x="0" y="0"/>
          <a:chExt cx="0" cy="0"/>
        </a:xfrm>
      </p:grpSpPr>
      <p:pic>
        <p:nvPicPr>
          <p:cNvPr id="757" name="Shape 757"/>
          <p:cNvPicPr preferRelativeResize="0"/>
          <p:nvPr/>
        </p:nvPicPr>
        <p:blipFill rotWithShape="1">
          <a:blip r:embed="rId3">
            <a:alphaModFix/>
          </a:blip>
          <a:srcRect b="0" l="0" r="0" t="0"/>
          <a:stretch/>
        </p:blipFill>
        <p:spPr>
          <a:xfrm>
            <a:off x="-12040" y="-14990"/>
            <a:ext cx="9335919" cy="7468734"/>
          </a:xfrm>
          <a:prstGeom prst="rect">
            <a:avLst/>
          </a:prstGeom>
          <a:noFill/>
          <a:ln>
            <a:noFill/>
          </a:ln>
        </p:spPr>
      </p:pic>
      <p:sp>
        <p:nvSpPr>
          <p:cNvPr id="758" name="Shape 75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759" name="Shape 75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760" name="Shape 76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72" name="Shape 172"/>
        <p:cNvGrpSpPr/>
        <p:nvPr/>
      </p:nvGrpSpPr>
      <p:grpSpPr>
        <a:xfrm>
          <a:off x="0" y="0"/>
          <a:ext cx="0" cy="0"/>
          <a:chOff x="0" y="0"/>
          <a:chExt cx="0" cy="0"/>
        </a:xfrm>
      </p:grpSpPr>
      <p:sp>
        <p:nvSpPr>
          <p:cNvPr id="173" name="Shape 17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174" name="Shape 17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175" name="Shape 17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pic>
        <p:nvPicPr>
          <p:cNvPr descr="「逢甲夜市」的圖片搜尋結果" id="176" name="Shape 176"/>
          <p:cNvPicPr preferRelativeResize="0"/>
          <p:nvPr/>
        </p:nvPicPr>
        <p:blipFill rotWithShape="1">
          <a:blip r:embed="rId3">
            <a:alphaModFix/>
          </a:blip>
          <a:srcRect b="0" l="0" r="0" t="0"/>
          <a:stretch/>
        </p:blipFill>
        <p:spPr>
          <a:xfrm>
            <a:off x="-1117578" y="0"/>
            <a:ext cx="10779088" cy="68580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4" name="Shape 764"/>
        <p:cNvGrpSpPr/>
        <p:nvPr/>
      </p:nvGrpSpPr>
      <p:grpSpPr>
        <a:xfrm>
          <a:off x="0" y="0"/>
          <a:ext cx="0" cy="0"/>
          <a:chOff x="0" y="0"/>
          <a:chExt cx="0" cy="0"/>
        </a:xfrm>
      </p:grpSpPr>
      <p:sp>
        <p:nvSpPr>
          <p:cNvPr id="765" name="Shape 765"/>
          <p:cNvSpPr txBox="1"/>
          <p:nvPr>
            <p:ph type="title"/>
          </p:nvPr>
        </p:nvSpPr>
        <p:spPr>
          <a:xfrm>
            <a:off x="628650" y="470056"/>
            <a:ext cx="4830041" cy="132556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44061"/>
              </a:buClr>
              <a:buSzPts val="4400"/>
              <a:buFont typeface="Constantia"/>
              <a:buNone/>
            </a:pPr>
            <a:r>
              <a:rPr b="1" i="0" lang="zh-TW" sz="4400" u="none" cap="none" strike="noStrike">
                <a:solidFill>
                  <a:srgbClr val="244061"/>
                </a:solidFill>
                <a:latin typeface="Constantia"/>
                <a:ea typeface="Constantia"/>
                <a:cs typeface="Constantia"/>
                <a:sym typeface="Constantia"/>
              </a:rPr>
              <a:t>	資料科學與</a:t>
            </a:r>
            <a:endParaRPr b="1" i="0" sz="4400" u="none" cap="none" strike="noStrike">
              <a:solidFill>
                <a:srgbClr val="244061"/>
              </a:solidFill>
              <a:latin typeface="Constantia"/>
              <a:ea typeface="Constantia"/>
              <a:cs typeface="Constantia"/>
              <a:sym typeface="Constantia"/>
            </a:endParaRPr>
          </a:p>
        </p:txBody>
      </p:sp>
      <p:sp>
        <p:nvSpPr>
          <p:cNvPr id="766" name="Shape 76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rgbClr val="632423"/>
              </a:buClr>
              <a:buSzPts val="2960"/>
              <a:buFont typeface="Arial Narrow"/>
              <a:buChar char="▪"/>
            </a:pPr>
            <a:r>
              <a:rPr b="0" i="0" lang="zh-TW" sz="2960" u="none" cap="none" strike="noStrike">
                <a:solidFill>
                  <a:srgbClr val="244061"/>
                </a:solidFill>
                <a:latin typeface="Constantia"/>
                <a:ea typeface="Constantia"/>
                <a:cs typeface="Constantia"/>
                <a:sym typeface="Constantia"/>
              </a:rPr>
              <a:t>數據頭 (Stats Head) 與球探 (Scout) 的爭論</a:t>
            </a:r>
            <a:endParaRPr b="0" i="0" sz="2960" u="none" cap="none" strike="noStrike">
              <a:solidFill>
                <a:srgbClr val="244061"/>
              </a:solidFill>
              <a:latin typeface="Constantia"/>
              <a:ea typeface="Constantia"/>
              <a:cs typeface="Constantia"/>
              <a:sym typeface="Constantia"/>
            </a:endParaRPr>
          </a:p>
          <a:p>
            <a:pPr indent="-342900" lvl="0" marL="342900" marR="0" rtl="0" algn="l">
              <a:lnSpc>
                <a:spcPct val="80000"/>
              </a:lnSpc>
              <a:spcBef>
                <a:spcPts val="2400"/>
              </a:spcBef>
              <a:spcAft>
                <a:spcPts val="0"/>
              </a:spcAft>
              <a:buClr>
                <a:srgbClr val="632423"/>
              </a:buClr>
              <a:buSzPts val="2960"/>
              <a:buFont typeface="Arial Narrow"/>
              <a:buChar char="▪"/>
            </a:pPr>
            <a:r>
              <a:rPr b="0" i="0" lang="zh-TW" sz="2960" u="none" cap="none" strike="noStrike">
                <a:solidFill>
                  <a:srgbClr val="244061"/>
                </a:solidFill>
                <a:latin typeface="Constantia"/>
                <a:ea typeface="Constantia"/>
                <a:cs typeface="Constantia"/>
                <a:sym typeface="Constantia"/>
              </a:rPr>
              <a:t>棒球的統計科學 Sabermetrics</a:t>
            </a:r>
            <a:endParaRPr b="0" i="0" sz="2960" u="none" cap="none" strike="noStrike">
              <a:solidFill>
                <a:srgbClr val="244061"/>
              </a:solidFill>
              <a:latin typeface="Constantia"/>
              <a:ea typeface="Constantia"/>
              <a:cs typeface="Constantia"/>
              <a:sym typeface="Constantia"/>
            </a:endParaRPr>
          </a:p>
          <a:p>
            <a:pPr indent="-285750" lvl="1" marL="742950" marR="0" rtl="0" algn="l">
              <a:lnSpc>
                <a:spcPct val="80000"/>
              </a:lnSpc>
              <a:spcBef>
                <a:spcPts val="1800"/>
              </a:spcBef>
              <a:spcAft>
                <a:spcPts val="0"/>
              </a:spcAft>
              <a:buClr>
                <a:srgbClr val="632423"/>
              </a:buClr>
              <a:buSzPts val="2590"/>
              <a:buFont typeface="Arial Narrow"/>
              <a:buChar char="▪"/>
            </a:pPr>
            <a:r>
              <a:rPr b="0" i="0" lang="zh-TW" sz="2590" u="none" cap="none" strike="noStrike">
                <a:solidFill>
                  <a:srgbClr val="244061"/>
                </a:solidFill>
                <a:latin typeface="Constantia"/>
                <a:ea typeface="Constantia"/>
                <a:cs typeface="Constantia"/>
                <a:sym typeface="Constantia"/>
              </a:rPr>
              <a:t>打擊率、投手防禦率、守備率</a:t>
            </a:r>
            <a:endParaRPr b="0" i="0" sz="2590" u="none" cap="none" strike="noStrike">
              <a:solidFill>
                <a:srgbClr val="244061"/>
              </a:solidFill>
              <a:latin typeface="Constantia"/>
              <a:ea typeface="Constantia"/>
              <a:cs typeface="Constantia"/>
              <a:sym typeface="Constantia"/>
            </a:endParaRPr>
          </a:p>
          <a:p>
            <a:pPr indent="-285750" lvl="1" marL="742950" marR="0" rtl="0" algn="l">
              <a:lnSpc>
                <a:spcPct val="80000"/>
              </a:lnSpc>
              <a:spcBef>
                <a:spcPts val="1200"/>
              </a:spcBef>
              <a:spcAft>
                <a:spcPts val="0"/>
              </a:spcAft>
              <a:buClr>
                <a:srgbClr val="632423"/>
              </a:buClr>
              <a:buSzPts val="2590"/>
              <a:buFont typeface="Arial Narrow"/>
              <a:buChar char="▪"/>
            </a:pPr>
            <a:r>
              <a:rPr b="0" i="0" lang="zh-TW" sz="2590" u="none" cap="none" strike="noStrike">
                <a:solidFill>
                  <a:srgbClr val="244061"/>
                </a:solidFill>
                <a:latin typeface="Constantia"/>
                <a:ea typeface="Constantia"/>
                <a:cs typeface="Constantia"/>
                <a:sym typeface="Constantia"/>
              </a:rPr>
              <a:t>上壘率、長打率、九局奪三振率、每局被上壘率</a:t>
            </a:r>
            <a:endParaRPr b="0" i="0" sz="2590" u="none" cap="none" strike="noStrike">
              <a:solidFill>
                <a:srgbClr val="244061"/>
              </a:solidFill>
              <a:latin typeface="Constantia"/>
              <a:ea typeface="Constantia"/>
              <a:cs typeface="Constantia"/>
              <a:sym typeface="Constantia"/>
            </a:endParaRPr>
          </a:p>
          <a:p>
            <a:pPr indent="-285750" lvl="1" marL="742950" marR="0" rtl="0" algn="l">
              <a:lnSpc>
                <a:spcPct val="80000"/>
              </a:lnSpc>
              <a:spcBef>
                <a:spcPts val="1200"/>
              </a:spcBef>
              <a:spcAft>
                <a:spcPts val="0"/>
              </a:spcAft>
              <a:buClr>
                <a:srgbClr val="632423"/>
              </a:buClr>
              <a:buSzPts val="2590"/>
              <a:buFont typeface="Arial Narrow"/>
              <a:buChar char="▪"/>
            </a:pPr>
            <a:r>
              <a:rPr b="0" i="0" lang="zh-TW" sz="2590" u="none" cap="none" strike="noStrike">
                <a:solidFill>
                  <a:srgbClr val="244061"/>
                </a:solidFill>
                <a:latin typeface="Constantia"/>
                <a:ea typeface="Constantia"/>
                <a:cs typeface="Constantia"/>
                <a:sym typeface="Constantia"/>
              </a:rPr>
              <a:t>Value Over Replacement Player </a:t>
            </a:r>
            <a:endParaRPr/>
          </a:p>
          <a:p>
            <a:pPr indent="-228600" lvl="2" marL="1143000" marR="0" rtl="0" algn="l">
              <a:lnSpc>
                <a:spcPct val="80000"/>
              </a:lnSpc>
              <a:spcBef>
                <a:spcPts val="1200"/>
              </a:spcBef>
              <a:spcAft>
                <a:spcPts val="0"/>
              </a:spcAft>
              <a:buClr>
                <a:srgbClr val="632423"/>
              </a:buClr>
              <a:buSzPts val="2220"/>
              <a:buFont typeface="Arial Narrow"/>
              <a:buChar char="▪"/>
            </a:pPr>
            <a:r>
              <a:rPr b="0" i="0" lang="zh-TW" sz="2220" u="none" cap="none" strike="noStrike">
                <a:solidFill>
                  <a:srgbClr val="244061"/>
                </a:solidFill>
                <a:latin typeface="Constantia"/>
                <a:ea typeface="Constantia"/>
                <a:cs typeface="Constantia"/>
                <a:sym typeface="Constantia"/>
              </a:rPr>
              <a:t>VORP, 相較於替補球員之價值</a:t>
            </a:r>
            <a:endParaRPr b="0" i="0" sz="2220" u="none" cap="none" strike="noStrike">
              <a:solidFill>
                <a:srgbClr val="244061"/>
              </a:solidFill>
              <a:latin typeface="Constantia"/>
              <a:ea typeface="Constantia"/>
              <a:cs typeface="Constantia"/>
              <a:sym typeface="Constantia"/>
            </a:endParaRPr>
          </a:p>
          <a:p>
            <a:pPr indent="-285750" lvl="1" marL="742950" marR="0" rtl="0" algn="l">
              <a:lnSpc>
                <a:spcPct val="80000"/>
              </a:lnSpc>
              <a:spcBef>
                <a:spcPts val="1200"/>
              </a:spcBef>
              <a:spcAft>
                <a:spcPts val="0"/>
              </a:spcAft>
              <a:buClr>
                <a:srgbClr val="632423"/>
              </a:buClr>
              <a:buSzPts val="2590"/>
              <a:buFont typeface="Arial Narrow"/>
              <a:buChar char="▪"/>
            </a:pPr>
            <a:r>
              <a:rPr b="0" i="0" lang="zh-TW" sz="2590" u="none" cap="none" strike="noStrike">
                <a:solidFill>
                  <a:srgbClr val="244061"/>
                </a:solidFill>
                <a:latin typeface="Constantia"/>
                <a:ea typeface="Constantia"/>
                <a:cs typeface="Constantia"/>
                <a:sym typeface="Constantia"/>
              </a:rPr>
              <a:t>Win Shares </a:t>
            </a:r>
            <a:endParaRPr/>
          </a:p>
          <a:p>
            <a:pPr indent="-228600" lvl="2" marL="1143000" marR="0" rtl="0" algn="l">
              <a:lnSpc>
                <a:spcPct val="80000"/>
              </a:lnSpc>
              <a:spcBef>
                <a:spcPts val="1200"/>
              </a:spcBef>
              <a:spcAft>
                <a:spcPts val="0"/>
              </a:spcAft>
              <a:buClr>
                <a:srgbClr val="632423"/>
              </a:buClr>
              <a:buSzPts val="2220"/>
              <a:buFont typeface="Arial Narrow"/>
              <a:buChar char="▪"/>
            </a:pPr>
            <a:r>
              <a:rPr b="0" i="0" lang="zh-TW" sz="2220" u="none" cap="none" strike="noStrike">
                <a:solidFill>
                  <a:srgbClr val="244061"/>
                </a:solidFill>
                <a:latin typeface="Constantia"/>
                <a:ea typeface="Constantia"/>
                <a:cs typeface="Constantia"/>
                <a:sym typeface="Constantia"/>
              </a:rPr>
              <a:t>WS, 勝利貢獻指數</a:t>
            </a:r>
            <a:endParaRPr b="0" i="0" sz="2220" u="none" cap="none" strike="noStrike">
              <a:solidFill>
                <a:srgbClr val="244061"/>
              </a:solidFill>
              <a:latin typeface="Constantia"/>
              <a:ea typeface="Constantia"/>
              <a:cs typeface="Constantia"/>
              <a:sym typeface="Constantia"/>
            </a:endParaRPr>
          </a:p>
          <a:p>
            <a:pPr indent="-342900" lvl="0" marL="342900" marR="0" rtl="0" algn="l">
              <a:lnSpc>
                <a:spcPct val="80000"/>
              </a:lnSpc>
              <a:spcBef>
                <a:spcPts val="1200"/>
              </a:spcBef>
              <a:spcAft>
                <a:spcPts val="0"/>
              </a:spcAft>
              <a:buClr>
                <a:srgbClr val="632423"/>
              </a:buClr>
              <a:buSzPts val="2960"/>
              <a:buFont typeface="Arial Narrow"/>
              <a:buChar char="▪"/>
            </a:pPr>
            <a:r>
              <a:rPr b="0" i="0" lang="zh-TW" sz="2960" u="none" cap="none" strike="noStrike">
                <a:solidFill>
                  <a:srgbClr val="244061"/>
                </a:solidFill>
                <a:latin typeface="Constantia"/>
                <a:ea typeface="Constantia"/>
                <a:cs typeface="Constantia"/>
                <a:sym typeface="Constantia"/>
              </a:rPr>
              <a:t>以數據</a:t>
            </a:r>
            <a:r>
              <a:rPr b="1" i="0" lang="zh-TW" sz="2960" u="none" cap="none" strike="noStrike">
                <a:solidFill>
                  <a:srgbClr val="FF0000"/>
                </a:solidFill>
                <a:latin typeface="Constantia"/>
                <a:ea typeface="Constantia"/>
                <a:cs typeface="Constantia"/>
                <a:sym typeface="Constantia"/>
              </a:rPr>
              <a:t>評估球員</a:t>
            </a:r>
            <a:r>
              <a:rPr b="0" i="0" lang="zh-TW" sz="2960" u="none" cap="none" strike="noStrike">
                <a:solidFill>
                  <a:srgbClr val="244061"/>
                </a:solidFill>
                <a:latin typeface="Constantia"/>
                <a:ea typeface="Constantia"/>
                <a:cs typeface="Constantia"/>
                <a:sym typeface="Constantia"/>
              </a:rPr>
              <a:t>攻守表現、價值以及球隊戰力</a:t>
            </a:r>
            <a:endParaRPr b="0" i="0" sz="2960" u="none" cap="none" strike="noStrike">
              <a:solidFill>
                <a:srgbClr val="244061"/>
              </a:solidFill>
              <a:latin typeface="Constantia"/>
              <a:ea typeface="Constantia"/>
              <a:cs typeface="Constantia"/>
              <a:sym typeface="Constantia"/>
            </a:endParaRPr>
          </a:p>
        </p:txBody>
      </p:sp>
      <p:sp>
        <p:nvSpPr>
          <p:cNvPr id="767" name="Shape 76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768" name="Shape 76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769" name="Shape 76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pic>
        <p:nvPicPr>
          <p:cNvPr id="770" name="Shape 770"/>
          <p:cNvPicPr preferRelativeResize="0"/>
          <p:nvPr/>
        </p:nvPicPr>
        <p:blipFill rotWithShape="1">
          <a:blip r:embed="rId3">
            <a:alphaModFix/>
          </a:blip>
          <a:srcRect b="0" l="0" r="0" t="0"/>
          <a:stretch/>
        </p:blipFill>
        <p:spPr>
          <a:xfrm>
            <a:off x="5111640" y="110831"/>
            <a:ext cx="2852984" cy="131059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6">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4" name="Shape 774"/>
        <p:cNvGrpSpPr/>
        <p:nvPr/>
      </p:nvGrpSpPr>
      <p:grpSpPr>
        <a:xfrm>
          <a:off x="0" y="0"/>
          <a:ext cx="0" cy="0"/>
          <a:chOff x="0" y="0"/>
          <a:chExt cx="0" cy="0"/>
        </a:xfrm>
      </p:grpSpPr>
      <p:sp>
        <p:nvSpPr>
          <p:cNvPr id="775" name="Shape 7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44061"/>
              </a:buClr>
              <a:buSzPts val="4400"/>
              <a:buFont typeface="Constantia"/>
              <a:buNone/>
            </a:pPr>
            <a:r>
              <a:rPr b="1" i="0" lang="zh-TW" sz="4400" u="none" cap="none" strike="noStrike">
                <a:solidFill>
                  <a:srgbClr val="244061"/>
                </a:solidFill>
                <a:latin typeface="Constantia"/>
                <a:ea typeface="Constantia"/>
                <a:cs typeface="Constantia"/>
                <a:sym typeface="Constantia"/>
              </a:rPr>
              <a:t>對中華職棒，我有問題！</a:t>
            </a:r>
            <a:endParaRPr b="1" i="0" sz="4400" u="none" cap="none" strike="noStrike">
              <a:solidFill>
                <a:srgbClr val="244061"/>
              </a:solidFill>
              <a:latin typeface="Constantia"/>
              <a:ea typeface="Constantia"/>
              <a:cs typeface="Constantia"/>
              <a:sym typeface="Constantia"/>
            </a:endParaRPr>
          </a:p>
        </p:txBody>
      </p:sp>
      <p:sp>
        <p:nvSpPr>
          <p:cNvPr id="776" name="Shape 776"/>
          <p:cNvSpPr txBox="1"/>
          <p:nvPr>
            <p:ph idx="1" type="body"/>
          </p:nvPr>
        </p:nvSpPr>
        <p:spPr>
          <a:xfrm>
            <a:off x="565275" y="2350726"/>
            <a:ext cx="7886700" cy="3072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632423"/>
              </a:buClr>
              <a:buSzPts val="3200"/>
              <a:buFont typeface="Arial Narrow"/>
              <a:buChar char="▪"/>
            </a:pPr>
            <a:r>
              <a:rPr b="0" i="0" lang="zh-TW" sz="3200" u="none" cap="none" strike="noStrike">
                <a:solidFill>
                  <a:srgbClr val="244061"/>
                </a:solidFill>
                <a:latin typeface="Constantia"/>
                <a:ea typeface="Constantia"/>
                <a:cs typeface="Constantia"/>
                <a:sym typeface="Constantia"/>
              </a:rPr>
              <a:t>不離不棄、是我兄弟</a:t>
            </a:r>
            <a:endParaRPr b="0" i="0" sz="3200" u="none" cap="none" strike="noStrike">
              <a:solidFill>
                <a:srgbClr val="244061"/>
              </a:solidFill>
              <a:latin typeface="Constantia"/>
              <a:ea typeface="Constantia"/>
              <a:cs typeface="Constantia"/>
              <a:sym typeface="Constantia"/>
            </a:endParaRPr>
          </a:p>
          <a:p>
            <a:pPr indent="-342900" lvl="0" marL="342900" marR="0" rtl="0" algn="l">
              <a:lnSpc>
                <a:spcPct val="90000"/>
              </a:lnSpc>
              <a:spcBef>
                <a:spcPts val="3600"/>
              </a:spcBef>
              <a:spcAft>
                <a:spcPts val="0"/>
              </a:spcAft>
              <a:buClr>
                <a:srgbClr val="632423"/>
              </a:buClr>
              <a:buSzPts val="3200"/>
              <a:buFont typeface="Arial Narrow"/>
              <a:buChar char="▪"/>
            </a:pPr>
            <a:r>
              <a:rPr b="0" i="0" lang="zh-TW" sz="3200" u="none" cap="none" strike="noStrike">
                <a:solidFill>
                  <a:srgbClr val="244061"/>
                </a:solidFill>
                <a:latin typeface="Constantia"/>
                <a:ea typeface="Constantia"/>
                <a:cs typeface="Constantia"/>
                <a:sym typeface="Constantia"/>
              </a:rPr>
              <a:t>死忠球迷 vs. 戰績球迷 vs. ??球迷</a:t>
            </a:r>
            <a:endParaRPr b="0" i="0" sz="3200" u="none" cap="none" strike="noStrike">
              <a:solidFill>
                <a:srgbClr val="244061"/>
              </a:solidFill>
              <a:latin typeface="Constantia"/>
              <a:ea typeface="Constantia"/>
              <a:cs typeface="Constantia"/>
              <a:sym typeface="Constantia"/>
            </a:endParaRPr>
          </a:p>
          <a:p>
            <a:pPr indent="-342900" lvl="0" marL="342900" marR="0" rtl="0" algn="l">
              <a:lnSpc>
                <a:spcPct val="90000"/>
              </a:lnSpc>
              <a:spcBef>
                <a:spcPts val="3600"/>
              </a:spcBef>
              <a:spcAft>
                <a:spcPts val="0"/>
              </a:spcAft>
              <a:buClr>
                <a:srgbClr val="632423"/>
              </a:buClr>
              <a:buSzPts val="3200"/>
              <a:buFont typeface="Arial Narrow"/>
              <a:buChar char="▪"/>
            </a:pPr>
            <a:r>
              <a:rPr b="0" i="0" lang="zh-TW" sz="3200" u="none" cap="none" strike="noStrike">
                <a:solidFill>
                  <a:srgbClr val="244061"/>
                </a:solidFill>
                <a:latin typeface="Constantia"/>
                <a:ea typeface="Constantia"/>
                <a:cs typeface="Constantia"/>
                <a:sym typeface="Constantia"/>
              </a:rPr>
              <a:t>影響票房的要素是什麼？</a:t>
            </a:r>
            <a:endParaRPr b="0" i="0" sz="3200" u="none" cap="none" strike="noStrike">
              <a:solidFill>
                <a:srgbClr val="244061"/>
              </a:solidFill>
              <a:latin typeface="Constantia"/>
              <a:ea typeface="Constantia"/>
              <a:cs typeface="Constantia"/>
              <a:sym typeface="Constantia"/>
            </a:endParaRPr>
          </a:p>
          <a:p>
            <a:pPr indent="-285750" lvl="1" marL="742950" marR="0" rtl="0" algn="l">
              <a:lnSpc>
                <a:spcPct val="90000"/>
              </a:lnSpc>
              <a:spcBef>
                <a:spcPts val="1800"/>
              </a:spcBef>
              <a:spcAft>
                <a:spcPts val="0"/>
              </a:spcAft>
              <a:buClr>
                <a:srgbClr val="632423"/>
              </a:buClr>
              <a:buSzPts val="2800"/>
              <a:buFont typeface="Arial Narrow"/>
              <a:buChar char="▪"/>
            </a:pPr>
            <a:r>
              <a:rPr b="1" i="0" lang="zh-TW" sz="2800" u="none" cap="none" strike="noStrike">
                <a:solidFill>
                  <a:srgbClr val="244061"/>
                </a:solidFill>
                <a:latin typeface="Constantia"/>
                <a:ea typeface="Constantia"/>
                <a:cs typeface="Constantia"/>
                <a:sym typeface="Constantia"/>
              </a:rPr>
              <a:t>球隊戰績</a:t>
            </a:r>
            <a:r>
              <a:rPr b="0" i="0" lang="zh-TW" sz="2800" u="none" cap="none" strike="noStrike">
                <a:solidFill>
                  <a:srgbClr val="244061"/>
                </a:solidFill>
                <a:latin typeface="Constantia"/>
                <a:ea typeface="Constantia"/>
                <a:cs typeface="Constantia"/>
                <a:sym typeface="Constantia"/>
              </a:rPr>
              <a:t>？</a:t>
            </a:r>
            <a:r>
              <a:rPr b="1" i="0" lang="zh-TW" sz="2800" u="none" cap="none" strike="noStrike">
                <a:solidFill>
                  <a:srgbClr val="244061"/>
                </a:solidFill>
                <a:latin typeface="Constantia"/>
                <a:ea typeface="Constantia"/>
                <a:cs typeface="Constantia"/>
                <a:sym typeface="Constantia"/>
              </a:rPr>
              <a:t>球團經營</a:t>
            </a:r>
            <a:r>
              <a:rPr b="0" i="0" lang="zh-TW" sz="2800" u="none" cap="none" strike="noStrike">
                <a:solidFill>
                  <a:srgbClr val="244061"/>
                </a:solidFill>
                <a:latin typeface="Constantia"/>
                <a:ea typeface="Constantia"/>
                <a:cs typeface="Constantia"/>
                <a:sym typeface="Constantia"/>
              </a:rPr>
              <a:t>？</a:t>
            </a:r>
            <a:r>
              <a:rPr b="1" i="0" lang="zh-TW" sz="2800" u="none" cap="none" strike="noStrike">
                <a:solidFill>
                  <a:srgbClr val="244061"/>
                </a:solidFill>
                <a:latin typeface="Constantia"/>
                <a:ea typeface="Constantia"/>
                <a:cs typeface="Constantia"/>
                <a:sym typeface="Constantia"/>
              </a:rPr>
              <a:t>球迷</a:t>
            </a:r>
            <a:r>
              <a:rPr b="1" i="0" lang="zh-TW" sz="2800" u="none" cap="none" strike="noStrike">
                <a:solidFill>
                  <a:srgbClr val="FF0000"/>
                </a:solidFill>
                <a:latin typeface="Constantia"/>
                <a:ea typeface="Constantia"/>
                <a:cs typeface="Constantia"/>
                <a:sym typeface="Constantia"/>
              </a:rPr>
              <a:t>熱血</a:t>
            </a:r>
            <a:r>
              <a:rPr b="0" i="0" lang="zh-TW" sz="2800" u="none" cap="none" strike="noStrike">
                <a:solidFill>
                  <a:srgbClr val="244061"/>
                </a:solidFill>
                <a:latin typeface="Constantia"/>
                <a:ea typeface="Constantia"/>
                <a:cs typeface="Constantia"/>
                <a:sym typeface="Constantia"/>
              </a:rPr>
              <a:t>？</a:t>
            </a:r>
            <a:endParaRPr b="0" i="0" sz="2800" u="none" cap="none" strike="noStrike">
              <a:solidFill>
                <a:srgbClr val="244061"/>
              </a:solidFill>
              <a:latin typeface="Constantia"/>
              <a:ea typeface="Constantia"/>
              <a:cs typeface="Constantia"/>
              <a:sym typeface="Constantia"/>
            </a:endParaRPr>
          </a:p>
        </p:txBody>
      </p:sp>
      <p:sp>
        <p:nvSpPr>
          <p:cNvPr id="777" name="Shape 77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778" name="Shape 77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779" name="Shape 77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6">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3" name="Shape 783"/>
        <p:cNvGrpSpPr/>
        <p:nvPr/>
      </p:nvGrpSpPr>
      <p:grpSpPr>
        <a:xfrm>
          <a:off x="0" y="0"/>
          <a:ext cx="0" cy="0"/>
          <a:chOff x="0" y="0"/>
          <a:chExt cx="0" cy="0"/>
        </a:xfrm>
      </p:grpSpPr>
      <p:pic>
        <p:nvPicPr>
          <p:cNvPr id="784" name="Shape 784"/>
          <p:cNvPicPr preferRelativeResize="0"/>
          <p:nvPr/>
        </p:nvPicPr>
        <p:blipFill rotWithShape="1">
          <a:blip r:embed="rId3">
            <a:alphaModFix/>
          </a:blip>
          <a:srcRect b="0" l="0" r="0" t="0"/>
          <a:stretch/>
        </p:blipFill>
        <p:spPr>
          <a:xfrm>
            <a:off x="0" y="866303"/>
            <a:ext cx="9144000" cy="5143500"/>
          </a:xfrm>
          <a:prstGeom prst="rect">
            <a:avLst/>
          </a:prstGeom>
          <a:noFill/>
          <a:ln>
            <a:noFill/>
          </a:ln>
        </p:spPr>
      </p:pic>
      <p:pic>
        <p:nvPicPr>
          <p:cNvPr id="785" name="Shape 785"/>
          <p:cNvPicPr preferRelativeResize="0"/>
          <p:nvPr/>
        </p:nvPicPr>
        <p:blipFill rotWithShape="1">
          <a:blip r:embed="rId4">
            <a:alphaModFix/>
          </a:blip>
          <a:srcRect b="0" l="0" r="0" t="0"/>
          <a:stretch/>
        </p:blipFill>
        <p:spPr>
          <a:xfrm>
            <a:off x="0" y="860081"/>
            <a:ext cx="9144000" cy="5143500"/>
          </a:xfrm>
          <a:prstGeom prst="rect">
            <a:avLst/>
          </a:prstGeom>
          <a:noFill/>
          <a:ln>
            <a:noFill/>
          </a:ln>
        </p:spPr>
      </p:pic>
      <p:sp>
        <p:nvSpPr>
          <p:cNvPr id="786" name="Shape 786"/>
          <p:cNvSpPr txBox="1"/>
          <p:nvPr/>
        </p:nvSpPr>
        <p:spPr>
          <a:xfrm>
            <a:off x="2445617" y="3429000"/>
            <a:ext cx="303551" cy="92333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1350">
                <a:solidFill>
                  <a:srgbClr val="B6DDE7"/>
                </a:solidFill>
                <a:latin typeface="Constantia"/>
                <a:ea typeface="Constantia"/>
                <a:cs typeface="Constantia"/>
                <a:sym typeface="Constantia"/>
              </a:rPr>
              <a:t>黑虎事件</a:t>
            </a:r>
            <a:endParaRPr/>
          </a:p>
        </p:txBody>
      </p:sp>
      <p:sp>
        <p:nvSpPr>
          <p:cNvPr id="787" name="Shape 787"/>
          <p:cNvSpPr txBox="1"/>
          <p:nvPr/>
        </p:nvSpPr>
        <p:spPr>
          <a:xfrm>
            <a:off x="2792731" y="1868431"/>
            <a:ext cx="303551" cy="92333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1350">
                <a:solidFill>
                  <a:schemeClr val="lt1"/>
                </a:solidFill>
                <a:latin typeface="Constantia"/>
                <a:ea typeface="Constantia"/>
                <a:cs typeface="Constantia"/>
                <a:sym typeface="Constantia"/>
              </a:rPr>
              <a:t>黑鷹事件</a:t>
            </a:r>
            <a:endParaRPr/>
          </a:p>
        </p:txBody>
      </p:sp>
      <p:sp>
        <p:nvSpPr>
          <p:cNvPr id="788" name="Shape 788"/>
          <p:cNvSpPr txBox="1"/>
          <p:nvPr/>
        </p:nvSpPr>
        <p:spPr>
          <a:xfrm>
            <a:off x="5526564" y="2576309"/>
            <a:ext cx="303551" cy="92333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1350">
                <a:solidFill>
                  <a:srgbClr val="00FFFF"/>
                </a:solidFill>
                <a:latin typeface="Constantia"/>
                <a:ea typeface="Constantia"/>
                <a:cs typeface="Constantia"/>
                <a:sym typeface="Constantia"/>
              </a:rPr>
              <a:t>黑熊事件</a:t>
            </a:r>
            <a:endParaRPr/>
          </a:p>
        </p:txBody>
      </p:sp>
      <p:sp>
        <p:nvSpPr>
          <p:cNvPr id="789" name="Shape 789"/>
          <p:cNvSpPr txBox="1"/>
          <p:nvPr/>
        </p:nvSpPr>
        <p:spPr>
          <a:xfrm>
            <a:off x="6147727" y="2582275"/>
            <a:ext cx="303551" cy="92333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1350">
                <a:solidFill>
                  <a:srgbClr val="FBD4B4"/>
                </a:solidFill>
                <a:latin typeface="Constantia"/>
                <a:ea typeface="Constantia"/>
                <a:cs typeface="Constantia"/>
                <a:sym typeface="Constantia"/>
              </a:rPr>
              <a:t>黑鯨事件</a:t>
            </a:r>
            <a:endParaRPr/>
          </a:p>
        </p:txBody>
      </p:sp>
      <p:sp>
        <p:nvSpPr>
          <p:cNvPr id="790" name="Shape 790"/>
          <p:cNvSpPr txBox="1"/>
          <p:nvPr/>
        </p:nvSpPr>
        <p:spPr>
          <a:xfrm>
            <a:off x="6430200" y="2582275"/>
            <a:ext cx="303551" cy="92333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1350">
                <a:solidFill>
                  <a:srgbClr val="FF0000"/>
                </a:solidFill>
                <a:latin typeface="Constantia"/>
                <a:ea typeface="Constantia"/>
                <a:cs typeface="Constantia"/>
                <a:sym typeface="Constantia"/>
              </a:rPr>
              <a:t>黑米事件</a:t>
            </a:r>
            <a:endParaRPr/>
          </a:p>
        </p:txBody>
      </p:sp>
      <p:sp>
        <p:nvSpPr>
          <p:cNvPr id="791" name="Shape 791"/>
          <p:cNvSpPr txBox="1"/>
          <p:nvPr/>
        </p:nvSpPr>
        <p:spPr>
          <a:xfrm>
            <a:off x="6717120" y="2581072"/>
            <a:ext cx="303551" cy="92333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1350">
                <a:solidFill>
                  <a:srgbClr val="FFFF00"/>
                </a:solidFill>
                <a:latin typeface="Constantia"/>
                <a:ea typeface="Constantia"/>
                <a:cs typeface="Constantia"/>
                <a:sym typeface="Constantia"/>
              </a:rPr>
              <a:t>黑象事件</a:t>
            </a:r>
            <a:endParaRPr/>
          </a:p>
        </p:txBody>
      </p:sp>
      <p:sp>
        <p:nvSpPr>
          <p:cNvPr id="792" name="Shape 7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44061"/>
              </a:buClr>
              <a:buSzPts val="4400"/>
              <a:buFont typeface="Constantia"/>
              <a:buNone/>
            </a:pPr>
            <a:r>
              <a:rPr b="1" i="0" lang="zh-TW" sz="4400" u="none" cap="none" strike="noStrike">
                <a:solidFill>
                  <a:srgbClr val="244061"/>
                </a:solidFill>
                <a:latin typeface="Constantia"/>
                <a:ea typeface="Constantia"/>
                <a:cs typeface="Constantia"/>
                <a:sym typeface="Constantia"/>
              </a:rPr>
              <a:t>中華職棒各季平均票房</a:t>
            </a:r>
            <a:endParaRPr/>
          </a:p>
        </p:txBody>
      </p:sp>
      <p:sp>
        <p:nvSpPr>
          <p:cNvPr id="793" name="Shape 79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794" name="Shape 79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795" name="Shape 79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sp>
        <p:nvSpPr>
          <p:cNvPr id="796" name="Shape 796"/>
          <p:cNvSpPr/>
          <p:nvPr/>
        </p:nvSpPr>
        <p:spPr>
          <a:xfrm rot="-5400000">
            <a:off x="-916152" y="3229892"/>
            <a:ext cx="2073957" cy="17091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200">
                <a:solidFill>
                  <a:schemeClr val="dk1"/>
                </a:solidFill>
                <a:latin typeface="Constantia"/>
                <a:ea typeface="Constantia"/>
                <a:cs typeface="Constantia"/>
                <a:sym typeface="Constantia"/>
              </a:rPr>
              <a:t>Viewership</a:t>
            </a:r>
            <a:endParaRPr sz="1200">
              <a:solidFill>
                <a:schemeClr val="dk1"/>
              </a:solidFill>
              <a:latin typeface="Constantia"/>
              <a:ea typeface="Constantia"/>
              <a:cs typeface="Constantia"/>
              <a:sym typeface="Constantia"/>
            </a:endParaRPr>
          </a:p>
        </p:txBody>
      </p:sp>
      <p:sp>
        <p:nvSpPr>
          <p:cNvPr id="797" name="Shape 797"/>
          <p:cNvSpPr/>
          <p:nvPr/>
        </p:nvSpPr>
        <p:spPr>
          <a:xfrm>
            <a:off x="3756158" y="5612745"/>
            <a:ext cx="2073957" cy="17091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200">
                <a:solidFill>
                  <a:schemeClr val="dk1"/>
                </a:solidFill>
                <a:latin typeface="Constantia"/>
                <a:ea typeface="Constantia"/>
                <a:cs typeface="Constantia"/>
                <a:sym typeface="Constantia"/>
              </a:rPr>
              <a:t>Years</a:t>
            </a:r>
            <a:endParaRPr sz="1200">
              <a:solidFill>
                <a:schemeClr val="dk1"/>
              </a:solidFill>
              <a:latin typeface="Constantia"/>
              <a:ea typeface="Constantia"/>
              <a:cs typeface="Constantia"/>
              <a:sym typeface="Constant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1" name="Shape 801"/>
        <p:cNvGrpSpPr/>
        <p:nvPr/>
      </p:nvGrpSpPr>
      <p:grpSpPr>
        <a:xfrm>
          <a:off x="0" y="0"/>
          <a:ext cx="0" cy="0"/>
          <a:chOff x="0" y="0"/>
          <a:chExt cx="0" cy="0"/>
        </a:xfrm>
      </p:grpSpPr>
      <p:pic>
        <p:nvPicPr>
          <p:cNvPr id="802" name="Shape 802"/>
          <p:cNvPicPr preferRelativeResize="0"/>
          <p:nvPr/>
        </p:nvPicPr>
        <p:blipFill rotWithShape="1">
          <a:blip r:embed="rId3">
            <a:alphaModFix/>
          </a:blip>
          <a:srcRect b="0" l="0" r="0" t="0"/>
          <a:stretch/>
        </p:blipFill>
        <p:spPr>
          <a:xfrm>
            <a:off x="-9669" y="1149798"/>
            <a:ext cx="8966396" cy="5043598"/>
          </a:xfrm>
          <a:prstGeom prst="rect">
            <a:avLst/>
          </a:prstGeom>
          <a:noFill/>
          <a:ln>
            <a:noFill/>
          </a:ln>
        </p:spPr>
      </p:pic>
      <p:sp>
        <p:nvSpPr>
          <p:cNvPr id="803" name="Shape 80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44061"/>
              </a:buClr>
              <a:buSzPts val="4400"/>
              <a:buFont typeface="Constantia"/>
              <a:buNone/>
            </a:pPr>
            <a:r>
              <a:rPr b="1" i="0" lang="zh-TW" sz="4400" u="none" cap="none" strike="noStrike">
                <a:solidFill>
                  <a:srgbClr val="244061"/>
                </a:solidFill>
                <a:latin typeface="Constantia"/>
                <a:ea typeface="Constantia"/>
                <a:cs typeface="Constantia"/>
                <a:sym typeface="Constantia"/>
              </a:rPr>
              <a:t>中華職棒各季各隊平均票房</a:t>
            </a:r>
            <a:endParaRPr/>
          </a:p>
        </p:txBody>
      </p:sp>
      <p:sp>
        <p:nvSpPr>
          <p:cNvPr id="804" name="Shape 80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805" name="Shape 80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806" name="Shape 80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sp>
        <p:nvSpPr>
          <p:cNvPr id="807" name="Shape 807"/>
          <p:cNvSpPr/>
          <p:nvPr/>
        </p:nvSpPr>
        <p:spPr>
          <a:xfrm>
            <a:off x="3645063" y="5800752"/>
            <a:ext cx="2073957" cy="17091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200">
                <a:solidFill>
                  <a:schemeClr val="dk1"/>
                </a:solidFill>
                <a:latin typeface="Constantia"/>
                <a:ea typeface="Constantia"/>
                <a:cs typeface="Constantia"/>
                <a:sym typeface="Constantia"/>
              </a:rPr>
              <a:t>Years</a:t>
            </a:r>
            <a:endParaRPr sz="1200">
              <a:solidFill>
                <a:schemeClr val="dk1"/>
              </a:solidFill>
              <a:latin typeface="Constantia"/>
              <a:ea typeface="Constantia"/>
              <a:cs typeface="Constantia"/>
              <a:sym typeface="Constantia"/>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 name="Shape 811"/>
        <p:cNvGrpSpPr/>
        <p:nvPr/>
      </p:nvGrpSpPr>
      <p:grpSpPr>
        <a:xfrm>
          <a:off x="0" y="0"/>
          <a:ext cx="0" cy="0"/>
          <a:chOff x="0" y="0"/>
          <a:chExt cx="0" cy="0"/>
        </a:xfrm>
      </p:grpSpPr>
      <p:pic>
        <p:nvPicPr>
          <p:cNvPr id="812" name="Shape 812"/>
          <p:cNvPicPr preferRelativeResize="0"/>
          <p:nvPr/>
        </p:nvPicPr>
        <p:blipFill rotWithShape="1">
          <a:blip r:embed="rId3">
            <a:alphaModFix/>
          </a:blip>
          <a:srcRect b="0" l="0" r="0" t="0"/>
          <a:stretch/>
        </p:blipFill>
        <p:spPr>
          <a:xfrm>
            <a:off x="59821" y="709300"/>
            <a:ext cx="9084179" cy="5537675"/>
          </a:xfrm>
          <a:prstGeom prst="rect">
            <a:avLst/>
          </a:prstGeom>
          <a:noFill/>
          <a:ln>
            <a:noFill/>
          </a:ln>
        </p:spPr>
      </p:pic>
      <p:sp>
        <p:nvSpPr>
          <p:cNvPr id="813" name="Shape 813"/>
          <p:cNvSpPr txBox="1"/>
          <p:nvPr/>
        </p:nvSpPr>
        <p:spPr>
          <a:xfrm>
            <a:off x="1501929" y="1750777"/>
            <a:ext cx="1223412" cy="30008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TW" sz="1350">
                <a:solidFill>
                  <a:srgbClr val="244061"/>
                </a:solidFill>
                <a:latin typeface="Constantia"/>
                <a:ea typeface="Constantia"/>
                <a:cs typeface="Constantia"/>
                <a:sym typeface="Constantia"/>
              </a:rPr>
              <a:t>兄弟象三連霸</a:t>
            </a:r>
            <a:endParaRPr/>
          </a:p>
        </p:txBody>
      </p:sp>
      <p:cxnSp>
        <p:nvCxnSpPr>
          <p:cNvPr id="814" name="Shape 814"/>
          <p:cNvCxnSpPr>
            <a:stCxn id="813" idx="2"/>
          </p:cNvCxnSpPr>
          <p:nvPr/>
        </p:nvCxnSpPr>
        <p:spPr>
          <a:xfrm flipH="1">
            <a:off x="1775835" y="2050859"/>
            <a:ext cx="337800" cy="771900"/>
          </a:xfrm>
          <a:prstGeom prst="straightConnector1">
            <a:avLst/>
          </a:prstGeom>
          <a:noFill/>
          <a:ln cap="flat" cmpd="sng" w="9525">
            <a:solidFill>
              <a:srgbClr val="4A7DBA"/>
            </a:solidFill>
            <a:prstDash val="solid"/>
            <a:round/>
            <a:headEnd len="sm" w="sm" type="none"/>
            <a:tailEnd len="med" w="med" type="triangle"/>
          </a:ln>
        </p:spPr>
      </p:cxnSp>
      <p:cxnSp>
        <p:nvCxnSpPr>
          <p:cNvPr id="815" name="Shape 815"/>
          <p:cNvCxnSpPr>
            <a:stCxn id="813" idx="2"/>
          </p:cNvCxnSpPr>
          <p:nvPr/>
        </p:nvCxnSpPr>
        <p:spPr>
          <a:xfrm flipH="1">
            <a:off x="2080635" y="2050859"/>
            <a:ext cx="33000" cy="480300"/>
          </a:xfrm>
          <a:prstGeom prst="straightConnector1">
            <a:avLst/>
          </a:prstGeom>
          <a:noFill/>
          <a:ln cap="flat" cmpd="sng" w="9525">
            <a:solidFill>
              <a:srgbClr val="4A7DBA"/>
            </a:solidFill>
            <a:prstDash val="solid"/>
            <a:round/>
            <a:headEnd len="sm" w="sm" type="none"/>
            <a:tailEnd len="med" w="med" type="triangle"/>
          </a:ln>
        </p:spPr>
      </p:cxnSp>
      <p:cxnSp>
        <p:nvCxnSpPr>
          <p:cNvPr id="816" name="Shape 816"/>
          <p:cNvCxnSpPr>
            <a:stCxn id="813" idx="2"/>
          </p:cNvCxnSpPr>
          <p:nvPr/>
        </p:nvCxnSpPr>
        <p:spPr>
          <a:xfrm>
            <a:off x="2113635" y="2050859"/>
            <a:ext cx="285000" cy="321300"/>
          </a:xfrm>
          <a:prstGeom prst="straightConnector1">
            <a:avLst/>
          </a:prstGeom>
          <a:noFill/>
          <a:ln cap="flat" cmpd="sng" w="9525">
            <a:solidFill>
              <a:srgbClr val="4A7DBA"/>
            </a:solidFill>
            <a:prstDash val="solid"/>
            <a:round/>
            <a:headEnd len="sm" w="sm" type="none"/>
            <a:tailEnd len="med" w="med" type="triangle"/>
          </a:ln>
        </p:spPr>
      </p:cxnSp>
      <p:sp>
        <p:nvSpPr>
          <p:cNvPr id="817" name="Shape 817"/>
          <p:cNvSpPr txBox="1"/>
          <p:nvPr/>
        </p:nvSpPr>
        <p:spPr>
          <a:xfrm>
            <a:off x="3884662" y="1376310"/>
            <a:ext cx="1432839" cy="66272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TW" sz="1350">
                <a:solidFill>
                  <a:srgbClr val="244061"/>
                </a:solidFill>
                <a:latin typeface="Constantia"/>
                <a:ea typeface="Constantia"/>
                <a:cs typeface="Constantia"/>
                <a:sym typeface="Constantia"/>
              </a:rPr>
              <a:t>兄弟象</a:t>
            </a:r>
            <a:endParaRPr b="1" sz="1350">
              <a:solidFill>
                <a:srgbClr val="244061"/>
              </a:solidFill>
              <a:latin typeface="Constantia"/>
              <a:ea typeface="Constantia"/>
              <a:cs typeface="Constantia"/>
              <a:sym typeface="Constantia"/>
            </a:endParaRPr>
          </a:p>
          <a:p>
            <a:pPr indent="0" lvl="0" marL="0" marR="0" rtl="0" algn="ctr">
              <a:spcBef>
                <a:spcPts val="0"/>
              </a:spcBef>
              <a:spcAft>
                <a:spcPts val="0"/>
              </a:spcAft>
              <a:buNone/>
            </a:pPr>
            <a:r>
              <a:rPr b="1" lang="zh-TW" sz="1350">
                <a:solidFill>
                  <a:srgbClr val="244061"/>
                </a:solidFill>
                <a:latin typeface="Constantia"/>
                <a:ea typeface="Constantia"/>
                <a:cs typeface="Constantia"/>
                <a:sym typeface="Constantia"/>
              </a:rPr>
              <a:t>二度三連霸</a:t>
            </a:r>
            <a:endParaRPr/>
          </a:p>
        </p:txBody>
      </p:sp>
      <p:cxnSp>
        <p:nvCxnSpPr>
          <p:cNvPr id="818" name="Shape 818"/>
          <p:cNvCxnSpPr/>
          <p:nvPr/>
        </p:nvCxnSpPr>
        <p:spPr>
          <a:xfrm flipH="1">
            <a:off x="4489191" y="2006709"/>
            <a:ext cx="111891" cy="980207"/>
          </a:xfrm>
          <a:prstGeom prst="straightConnector1">
            <a:avLst/>
          </a:prstGeom>
          <a:noFill/>
          <a:ln cap="flat" cmpd="sng" w="9525">
            <a:solidFill>
              <a:srgbClr val="4A7DBA"/>
            </a:solidFill>
            <a:prstDash val="solid"/>
            <a:round/>
            <a:headEnd len="sm" w="sm" type="none"/>
            <a:tailEnd len="med" w="med" type="triangle"/>
          </a:ln>
        </p:spPr>
      </p:cxnSp>
      <p:cxnSp>
        <p:nvCxnSpPr>
          <p:cNvPr id="819" name="Shape 819"/>
          <p:cNvCxnSpPr/>
          <p:nvPr/>
        </p:nvCxnSpPr>
        <p:spPr>
          <a:xfrm>
            <a:off x="4601084" y="2006707"/>
            <a:ext cx="191332" cy="672135"/>
          </a:xfrm>
          <a:prstGeom prst="straightConnector1">
            <a:avLst/>
          </a:prstGeom>
          <a:noFill/>
          <a:ln cap="flat" cmpd="sng" w="9525">
            <a:solidFill>
              <a:srgbClr val="4A7DBA"/>
            </a:solidFill>
            <a:prstDash val="solid"/>
            <a:round/>
            <a:headEnd len="sm" w="sm" type="none"/>
            <a:tailEnd len="med" w="med" type="triangle"/>
          </a:ln>
        </p:spPr>
      </p:cxnSp>
      <p:cxnSp>
        <p:nvCxnSpPr>
          <p:cNvPr id="820" name="Shape 820"/>
          <p:cNvCxnSpPr/>
          <p:nvPr/>
        </p:nvCxnSpPr>
        <p:spPr>
          <a:xfrm>
            <a:off x="4601084" y="2006709"/>
            <a:ext cx="464722" cy="189337"/>
          </a:xfrm>
          <a:prstGeom prst="straightConnector1">
            <a:avLst/>
          </a:prstGeom>
          <a:noFill/>
          <a:ln cap="flat" cmpd="sng" w="9525">
            <a:solidFill>
              <a:srgbClr val="4A7DBA"/>
            </a:solidFill>
            <a:prstDash val="solid"/>
            <a:round/>
            <a:headEnd len="sm" w="sm" type="none"/>
            <a:tailEnd len="med" w="med" type="triangle"/>
          </a:ln>
        </p:spPr>
      </p:cxnSp>
      <p:sp>
        <p:nvSpPr>
          <p:cNvPr id="821" name="Shape 821"/>
          <p:cNvSpPr txBox="1"/>
          <p:nvPr/>
        </p:nvSpPr>
        <p:spPr>
          <a:xfrm>
            <a:off x="5248628" y="1855304"/>
            <a:ext cx="1278318" cy="30008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TW" sz="1350">
                <a:solidFill>
                  <a:srgbClr val="244061"/>
                </a:solidFill>
                <a:latin typeface="Constantia"/>
                <a:ea typeface="Constantia"/>
                <a:cs typeface="Constantia"/>
                <a:sym typeface="Constantia"/>
              </a:rPr>
              <a:t>興農牛連霸</a:t>
            </a:r>
            <a:endParaRPr/>
          </a:p>
        </p:txBody>
      </p:sp>
      <p:cxnSp>
        <p:nvCxnSpPr>
          <p:cNvPr id="822" name="Shape 822"/>
          <p:cNvCxnSpPr>
            <a:stCxn id="821" idx="2"/>
          </p:cNvCxnSpPr>
          <p:nvPr/>
        </p:nvCxnSpPr>
        <p:spPr>
          <a:xfrm flipH="1">
            <a:off x="5381987" y="2155386"/>
            <a:ext cx="505800" cy="761400"/>
          </a:xfrm>
          <a:prstGeom prst="straightConnector1">
            <a:avLst/>
          </a:prstGeom>
          <a:noFill/>
          <a:ln cap="flat" cmpd="sng" w="9525">
            <a:solidFill>
              <a:srgbClr val="4A7DBA"/>
            </a:solidFill>
            <a:prstDash val="solid"/>
            <a:round/>
            <a:headEnd len="sm" w="sm" type="none"/>
            <a:tailEnd len="med" w="med" type="triangle"/>
          </a:ln>
        </p:spPr>
      </p:cxnSp>
      <p:cxnSp>
        <p:nvCxnSpPr>
          <p:cNvPr id="823" name="Shape 823"/>
          <p:cNvCxnSpPr>
            <a:stCxn id="821" idx="2"/>
          </p:cNvCxnSpPr>
          <p:nvPr/>
        </p:nvCxnSpPr>
        <p:spPr>
          <a:xfrm flipH="1">
            <a:off x="5694587" y="2155386"/>
            <a:ext cx="193200" cy="657600"/>
          </a:xfrm>
          <a:prstGeom prst="straightConnector1">
            <a:avLst/>
          </a:prstGeom>
          <a:noFill/>
          <a:ln cap="flat" cmpd="sng" w="9525">
            <a:solidFill>
              <a:srgbClr val="4A7DBA"/>
            </a:solidFill>
            <a:prstDash val="solid"/>
            <a:round/>
            <a:headEnd len="sm" w="sm" type="none"/>
            <a:tailEnd len="med" w="med" type="triangle"/>
          </a:ln>
        </p:spPr>
      </p:cxnSp>
      <p:sp>
        <p:nvSpPr>
          <p:cNvPr id="824" name="Shape 824"/>
          <p:cNvSpPr txBox="1"/>
          <p:nvPr/>
        </p:nvSpPr>
        <p:spPr>
          <a:xfrm>
            <a:off x="6186058" y="2228850"/>
            <a:ext cx="2015808" cy="30008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TW" sz="1350">
                <a:solidFill>
                  <a:srgbClr val="244061"/>
                </a:solidFill>
                <a:latin typeface="Constantia"/>
                <a:ea typeface="Constantia"/>
                <a:cs typeface="Constantia"/>
                <a:sym typeface="Constantia"/>
              </a:rPr>
              <a:t>La New熊隊史首冠</a:t>
            </a:r>
            <a:endParaRPr/>
          </a:p>
        </p:txBody>
      </p:sp>
      <p:cxnSp>
        <p:nvCxnSpPr>
          <p:cNvPr id="825" name="Shape 825"/>
          <p:cNvCxnSpPr>
            <a:stCxn id="824" idx="2"/>
          </p:cNvCxnSpPr>
          <p:nvPr/>
        </p:nvCxnSpPr>
        <p:spPr>
          <a:xfrm flipH="1">
            <a:off x="6072562" y="2528932"/>
            <a:ext cx="1121400" cy="585600"/>
          </a:xfrm>
          <a:prstGeom prst="straightConnector1">
            <a:avLst/>
          </a:prstGeom>
          <a:noFill/>
          <a:ln cap="flat" cmpd="sng" w="9525">
            <a:solidFill>
              <a:srgbClr val="4A7DBA"/>
            </a:solidFill>
            <a:prstDash val="solid"/>
            <a:round/>
            <a:headEnd len="sm" w="sm" type="none"/>
            <a:tailEnd len="med" w="med" type="triangle"/>
          </a:ln>
        </p:spPr>
      </p:cxnSp>
      <p:sp>
        <p:nvSpPr>
          <p:cNvPr id="826" name="Shape 8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44061"/>
              </a:buClr>
              <a:buSzPts val="4400"/>
              <a:buFont typeface="Constantia"/>
              <a:buNone/>
            </a:pPr>
            <a:r>
              <a:rPr b="1" i="0" lang="zh-TW" sz="4400" u="none" cap="none" strike="noStrike">
                <a:solidFill>
                  <a:srgbClr val="244061"/>
                </a:solidFill>
                <a:latin typeface="Constantia"/>
                <a:ea typeface="Constantia"/>
                <a:cs typeface="Constantia"/>
                <a:sym typeface="Constantia"/>
              </a:rPr>
              <a:t>年度修正後各季各隊平均票房</a:t>
            </a:r>
            <a:endParaRPr/>
          </a:p>
        </p:txBody>
      </p:sp>
      <p:sp>
        <p:nvSpPr>
          <p:cNvPr id="827" name="Shape 8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828" name="Shape 8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829" name="Shape 8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sp>
        <p:nvSpPr>
          <p:cNvPr id="830" name="Shape 830"/>
          <p:cNvSpPr/>
          <p:nvPr/>
        </p:nvSpPr>
        <p:spPr>
          <a:xfrm>
            <a:off x="3729663" y="5843481"/>
            <a:ext cx="2073957" cy="17091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200">
                <a:solidFill>
                  <a:schemeClr val="dk1"/>
                </a:solidFill>
                <a:latin typeface="Constantia"/>
                <a:ea typeface="Constantia"/>
                <a:cs typeface="Constantia"/>
                <a:sym typeface="Constantia"/>
              </a:rPr>
              <a:t>Years</a:t>
            </a:r>
            <a:endParaRPr sz="1200">
              <a:solidFill>
                <a:schemeClr val="dk1"/>
              </a:solidFill>
              <a:latin typeface="Constantia"/>
              <a:ea typeface="Constantia"/>
              <a:cs typeface="Constantia"/>
              <a:sym typeface="Constantia"/>
            </a:endParaRPr>
          </a:p>
        </p:txBody>
      </p:sp>
      <p:sp>
        <p:nvSpPr>
          <p:cNvPr id="831" name="Shape 831"/>
          <p:cNvSpPr/>
          <p:nvPr/>
        </p:nvSpPr>
        <p:spPr>
          <a:xfrm rot="-5400000">
            <a:off x="-835190" y="3289758"/>
            <a:ext cx="2073957" cy="17091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200">
                <a:solidFill>
                  <a:schemeClr val="dk1"/>
                </a:solidFill>
                <a:latin typeface="Constantia"/>
                <a:ea typeface="Constantia"/>
                <a:cs typeface="Constantia"/>
                <a:sym typeface="Constantia"/>
              </a:rPr>
              <a:t>Adj. viewership</a:t>
            </a:r>
            <a:endParaRPr sz="1200">
              <a:solidFill>
                <a:schemeClr val="dk1"/>
              </a:solidFill>
              <a:latin typeface="Constantia"/>
              <a:ea typeface="Constantia"/>
              <a:cs typeface="Constantia"/>
              <a:sym typeface="Constant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5" name="Shape 835"/>
        <p:cNvGrpSpPr/>
        <p:nvPr/>
      </p:nvGrpSpPr>
      <p:grpSpPr>
        <a:xfrm>
          <a:off x="0" y="0"/>
          <a:ext cx="0" cy="0"/>
          <a:chOff x="0" y="0"/>
          <a:chExt cx="0" cy="0"/>
        </a:xfrm>
      </p:grpSpPr>
      <p:pic>
        <p:nvPicPr>
          <p:cNvPr id="836" name="Shape 836"/>
          <p:cNvPicPr preferRelativeResize="0"/>
          <p:nvPr/>
        </p:nvPicPr>
        <p:blipFill rotWithShape="1">
          <a:blip r:embed="rId3">
            <a:alphaModFix/>
          </a:blip>
          <a:srcRect b="0" l="0" r="0" t="0"/>
          <a:stretch/>
        </p:blipFill>
        <p:spPr>
          <a:xfrm>
            <a:off x="2984220" y="323849"/>
            <a:ext cx="5676901" cy="5676901"/>
          </a:xfrm>
          <a:prstGeom prst="rect">
            <a:avLst/>
          </a:prstGeom>
          <a:noFill/>
          <a:ln>
            <a:noFill/>
          </a:ln>
        </p:spPr>
      </p:pic>
      <p:sp>
        <p:nvSpPr>
          <p:cNvPr id="837" name="Shape 837"/>
          <p:cNvSpPr txBox="1"/>
          <p:nvPr/>
        </p:nvSpPr>
        <p:spPr>
          <a:xfrm>
            <a:off x="54623" y="2554005"/>
            <a:ext cx="3057247" cy="156966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TW" sz="3200">
                <a:solidFill>
                  <a:srgbClr val="244061"/>
                </a:solidFill>
                <a:latin typeface="Constantia"/>
                <a:ea typeface="Constantia"/>
                <a:cs typeface="Constantia"/>
                <a:sym typeface="Constantia"/>
              </a:rPr>
              <a:t>各隊年度勝率</a:t>
            </a:r>
            <a:endParaRPr b="1" sz="3200">
              <a:solidFill>
                <a:srgbClr val="244061"/>
              </a:solidFill>
              <a:latin typeface="Constantia"/>
              <a:ea typeface="Constantia"/>
              <a:cs typeface="Constantia"/>
              <a:sym typeface="Constantia"/>
            </a:endParaRPr>
          </a:p>
          <a:p>
            <a:pPr indent="0" lvl="0" marL="0" marR="0" rtl="0" algn="ctr">
              <a:spcBef>
                <a:spcPts val="0"/>
              </a:spcBef>
              <a:spcAft>
                <a:spcPts val="0"/>
              </a:spcAft>
              <a:buNone/>
            </a:pPr>
            <a:r>
              <a:rPr b="1" lang="zh-TW" sz="3200">
                <a:solidFill>
                  <a:srgbClr val="244061"/>
                </a:solidFill>
                <a:latin typeface="Constantia"/>
                <a:ea typeface="Constantia"/>
                <a:cs typeface="Constantia"/>
                <a:sym typeface="Constantia"/>
              </a:rPr>
              <a:t>與</a:t>
            </a:r>
            <a:endParaRPr b="1" sz="3200">
              <a:solidFill>
                <a:srgbClr val="244061"/>
              </a:solidFill>
              <a:latin typeface="Constantia"/>
              <a:ea typeface="Constantia"/>
              <a:cs typeface="Constantia"/>
              <a:sym typeface="Constantia"/>
            </a:endParaRPr>
          </a:p>
          <a:p>
            <a:pPr indent="0" lvl="0" marL="0" marR="0" rtl="0" algn="ctr">
              <a:spcBef>
                <a:spcPts val="0"/>
              </a:spcBef>
              <a:spcAft>
                <a:spcPts val="0"/>
              </a:spcAft>
              <a:buNone/>
            </a:pPr>
            <a:r>
              <a:rPr b="1" lang="zh-TW" sz="3200">
                <a:solidFill>
                  <a:srgbClr val="244061"/>
                </a:solidFill>
                <a:latin typeface="Constantia"/>
                <a:ea typeface="Constantia"/>
                <a:cs typeface="Constantia"/>
                <a:sym typeface="Constantia"/>
              </a:rPr>
              <a:t>年度修正後票房</a:t>
            </a:r>
            <a:endParaRPr b="1" sz="3200">
              <a:solidFill>
                <a:srgbClr val="244061"/>
              </a:solidFill>
              <a:latin typeface="Constantia"/>
              <a:ea typeface="Constantia"/>
              <a:cs typeface="Constantia"/>
              <a:sym typeface="Constantia"/>
            </a:endParaRPr>
          </a:p>
        </p:txBody>
      </p:sp>
      <p:sp>
        <p:nvSpPr>
          <p:cNvPr id="838" name="Shape 8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839" name="Shape 83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840" name="Shape 8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4" name="Shape 844"/>
        <p:cNvGrpSpPr/>
        <p:nvPr/>
      </p:nvGrpSpPr>
      <p:grpSpPr>
        <a:xfrm>
          <a:off x="0" y="0"/>
          <a:ext cx="0" cy="0"/>
          <a:chOff x="0" y="0"/>
          <a:chExt cx="0" cy="0"/>
        </a:xfrm>
      </p:grpSpPr>
      <p:pic>
        <p:nvPicPr>
          <p:cNvPr id="845" name="Shape 845"/>
          <p:cNvPicPr preferRelativeResize="0"/>
          <p:nvPr>
            <p:ph idx="1" type="body"/>
          </p:nvPr>
        </p:nvPicPr>
        <p:blipFill rotWithShape="1">
          <a:blip r:embed="rId3">
            <a:alphaModFix/>
          </a:blip>
          <a:srcRect b="0" l="0" r="0" t="0"/>
          <a:stretch/>
        </p:blipFill>
        <p:spPr>
          <a:xfrm>
            <a:off x="3061668" y="416391"/>
            <a:ext cx="5612706" cy="5612706"/>
          </a:xfrm>
          <a:prstGeom prst="rect">
            <a:avLst/>
          </a:prstGeom>
          <a:noFill/>
          <a:ln>
            <a:noFill/>
          </a:ln>
        </p:spPr>
      </p:pic>
      <p:sp>
        <p:nvSpPr>
          <p:cNvPr id="846" name="Shape 84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847" name="Shape 84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848" name="Shape 84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sp>
        <p:nvSpPr>
          <p:cNvPr id="849" name="Shape 849"/>
          <p:cNvSpPr txBox="1"/>
          <p:nvPr/>
        </p:nvSpPr>
        <p:spPr>
          <a:xfrm>
            <a:off x="107631" y="2397819"/>
            <a:ext cx="3057247" cy="206210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TW" sz="3200">
                <a:solidFill>
                  <a:srgbClr val="244061"/>
                </a:solidFill>
                <a:latin typeface="Constantia"/>
                <a:ea typeface="Constantia"/>
                <a:cs typeface="Constantia"/>
                <a:sym typeface="Constantia"/>
              </a:rPr>
              <a:t>各隊年度勝率</a:t>
            </a:r>
            <a:endParaRPr b="1" sz="3200">
              <a:solidFill>
                <a:srgbClr val="244061"/>
              </a:solidFill>
              <a:latin typeface="Constantia"/>
              <a:ea typeface="Constantia"/>
              <a:cs typeface="Constantia"/>
              <a:sym typeface="Constantia"/>
            </a:endParaRPr>
          </a:p>
          <a:p>
            <a:pPr indent="0" lvl="0" marL="0" marR="0" rtl="0" algn="ctr">
              <a:spcBef>
                <a:spcPts val="0"/>
              </a:spcBef>
              <a:spcAft>
                <a:spcPts val="0"/>
              </a:spcAft>
              <a:buNone/>
            </a:pPr>
            <a:r>
              <a:rPr b="1" lang="zh-TW" sz="3200">
                <a:solidFill>
                  <a:srgbClr val="244061"/>
                </a:solidFill>
                <a:latin typeface="Constantia"/>
                <a:ea typeface="Constantia"/>
                <a:cs typeface="Constantia"/>
                <a:sym typeface="Constantia"/>
              </a:rPr>
              <a:t>與</a:t>
            </a:r>
            <a:endParaRPr b="1" sz="3200">
              <a:solidFill>
                <a:srgbClr val="244061"/>
              </a:solidFill>
              <a:latin typeface="Constantia"/>
              <a:ea typeface="Constantia"/>
              <a:cs typeface="Constantia"/>
              <a:sym typeface="Constantia"/>
            </a:endParaRPr>
          </a:p>
          <a:p>
            <a:pPr indent="0" lvl="0" marL="0" marR="0" rtl="0" algn="ctr">
              <a:spcBef>
                <a:spcPts val="0"/>
              </a:spcBef>
              <a:spcAft>
                <a:spcPts val="0"/>
              </a:spcAft>
              <a:buNone/>
            </a:pPr>
            <a:r>
              <a:rPr b="1" lang="zh-TW" sz="3200">
                <a:solidFill>
                  <a:srgbClr val="244061"/>
                </a:solidFill>
                <a:latin typeface="Constantia"/>
                <a:ea typeface="Constantia"/>
                <a:cs typeface="Constantia"/>
                <a:sym typeface="Constantia"/>
              </a:rPr>
              <a:t>年度修正後票房</a:t>
            </a:r>
            <a:endParaRPr b="1" sz="3200">
              <a:solidFill>
                <a:srgbClr val="244061"/>
              </a:solidFill>
              <a:latin typeface="Constantia"/>
              <a:ea typeface="Constantia"/>
              <a:cs typeface="Constantia"/>
              <a:sym typeface="Constantia"/>
            </a:endParaRPr>
          </a:p>
          <a:p>
            <a:pPr indent="0" lvl="0" marL="0" marR="0" rtl="0" algn="ctr">
              <a:spcBef>
                <a:spcPts val="0"/>
              </a:spcBef>
              <a:spcAft>
                <a:spcPts val="0"/>
              </a:spcAft>
              <a:buNone/>
            </a:pPr>
            <a:r>
              <a:rPr b="1" lang="zh-TW" sz="3200">
                <a:solidFill>
                  <a:srgbClr val="244061"/>
                </a:solidFill>
                <a:latin typeface="Constantia"/>
                <a:ea typeface="Constantia"/>
                <a:cs typeface="Constantia"/>
                <a:sym typeface="Constantia"/>
              </a:rPr>
              <a:t>之逐年差異</a:t>
            </a:r>
            <a:endParaRPr b="1" sz="3200">
              <a:solidFill>
                <a:srgbClr val="244061"/>
              </a:solidFill>
              <a:latin typeface="Constantia"/>
              <a:ea typeface="Constantia"/>
              <a:cs typeface="Constantia"/>
              <a:sym typeface="Constantia"/>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3" name="Shape 853"/>
        <p:cNvGrpSpPr/>
        <p:nvPr/>
      </p:nvGrpSpPr>
      <p:grpSpPr>
        <a:xfrm>
          <a:off x="0" y="0"/>
          <a:ext cx="0" cy="0"/>
          <a:chOff x="0" y="0"/>
          <a:chExt cx="0" cy="0"/>
        </a:xfrm>
      </p:grpSpPr>
      <p:sp>
        <p:nvSpPr>
          <p:cNvPr id="854" name="Shape 8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44061"/>
              </a:buClr>
              <a:buSzPts val="4400"/>
              <a:buFont typeface="Constantia"/>
              <a:buNone/>
            </a:pPr>
            <a:r>
              <a:rPr b="1" i="0" lang="zh-TW" sz="4400" u="none" cap="none" strike="noStrike">
                <a:solidFill>
                  <a:srgbClr val="244061"/>
                </a:solidFill>
                <a:latin typeface="Constantia"/>
                <a:ea typeface="Constantia"/>
                <a:cs typeface="Constantia"/>
                <a:sym typeface="Constantia"/>
              </a:rPr>
              <a:t>So far so good?</a:t>
            </a:r>
            <a:endParaRPr b="1" i="0" sz="4400" u="none" cap="none" strike="noStrike">
              <a:solidFill>
                <a:srgbClr val="244061"/>
              </a:solidFill>
              <a:latin typeface="Constantia"/>
              <a:ea typeface="Constantia"/>
              <a:cs typeface="Constantia"/>
              <a:sym typeface="Constantia"/>
            </a:endParaRPr>
          </a:p>
        </p:txBody>
      </p:sp>
      <p:sp>
        <p:nvSpPr>
          <p:cNvPr id="855" name="Shape 8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632423"/>
              </a:buClr>
              <a:buSzPts val="2720"/>
              <a:buFont typeface="Arial Narrow"/>
              <a:buChar char="▪"/>
            </a:pPr>
            <a:r>
              <a:rPr b="0" i="0" lang="zh-TW" sz="2720" u="none" cap="none" strike="noStrike">
                <a:solidFill>
                  <a:srgbClr val="244061"/>
                </a:solidFill>
                <a:latin typeface="Constantia"/>
                <a:ea typeface="Constantia"/>
                <a:cs typeface="Constantia"/>
                <a:sym typeface="Constantia"/>
              </a:rPr>
              <a:t>影響票房之因素</a:t>
            </a:r>
            <a:endParaRPr b="0" i="0" sz="2720" u="none" cap="none" strike="noStrike">
              <a:solidFill>
                <a:srgbClr val="244061"/>
              </a:solidFill>
              <a:latin typeface="Constantia"/>
              <a:ea typeface="Constantia"/>
              <a:cs typeface="Constantia"/>
              <a:sym typeface="Constantia"/>
            </a:endParaRPr>
          </a:p>
          <a:p>
            <a:pPr indent="-285750" lvl="1" marL="742950" marR="0" rtl="0" algn="l">
              <a:lnSpc>
                <a:spcPct val="90000"/>
              </a:lnSpc>
              <a:spcBef>
                <a:spcPts val="1800"/>
              </a:spcBef>
              <a:spcAft>
                <a:spcPts val="0"/>
              </a:spcAft>
              <a:buClr>
                <a:srgbClr val="632423"/>
              </a:buClr>
              <a:buSzPts val="2380"/>
              <a:buFont typeface="Arial Narrow"/>
              <a:buChar char="▪"/>
            </a:pPr>
            <a:r>
              <a:rPr b="0" i="0" lang="zh-TW" sz="2380" u="none" cap="none" strike="noStrike">
                <a:solidFill>
                  <a:srgbClr val="244061"/>
                </a:solidFill>
                <a:latin typeface="Constantia"/>
                <a:ea typeface="Constantia"/>
                <a:cs typeface="Constantia"/>
                <a:sym typeface="Constantia"/>
              </a:rPr>
              <a:t>時間</a:t>
            </a:r>
            <a:endParaRPr b="0" i="0" sz="2380" u="none" cap="none" strike="noStrike">
              <a:solidFill>
                <a:srgbClr val="244061"/>
              </a:solidFill>
              <a:latin typeface="Constantia"/>
              <a:ea typeface="Constantia"/>
              <a:cs typeface="Constantia"/>
              <a:sym typeface="Constantia"/>
            </a:endParaRPr>
          </a:p>
          <a:p>
            <a:pPr indent="-285750" lvl="1" marL="742950" marR="0" rtl="0" algn="l">
              <a:lnSpc>
                <a:spcPct val="90000"/>
              </a:lnSpc>
              <a:spcBef>
                <a:spcPts val="1200"/>
              </a:spcBef>
              <a:spcAft>
                <a:spcPts val="0"/>
              </a:spcAft>
              <a:buClr>
                <a:srgbClr val="632423"/>
              </a:buClr>
              <a:buSzPts val="2380"/>
              <a:buFont typeface="Arial Narrow"/>
              <a:buChar char="▪"/>
            </a:pPr>
            <a:r>
              <a:rPr b="0" i="0" lang="zh-TW" sz="2380" u="none" cap="none" strike="noStrike">
                <a:solidFill>
                  <a:srgbClr val="244061"/>
                </a:solidFill>
                <a:latin typeface="Constantia"/>
                <a:ea typeface="Constantia"/>
                <a:cs typeface="Constantia"/>
                <a:sym typeface="Constantia"/>
              </a:rPr>
              <a:t>隊伍</a:t>
            </a:r>
            <a:endParaRPr b="0" i="0" sz="2380" u="none" cap="none" strike="noStrike">
              <a:solidFill>
                <a:srgbClr val="244061"/>
              </a:solidFill>
              <a:latin typeface="Constantia"/>
              <a:ea typeface="Constantia"/>
              <a:cs typeface="Constantia"/>
              <a:sym typeface="Constantia"/>
            </a:endParaRPr>
          </a:p>
          <a:p>
            <a:pPr indent="-285750" lvl="1" marL="742950" marR="0" rtl="0" algn="l">
              <a:lnSpc>
                <a:spcPct val="90000"/>
              </a:lnSpc>
              <a:spcBef>
                <a:spcPts val="1200"/>
              </a:spcBef>
              <a:spcAft>
                <a:spcPts val="0"/>
              </a:spcAft>
              <a:buClr>
                <a:srgbClr val="632423"/>
              </a:buClr>
              <a:buSzPts val="2380"/>
              <a:buFont typeface="Arial Narrow"/>
              <a:buChar char="▪"/>
            </a:pPr>
            <a:r>
              <a:rPr b="0" i="0" lang="zh-TW" sz="2380" u="none" cap="none" strike="noStrike">
                <a:solidFill>
                  <a:srgbClr val="244061"/>
                </a:solidFill>
                <a:latin typeface="Constantia"/>
                <a:ea typeface="Constantia"/>
                <a:cs typeface="Constantia"/>
                <a:sym typeface="Constantia"/>
              </a:rPr>
              <a:t>戰績</a:t>
            </a:r>
            <a:endParaRPr b="0" i="0" sz="2380" u="none" cap="none" strike="noStrike">
              <a:solidFill>
                <a:srgbClr val="244061"/>
              </a:solidFill>
              <a:latin typeface="Constantia"/>
              <a:ea typeface="Constantia"/>
              <a:cs typeface="Constantia"/>
              <a:sym typeface="Constantia"/>
            </a:endParaRPr>
          </a:p>
          <a:p>
            <a:pPr indent="-342900" lvl="0" marL="342900" marR="0" rtl="0" algn="l">
              <a:lnSpc>
                <a:spcPct val="90000"/>
              </a:lnSpc>
              <a:spcBef>
                <a:spcPts val="1800"/>
              </a:spcBef>
              <a:spcAft>
                <a:spcPts val="0"/>
              </a:spcAft>
              <a:buClr>
                <a:srgbClr val="632423"/>
              </a:buClr>
              <a:buSzPts val="2720"/>
              <a:buFont typeface="Arial Narrow"/>
              <a:buChar char="▪"/>
            </a:pPr>
            <a:r>
              <a:rPr b="0" i="0" lang="zh-TW" sz="2720" u="none" cap="none" strike="noStrike">
                <a:solidFill>
                  <a:srgbClr val="244061"/>
                </a:solidFill>
                <a:latin typeface="Constantia"/>
                <a:ea typeface="Constantia"/>
                <a:cs typeface="Constantia"/>
                <a:sym typeface="Constantia"/>
              </a:rPr>
              <a:t>還可以更深入嗎？</a:t>
            </a:r>
            <a:endParaRPr b="0" i="0" sz="2720" u="none" cap="none" strike="noStrike">
              <a:solidFill>
                <a:srgbClr val="244061"/>
              </a:solidFill>
              <a:latin typeface="Constantia"/>
              <a:ea typeface="Constantia"/>
              <a:cs typeface="Constantia"/>
              <a:sym typeface="Constantia"/>
            </a:endParaRPr>
          </a:p>
          <a:p>
            <a:pPr indent="-342900" lvl="0" marL="342900" marR="0" rtl="0" algn="l">
              <a:lnSpc>
                <a:spcPct val="90000"/>
              </a:lnSpc>
              <a:spcBef>
                <a:spcPts val="2400"/>
              </a:spcBef>
              <a:spcAft>
                <a:spcPts val="0"/>
              </a:spcAft>
              <a:buClr>
                <a:srgbClr val="632423"/>
              </a:buClr>
              <a:buSzPts val="2720"/>
              <a:buFont typeface="Arial Narrow"/>
              <a:buChar char="▪"/>
            </a:pPr>
            <a:r>
              <a:rPr b="0" i="0" lang="zh-TW" sz="2720" u="none" cap="none" strike="noStrike">
                <a:solidFill>
                  <a:srgbClr val="244061"/>
                </a:solidFill>
                <a:latin typeface="Constantia"/>
                <a:ea typeface="Constantia"/>
                <a:cs typeface="Constantia"/>
                <a:sym typeface="Constantia"/>
              </a:rPr>
              <a:t>利用機器學習找出影響票房之因素與其重要程度</a:t>
            </a:r>
            <a:endParaRPr b="0" i="0" sz="2720" u="none" cap="none" strike="noStrike">
              <a:solidFill>
                <a:srgbClr val="244061"/>
              </a:solidFill>
              <a:latin typeface="Constantia"/>
              <a:ea typeface="Constantia"/>
              <a:cs typeface="Constantia"/>
              <a:sym typeface="Constantia"/>
            </a:endParaRPr>
          </a:p>
          <a:p>
            <a:pPr indent="-342900" lvl="0" marL="342900" marR="0" rtl="0" algn="l">
              <a:lnSpc>
                <a:spcPct val="90000"/>
              </a:lnSpc>
              <a:spcBef>
                <a:spcPts val="2400"/>
              </a:spcBef>
              <a:spcAft>
                <a:spcPts val="0"/>
              </a:spcAft>
              <a:buClr>
                <a:srgbClr val="632423"/>
              </a:buClr>
              <a:buSzPts val="2720"/>
              <a:buFont typeface="Arial Narrow"/>
              <a:buChar char="▪"/>
            </a:pPr>
            <a:r>
              <a:rPr b="0" i="0" lang="zh-TW" sz="2720" u="none" cap="none" strike="noStrike">
                <a:solidFill>
                  <a:srgbClr val="244061"/>
                </a:solidFill>
                <a:latin typeface="Constantia"/>
                <a:ea typeface="Constantia"/>
                <a:cs typeface="Constantia"/>
                <a:sym typeface="Constantia"/>
              </a:rPr>
              <a:t>以各隊該年度與前一年度之比賽數據預測該年度票房</a:t>
            </a:r>
            <a:endParaRPr b="0" i="0" sz="2720" u="none" cap="none" strike="noStrike">
              <a:solidFill>
                <a:srgbClr val="244061"/>
              </a:solidFill>
              <a:latin typeface="Constantia"/>
              <a:ea typeface="Constantia"/>
              <a:cs typeface="Constantia"/>
              <a:sym typeface="Constantia"/>
            </a:endParaRPr>
          </a:p>
          <a:p>
            <a:pPr indent="0" lvl="0" marL="0" marR="0" rtl="0" algn="l">
              <a:lnSpc>
                <a:spcPct val="90000"/>
              </a:lnSpc>
              <a:spcBef>
                <a:spcPts val="1744"/>
              </a:spcBef>
              <a:spcAft>
                <a:spcPts val="0"/>
              </a:spcAft>
              <a:buClr>
                <a:srgbClr val="632423"/>
              </a:buClr>
              <a:buSzPts val="2720"/>
              <a:buFont typeface="Arial Narrow"/>
              <a:buNone/>
            </a:pPr>
            <a:r>
              <a:t/>
            </a:r>
            <a:endParaRPr b="0" i="0" sz="2720" u="none" cap="none" strike="noStrike">
              <a:solidFill>
                <a:srgbClr val="244061"/>
              </a:solidFill>
              <a:latin typeface="Constantia"/>
              <a:ea typeface="Constantia"/>
              <a:cs typeface="Constantia"/>
              <a:sym typeface="Constantia"/>
            </a:endParaRPr>
          </a:p>
        </p:txBody>
      </p:sp>
      <p:sp>
        <p:nvSpPr>
          <p:cNvPr id="856" name="Shape 85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857" name="Shape 85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858" name="Shape 85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pic>
        <p:nvPicPr>
          <p:cNvPr id="859" name="Shape 859"/>
          <p:cNvPicPr preferRelativeResize="0"/>
          <p:nvPr/>
        </p:nvPicPr>
        <p:blipFill rotWithShape="1">
          <a:blip r:embed="rId3">
            <a:alphaModFix/>
          </a:blip>
          <a:srcRect b="0" l="0" r="0" t="0"/>
          <a:stretch/>
        </p:blipFill>
        <p:spPr>
          <a:xfrm>
            <a:off x="5509491" y="1646237"/>
            <a:ext cx="2542366" cy="214067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5">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3" name="Shape 863"/>
        <p:cNvGrpSpPr/>
        <p:nvPr/>
      </p:nvGrpSpPr>
      <p:grpSpPr>
        <a:xfrm>
          <a:off x="0" y="0"/>
          <a:ext cx="0" cy="0"/>
          <a:chOff x="0" y="0"/>
          <a:chExt cx="0" cy="0"/>
        </a:xfrm>
      </p:grpSpPr>
      <p:sp>
        <p:nvSpPr>
          <p:cNvPr id="864" name="Shape 86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865" name="Shape 86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866" name="Shape 86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grpSp>
        <p:nvGrpSpPr>
          <p:cNvPr id="867" name="Shape 867"/>
          <p:cNvGrpSpPr/>
          <p:nvPr/>
        </p:nvGrpSpPr>
        <p:grpSpPr>
          <a:xfrm>
            <a:off x="1306283" y="83124"/>
            <a:ext cx="6523961" cy="6498984"/>
            <a:chOff x="1456474" y="241326"/>
            <a:chExt cx="6257658" cy="6257658"/>
          </a:xfrm>
        </p:grpSpPr>
        <p:grpSp>
          <p:nvGrpSpPr>
            <p:cNvPr id="868" name="Shape 868"/>
            <p:cNvGrpSpPr/>
            <p:nvPr/>
          </p:nvGrpSpPr>
          <p:grpSpPr>
            <a:xfrm>
              <a:off x="1456474" y="241326"/>
              <a:ext cx="6257658" cy="6257658"/>
              <a:chOff x="1296826" y="125214"/>
              <a:chExt cx="6257658" cy="6257658"/>
            </a:xfrm>
          </p:grpSpPr>
          <p:pic>
            <p:nvPicPr>
              <p:cNvPr id="869" name="Shape 869"/>
              <p:cNvPicPr preferRelativeResize="0"/>
              <p:nvPr/>
            </p:nvPicPr>
            <p:blipFill rotWithShape="1">
              <a:blip r:embed="rId3">
                <a:alphaModFix/>
              </a:blip>
              <a:srcRect b="0" l="0" r="0" t="0"/>
              <a:stretch/>
            </p:blipFill>
            <p:spPr>
              <a:xfrm>
                <a:off x="1296826" y="125214"/>
                <a:ext cx="6257658" cy="6257658"/>
              </a:xfrm>
              <a:prstGeom prst="rect">
                <a:avLst/>
              </a:prstGeom>
              <a:noFill/>
              <a:ln>
                <a:noFill/>
              </a:ln>
            </p:spPr>
          </p:pic>
          <p:sp>
            <p:nvSpPr>
              <p:cNvPr id="870" name="Shape 870"/>
              <p:cNvSpPr/>
              <p:nvPr/>
            </p:nvSpPr>
            <p:spPr>
              <a:xfrm>
                <a:off x="3620479" y="6058968"/>
                <a:ext cx="2073957" cy="17091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200">
                    <a:solidFill>
                      <a:schemeClr val="dk1"/>
                    </a:solidFill>
                    <a:latin typeface="Constantia"/>
                    <a:ea typeface="Constantia"/>
                    <a:cs typeface="Constantia"/>
                    <a:sym typeface="Constantia"/>
                  </a:rPr>
                  <a:t>Actual adj. viewership</a:t>
                </a:r>
                <a:endParaRPr sz="1200">
                  <a:solidFill>
                    <a:schemeClr val="dk1"/>
                  </a:solidFill>
                  <a:latin typeface="Constantia"/>
                  <a:ea typeface="Constantia"/>
                  <a:cs typeface="Constantia"/>
                  <a:sym typeface="Constantia"/>
                </a:endParaRPr>
              </a:p>
            </p:txBody>
          </p:sp>
          <p:sp>
            <p:nvSpPr>
              <p:cNvPr id="871" name="Shape 871"/>
              <p:cNvSpPr/>
              <p:nvPr/>
            </p:nvSpPr>
            <p:spPr>
              <a:xfrm rot="-5400000">
                <a:off x="345307" y="3128828"/>
                <a:ext cx="2073957" cy="17091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200">
                    <a:solidFill>
                      <a:schemeClr val="dk1"/>
                    </a:solidFill>
                    <a:latin typeface="Constantia"/>
                    <a:ea typeface="Constantia"/>
                    <a:cs typeface="Constantia"/>
                    <a:sym typeface="Constantia"/>
                  </a:rPr>
                  <a:t>Predicted adj. viewership</a:t>
                </a:r>
                <a:endParaRPr sz="1200">
                  <a:solidFill>
                    <a:schemeClr val="dk1"/>
                  </a:solidFill>
                  <a:latin typeface="Constantia"/>
                  <a:ea typeface="Constantia"/>
                  <a:cs typeface="Constantia"/>
                  <a:sym typeface="Constantia"/>
                </a:endParaRPr>
              </a:p>
            </p:txBody>
          </p:sp>
          <p:sp>
            <p:nvSpPr>
              <p:cNvPr id="872" name="Shape 872"/>
              <p:cNvSpPr/>
              <p:nvPr/>
            </p:nvSpPr>
            <p:spPr>
              <a:xfrm>
                <a:off x="2968062" y="237858"/>
                <a:ext cx="3296005" cy="27489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Constantia"/>
                  <a:ea typeface="Constantia"/>
                  <a:cs typeface="Constantia"/>
                  <a:sym typeface="Constantia"/>
                </a:endParaRPr>
              </a:p>
            </p:txBody>
          </p:sp>
        </p:grpSp>
        <p:sp>
          <p:nvSpPr>
            <p:cNvPr id="873" name="Shape 873"/>
            <p:cNvSpPr/>
            <p:nvPr/>
          </p:nvSpPr>
          <p:spPr>
            <a:xfrm>
              <a:off x="2375981" y="1073242"/>
              <a:ext cx="1931350" cy="846034"/>
            </a:xfrm>
            <a:prstGeom prst="roundRect">
              <a:avLst>
                <a:gd fmla="val 16667" name="adj"/>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400">
                  <a:solidFill>
                    <a:schemeClr val="dk1"/>
                  </a:solidFill>
                  <a:latin typeface="Constantia"/>
                  <a:ea typeface="Constantia"/>
                  <a:cs typeface="Constantia"/>
                  <a:sym typeface="Constantia"/>
                </a:rPr>
                <a:t>Pearson cor: 0.900</a:t>
              </a:r>
              <a:endParaRPr/>
            </a:p>
            <a:p>
              <a:pPr indent="0" lvl="0" marL="0" marR="0" rtl="0" algn="l">
                <a:spcBef>
                  <a:spcPts val="0"/>
                </a:spcBef>
                <a:spcAft>
                  <a:spcPts val="0"/>
                </a:spcAft>
                <a:buNone/>
              </a:pPr>
              <a:r>
                <a:rPr lang="zh-TW" sz="1400">
                  <a:solidFill>
                    <a:schemeClr val="dk1"/>
                  </a:solidFill>
                  <a:latin typeface="Arimo"/>
                  <a:ea typeface="Arimo"/>
                  <a:cs typeface="Arimo"/>
                  <a:sym typeface="Arimo"/>
                </a:rPr>
                <a:t>R^2: 0.768</a:t>
              </a:r>
              <a:endParaRPr/>
            </a:p>
            <a:p>
              <a:pPr indent="0" lvl="0" marL="0" marR="0" rtl="0" algn="l">
                <a:spcBef>
                  <a:spcPts val="0"/>
                </a:spcBef>
                <a:spcAft>
                  <a:spcPts val="0"/>
                </a:spcAft>
                <a:buNone/>
              </a:pPr>
              <a:r>
                <a:rPr lang="zh-TW" sz="1400">
                  <a:solidFill>
                    <a:schemeClr val="dk1"/>
                  </a:solidFill>
                  <a:latin typeface="Arimo"/>
                  <a:ea typeface="Arimo"/>
                  <a:cs typeface="Arimo"/>
                  <a:sym typeface="Arimo"/>
                </a:rPr>
                <a:t>Avg. error rate: 9.4%</a:t>
              </a:r>
              <a:endParaRPr/>
            </a:p>
          </p:txBody>
        </p:sp>
        <p:sp>
          <p:nvSpPr>
            <p:cNvPr id="874" name="Shape 874"/>
            <p:cNvSpPr txBox="1"/>
            <p:nvPr/>
          </p:nvSpPr>
          <p:spPr>
            <a:xfrm rot="-2539586">
              <a:off x="5527745" y="1801970"/>
              <a:ext cx="960519"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200">
                  <a:solidFill>
                    <a:srgbClr val="FF0000"/>
                  </a:solidFill>
                  <a:latin typeface="Constantia"/>
                  <a:ea typeface="Constantia"/>
                  <a:cs typeface="Constantia"/>
                  <a:sym typeface="Constantia"/>
                </a:rPr>
                <a:t>Identity line</a:t>
              </a:r>
              <a:endParaRPr sz="1200">
                <a:solidFill>
                  <a:srgbClr val="FF0000"/>
                </a:solidFill>
                <a:latin typeface="Constantia"/>
                <a:ea typeface="Constantia"/>
                <a:cs typeface="Constantia"/>
                <a:sym typeface="Constantia"/>
              </a:endParaRPr>
            </a:p>
          </p:txBody>
        </p:sp>
        <p:sp>
          <p:nvSpPr>
            <p:cNvPr id="875" name="Shape 875"/>
            <p:cNvSpPr txBox="1"/>
            <p:nvPr/>
          </p:nvSpPr>
          <p:spPr>
            <a:xfrm rot="-1829307">
              <a:off x="6244790" y="2437996"/>
              <a:ext cx="849913"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200">
                  <a:solidFill>
                    <a:srgbClr val="E36C09"/>
                  </a:solidFill>
                  <a:latin typeface="Constantia"/>
                  <a:ea typeface="Constantia"/>
                  <a:cs typeface="Constantia"/>
                  <a:sym typeface="Constantia"/>
                </a:rPr>
                <a:t>Fitted line</a:t>
              </a:r>
              <a:endParaRPr sz="1200">
                <a:solidFill>
                  <a:srgbClr val="E36C09"/>
                </a:solidFill>
                <a:latin typeface="Constantia"/>
                <a:ea typeface="Constantia"/>
                <a:cs typeface="Constantia"/>
                <a:sym typeface="Constantia"/>
              </a:endParaRPr>
            </a:p>
          </p:txBody>
        </p:sp>
      </p:grpSp>
      <p:sp>
        <p:nvSpPr>
          <p:cNvPr id="876" name="Shape 876"/>
          <p:cNvSpPr/>
          <p:nvPr/>
        </p:nvSpPr>
        <p:spPr>
          <a:xfrm>
            <a:off x="3271691" y="159657"/>
            <a:ext cx="2843359" cy="3483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800">
                <a:solidFill>
                  <a:srgbClr val="244061"/>
                </a:solidFill>
                <a:latin typeface="Constantia"/>
                <a:ea typeface="Constantia"/>
                <a:cs typeface="Constantia"/>
                <a:sym typeface="Constantia"/>
              </a:rPr>
              <a:t>預測中華職棒各隊逐年</a:t>
            </a:r>
            <a:endParaRPr b="1" sz="1800">
              <a:solidFill>
                <a:srgbClr val="244061"/>
              </a:solidFill>
              <a:latin typeface="Constantia"/>
              <a:ea typeface="Constantia"/>
              <a:cs typeface="Constantia"/>
              <a:sym typeface="Constantia"/>
            </a:endParaRPr>
          </a:p>
          <a:p>
            <a:pPr indent="0" lvl="0" marL="0" marR="0" rtl="0" algn="ctr">
              <a:spcBef>
                <a:spcPts val="0"/>
              </a:spcBef>
              <a:spcAft>
                <a:spcPts val="0"/>
              </a:spcAft>
              <a:buNone/>
            </a:pPr>
            <a:r>
              <a:rPr b="1" lang="zh-TW" sz="1800">
                <a:solidFill>
                  <a:srgbClr val="244061"/>
                </a:solidFill>
                <a:latin typeface="Constantia"/>
                <a:ea typeface="Constantia"/>
                <a:cs typeface="Constantia"/>
                <a:sym typeface="Constantia"/>
              </a:rPr>
              <a:t>年度修正後票房</a:t>
            </a:r>
            <a:endParaRPr b="1" sz="1800">
              <a:solidFill>
                <a:srgbClr val="244061"/>
              </a:solidFill>
              <a:latin typeface="Constantia"/>
              <a:ea typeface="Constantia"/>
              <a:cs typeface="Constantia"/>
              <a:sym typeface="Constantia"/>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0" name="Shape 880"/>
        <p:cNvGrpSpPr/>
        <p:nvPr/>
      </p:nvGrpSpPr>
      <p:grpSpPr>
        <a:xfrm>
          <a:off x="0" y="0"/>
          <a:ext cx="0" cy="0"/>
          <a:chOff x="0" y="0"/>
          <a:chExt cx="0" cy="0"/>
        </a:xfrm>
      </p:grpSpPr>
      <p:sp>
        <p:nvSpPr>
          <p:cNvPr id="881" name="Shape 8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44061"/>
              </a:buClr>
              <a:buSzPts val="4400"/>
              <a:buFont typeface="Constantia"/>
              <a:buNone/>
            </a:pPr>
            <a:r>
              <a:rPr b="1" i="0" lang="zh-TW" sz="4400" u="none" cap="none" strike="noStrike">
                <a:solidFill>
                  <a:srgbClr val="244061"/>
                </a:solidFill>
                <a:latin typeface="Constantia"/>
                <a:ea typeface="Constantia"/>
                <a:cs typeface="Constantia"/>
                <a:sym typeface="Constantia"/>
              </a:rPr>
              <a:t>影響票房的要素</a:t>
            </a:r>
            <a:endParaRPr/>
          </a:p>
        </p:txBody>
      </p:sp>
      <p:pic>
        <p:nvPicPr>
          <p:cNvPr id="882" name="Shape 882"/>
          <p:cNvPicPr preferRelativeResize="0"/>
          <p:nvPr>
            <p:ph idx="1" type="body"/>
          </p:nvPr>
        </p:nvPicPr>
        <p:blipFill rotWithShape="1">
          <a:blip r:embed="rId3">
            <a:alphaModFix/>
          </a:blip>
          <a:srcRect b="0" l="0" r="0" t="0"/>
          <a:stretch/>
        </p:blipFill>
        <p:spPr>
          <a:xfrm>
            <a:off x="1393909" y="1673679"/>
            <a:ext cx="7692572" cy="4327072"/>
          </a:xfrm>
          <a:prstGeom prst="rect">
            <a:avLst/>
          </a:prstGeom>
          <a:noFill/>
          <a:ln>
            <a:noFill/>
          </a:ln>
        </p:spPr>
      </p:pic>
      <p:sp>
        <p:nvSpPr>
          <p:cNvPr id="883" name="Shape 88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884" name="Shape 88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885" name="Shape 88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sp>
        <p:nvSpPr>
          <p:cNvPr id="886" name="Shape 886"/>
          <p:cNvSpPr/>
          <p:nvPr/>
        </p:nvSpPr>
        <p:spPr>
          <a:xfrm>
            <a:off x="100365" y="3676354"/>
            <a:ext cx="8676169" cy="1371896"/>
          </a:xfrm>
          <a:prstGeom prst="rect">
            <a:avLst/>
          </a:prstGeom>
          <a:noFill/>
          <a:ln cap="flat" cmpd="sng" w="60325">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onstantia"/>
              <a:ea typeface="Constantia"/>
              <a:cs typeface="Constantia"/>
              <a:sym typeface="Constantia"/>
            </a:endParaRPr>
          </a:p>
        </p:txBody>
      </p:sp>
      <p:sp>
        <p:nvSpPr>
          <p:cNvPr id="887" name="Shape 887"/>
          <p:cNvSpPr txBox="1"/>
          <p:nvPr/>
        </p:nvSpPr>
        <p:spPr>
          <a:xfrm>
            <a:off x="5847598" y="3214689"/>
            <a:ext cx="2954655"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2400">
                <a:solidFill>
                  <a:srgbClr val="244061"/>
                </a:solidFill>
                <a:latin typeface="Constantia"/>
                <a:ea typeface="Constantia"/>
                <a:cs typeface="Constantia"/>
                <a:sym typeface="Constantia"/>
              </a:rPr>
              <a:t>做出最佳預測的要素</a:t>
            </a:r>
            <a:endParaRPr/>
          </a:p>
        </p:txBody>
      </p:sp>
      <p:sp>
        <p:nvSpPr>
          <p:cNvPr id="888" name="Shape 888"/>
          <p:cNvSpPr txBox="1"/>
          <p:nvPr/>
        </p:nvSpPr>
        <p:spPr>
          <a:xfrm>
            <a:off x="100365" y="2481736"/>
            <a:ext cx="1406154" cy="263149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100">
                <a:solidFill>
                  <a:schemeClr val="dk1"/>
                </a:solidFill>
                <a:latin typeface="Constantia"/>
                <a:ea typeface="Constantia"/>
                <a:cs typeface="Constantia"/>
                <a:sym typeface="Constantia"/>
              </a:rPr>
              <a:t>每九局保送數</a:t>
            </a:r>
            <a:endParaRPr sz="1100">
              <a:solidFill>
                <a:schemeClr val="dk1"/>
              </a:solidFill>
              <a:latin typeface="Constantia"/>
              <a:ea typeface="Constantia"/>
              <a:cs typeface="Constantia"/>
              <a:sym typeface="Constantia"/>
            </a:endParaRPr>
          </a:p>
          <a:p>
            <a:pPr indent="0" lvl="0" marL="0" marR="0" rtl="0" algn="l">
              <a:spcBef>
                <a:spcPts val="0"/>
              </a:spcBef>
              <a:spcAft>
                <a:spcPts val="0"/>
              </a:spcAft>
              <a:buNone/>
            </a:pPr>
            <a:r>
              <a:rPr lang="zh-TW" sz="1100">
                <a:solidFill>
                  <a:schemeClr val="dk1"/>
                </a:solidFill>
                <a:latin typeface="Constantia"/>
                <a:ea typeface="Constantia"/>
                <a:cs typeface="Constantia"/>
                <a:sym typeface="Constantia"/>
              </a:rPr>
              <a:t>打擊率</a:t>
            </a:r>
            <a:endParaRPr sz="1100">
              <a:solidFill>
                <a:schemeClr val="dk1"/>
              </a:solidFill>
              <a:latin typeface="Constantia"/>
              <a:ea typeface="Constantia"/>
              <a:cs typeface="Constantia"/>
              <a:sym typeface="Constantia"/>
            </a:endParaRPr>
          </a:p>
          <a:p>
            <a:pPr indent="0" lvl="0" marL="0" marR="0" rtl="0" algn="l">
              <a:spcBef>
                <a:spcPts val="0"/>
              </a:spcBef>
              <a:spcAft>
                <a:spcPts val="0"/>
              </a:spcAft>
              <a:buNone/>
            </a:pPr>
            <a:r>
              <a:rPr lang="zh-TW" sz="1100">
                <a:solidFill>
                  <a:schemeClr val="dk1"/>
                </a:solidFill>
                <a:latin typeface="Constantia"/>
                <a:ea typeface="Constantia"/>
                <a:cs typeface="Constantia"/>
                <a:sym typeface="Constantia"/>
              </a:rPr>
              <a:t>每九局保送數(去年)</a:t>
            </a:r>
            <a:endParaRPr/>
          </a:p>
          <a:p>
            <a:pPr indent="0" lvl="0" marL="0" marR="0" rtl="0" algn="l">
              <a:spcBef>
                <a:spcPts val="0"/>
              </a:spcBef>
              <a:spcAft>
                <a:spcPts val="0"/>
              </a:spcAft>
              <a:buNone/>
            </a:pPr>
            <a:r>
              <a:rPr lang="zh-TW" sz="1100">
                <a:solidFill>
                  <a:schemeClr val="dk1"/>
                </a:solidFill>
                <a:latin typeface="Constantia"/>
                <a:ea typeface="Constantia"/>
                <a:cs typeface="Constantia"/>
                <a:sym typeface="Constantia"/>
              </a:rPr>
              <a:t>保送三振比</a:t>
            </a:r>
            <a:endParaRPr sz="1100">
              <a:solidFill>
                <a:schemeClr val="dk1"/>
              </a:solidFill>
              <a:latin typeface="Constantia"/>
              <a:ea typeface="Constantia"/>
              <a:cs typeface="Constantia"/>
              <a:sym typeface="Constantia"/>
            </a:endParaRPr>
          </a:p>
          <a:p>
            <a:pPr indent="0" lvl="0" marL="0" marR="0" rtl="0" algn="l">
              <a:spcBef>
                <a:spcPts val="0"/>
              </a:spcBef>
              <a:spcAft>
                <a:spcPts val="0"/>
              </a:spcAft>
              <a:buNone/>
            </a:pPr>
            <a:r>
              <a:rPr lang="zh-TW" sz="1100">
                <a:solidFill>
                  <a:schemeClr val="dk1"/>
                </a:solidFill>
                <a:latin typeface="Constantia"/>
                <a:ea typeface="Constantia"/>
                <a:cs typeface="Constantia"/>
                <a:sym typeface="Constantia"/>
              </a:rPr>
              <a:t>上壘率(去年)</a:t>
            </a:r>
            <a:endParaRPr/>
          </a:p>
          <a:p>
            <a:pPr indent="0" lvl="0" marL="0" marR="0" rtl="0" algn="l">
              <a:spcBef>
                <a:spcPts val="0"/>
              </a:spcBef>
              <a:spcAft>
                <a:spcPts val="0"/>
              </a:spcAft>
              <a:buNone/>
            </a:pPr>
            <a:r>
              <a:rPr lang="zh-TW" sz="1100">
                <a:solidFill>
                  <a:schemeClr val="dk1"/>
                </a:solidFill>
                <a:latin typeface="Constantia"/>
                <a:ea typeface="Constantia"/>
                <a:cs typeface="Constantia"/>
                <a:sym typeface="Constantia"/>
              </a:rPr>
              <a:t>打擊率(去年)</a:t>
            </a:r>
            <a:endParaRPr/>
          </a:p>
          <a:p>
            <a:pPr indent="0" lvl="0" marL="0" marR="0" rtl="0" algn="l">
              <a:spcBef>
                <a:spcPts val="0"/>
              </a:spcBef>
              <a:spcAft>
                <a:spcPts val="0"/>
              </a:spcAft>
              <a:buNone/>
            </a:pPr>
            <a:r>
              <a:rPr lang="zh-TW" sz="1100">
                <a:solidFill>
                  <a:schemeClr val="dk1"/>
                </a:solidFill>
                <a:latin typeface="Constantia"/>
                <a:ea typeface="Constantia"/>
                <a:cs typeface="Constantia"/>
                <a:sym typeface="Constantia"/>
              </a:rPr>
              <a:t>上壘率</a:t>
            </a:r>
            <a:endParaRPr sz="1100">
              <a:solidFill>
                <a:schemeClr val="dk1"/>
              </a:solidFill>
              <a:latin typeface="Constantia"/>
              <a:ea typeface="Constantia"/>
              <a:cs typeface="Constantia"/>
              <a:sym typeface="Constantia"/>
            </a:endParaRPr>
          </a:p>
          <a:p>
            <a:pPr indent="0" lvl="0" marL="0" marR="0" rtl="0" algn="l">
              <a:spcBef>
                <a:spcPts val="0"/>
              </a:spcBef>
              <a:spcAft>
                <a:spcPts val="0"/>
              </a:spcAft>
              <a:buNone/>
            </a:pPr>
            <a:r>
              <a:rPr lang="zh-TW" sz="1100">
                <a:solidFill>
                  <a:schemeClr val="dk1"/>
                </a:solidFill>
                <a:latin typeface="Constantia"/>
                <a:ea typeface="Constantia"/>
                <a:cs typeface="Constantia"/>
                <a:sym typeface="Constantia"/>
              </a:rPr>
              <a:t>敗場數</a:t>
            </a:r>
            <a:endParaRPr sz="1100">
              <a:solidFill>
                <a:schemeClr val="dk1"/>
              </a:solidFill>
              <a:latin typeface="Constantia"/>
              <a:ea typeface="Constantia"/>
              <a:cs typeface="Constantia"/>
              <a:sym typeface="Constantia"/>
            </a:endParaRPr>
          </a:p>
          <a:p>
            <a:pPr indent="0" lvl="0" marL="0" marR="0" rtl="0" algn="l">
              <a:spcBef>
                <a:spcPts val="0"/>
              </a:spcBef>
              <a:spcAft>
                <a:spcPts val="0"/>
              </a:spcAft>
              <a:buNone/>
            </a:pPr>
            <a:r>
              <a:rPr lang="zh-TW" sz="1100">
                <a:solidFill>
                  <a:schemeClr val="dk1"/>
                </a:solidFill>
                <a:latin typeface="Constantia"/>
                <a:ea typeface="Constantia"/>
                <a:cs typeface="Constantia"/>
                <a:sym typeface="Constantia"/>
              </a:rPr>
              <a:t>三振率</a:t>
            </a:r>
            <a:endParaRPr sz="1100">
              <a:solidFill>
                <a:schemeClr val="dk1"/>
              </a:solidFill>
              <a:latin typeface="Constantia"/>
              <a:ea typeface="Constantia"/>
              <a:cs typeface="Constantia"/>
              <a:sym typeface="Constantia"/>
            </a:endParaRPr>
          </a:p>
          <a:p>
            <a:pPr indent="0" lvl="0" marL="0" marR="0" rtl="0" algn="l">
              <a:spcBef>
                <a:spcPts val="0"/>
              </a:spcBef>
              <a:spcAft>
                <a:spcPts val="0"/>
              </a:spcAft>
              <a:buNone/>
            </a:pPr>
            <a:r>
              <a:rPr lang="zh-TW" sz="1100">
                <a:solidFill>
                  <a:schemeClr val="dk1"/>
                </a:solidFill>
                <a:latin typeface="Constantia"/>
                <a:ea typeface="Constantia"/>
                <a:cs typeface="Constantia"/>
                <a:sym typeface="Constantia"/>
              </a:rPr>
              <a:t>平均失誤數(去年)</a:t>
            </a:r>
            <a:endParaRPr/>
          </a:p>
          <a:p>
            <a:pPr indent="0" lvl="0" marL="0" marR="0" rtl="0" algn="l">
              <a:spcBef>
                <a:spcPts val="0"/>
              </a:spcBef>
              <a:spcAft>
                <a:spcPts val="0"/>
              </a:spcAft>
              <a:buNone/>
            </a:pPr>
            <a:r>
              <a:rPr lang="zh-TW" sz="1100">
                <a:solidFill>
                  <a:schemeClr val="dk1"/>
                </a:solidFill>
                <a:latin typeface="Constantia"/>
                <a:ea typeface="Constantia"/>
                <a:cs typeface="Constantia"/>
                <a:sym typeface="Constantia"/>
              </a:rPr>
              <a:t>三振率(去年)</a:t>
            </a:r>
            <a:endParaRPr/>
          </a:p>
          <a:p>
            <a:pPr indent="0" lvl="0" marL="0" marR="0" rtl="0" algn="l">
              <a:spcBef>
                <a:spcPts val="0"/>
              </a:spcBef>
              <a:spcAft>
                <a:spcPts val="0"/>
              </a:spcAft>
              <a:buNone/>
            </a:pPr>
            <a:r>
              <a:rPr lang="zh-TW" sz="1100">
                <a:solidFill>
                  <a:schemeClr val="dk1"/>
                </a:solidFill>
                <a:latin typeface="Constantia"/>
                <a:ea typeface="Constantia"/>
                <a:cs typeface="Constantia"/>
                <a:sym typeface="Constantia"/>
              </a:rPr>
              <a:t>平均失誤數</a:t>
            </a:r>
            <a:endParaRPr sz="1100">
              <a:solidFill>
                <a:schemeClr val="dk1"/>
              </a:solidFill>
              <a:latin typeface="Constantia"/>
              <a:ea typeface="Constantia"/>
              <a:cs typeface="Constantia"/>
              <a:sym typeface="Constantia"/>
            </a:endParaRPr>
          </a:p>
          <a:p>
            <a:pPr indent="0" lvl="0" marL="0" marR="0" rtl="0" algn="l">
              <a:spcBef>
                <a:spcPts val="0"/>
              </a:spcBef>
              <a:spcAft>
                <a:spcPts val="0"/>
              </a:spcAft>
              <a:buNone/>
            </a:pPr>
            <a:r>
              <a:rPr lang="zh-TW" sz="1100">
                <a:solidFill>
                  <a:schemeClr val="dk1"/>
                </a:solidFill>
                <a:latin typeface="Constantia"/>
                <a:ea typeface="Constantia"/>
                <a:cs typeface="Constantia"/>
                <a:sym typeface="Constantia"/>
              </a:rPr>
              <a:t>勝場數</a:t>
            </a:r>
            <a:endParaRPr sz="1100">
              <a:solidFill>
                <a:schemeClr val="dk1"/>
              </a:solidFill>
              <a:latin typeface="Constantia"/>
              <a:ea typeface="Constantia"/>
              <a:cs typeface="Constantia"/>
              <a:sym typeface="Constantia"/>
            </a:endParaRPr>
          </a:p>
          <a:p>
            <a:pPr indent="0" lvl="0" marL="0" marR="0" rtl="0" algn="l">
              <a:spcBef>
                <a:spcPts val="0"/>
              </a:spcBef>
              <a:spcAft>
                <a:spcPts val="0"/>
              </a:spcAft>
              <a:buNone/>
            </a:pPr>
            <a:r>
              <a:rPr lang="zh-TW" sz="1100">
                <a:solidFill>
                  <a:schemeClr val="dk1"/>
                </a:solidFill>
                <a:latin typeface="Constantia"/>
                <a:ea typeface="Constantia"/>
                <a:cs typeface="Constantia"/>
                <a:sym typeface="Constantia"/>
              </a:rPr>
              <a:t>勝率</a:t>
            </a:r>
            <a:endParaRPr sz="1100">
              <a:solidFill>
                <a:schemeClr val="dk1"/>
              </a:solidFill>
              <a:latin typeface="Constantia"/>
              <a:ea typeface="Constantia"/>
              <a:cs typeface="Constantia"/>
              <a:sym typeface="Constantia"/>
            </a:endParaRPr>
          </a:p>
          <a:p>
            <a:pPr indent="0" lvl="0" marL="0" marR="0" rtl="0" algn="l">
              <a:spcBef>
                <a:spcPts val="0"/>
              </a:spcBef>
              <a:spcAft>
                <a:spcPts val="0"/>
              </a:spcAft>
              <a:buNone/>
            </a:pPr>
            <a:r>
              <a:rPr lang="zh-TW" sz="1100">
                <a:solidFill>
                  <a:schemeClr val="dk1"/>
                </a:solidFill>
                <a:latin typeface="Constantia"/>
                <a:ea typeface="Constantia"/>
                <a:cs typeface="Constantia"/>
                <a:sym typeface="Constantia"/>
              </a:rPr>
              <a:t>隊伍</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Shape 1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44061"/>
              </a:buClr>
              <a:buSzPts val="4400"/>
              <a:buFont typeface="Constantia"/>
              <a:buNone/>
            </a:pPr>
            <a:r>
              <a:rPr b="1" i="0" lang="zh-TW" sz="4400" u="none" cap="none" strike="noStrike">
                <a:solidFill>
                  <a:srgbClr val="244061"/>
                </a:solidFill>
                <a:latin typeface="Constantia"/>
                <a:ea typeface="Constantia"/>
                <a:cs typeface="Constantia"/>
                <a:sym typeface="Constantia"/>
              </a:rPr>
              <a:t>什麼是資料科學</a:t>
            </a:r>
            <a:endParaRPr b="1" i="0" sz="4400" u="none" cap="none" strike="noStrike">
              <a:solidFill>
                <a:srgbClr val="244061"/>
              </a:solidFill>
              <a:latin typeface="Constantia"/>
              <a:ea typeface="Constantia"/>
              <a:cs typeface="Constantia"/>
              <a:sym typeface="Constantia"/>
            </a:endParaRPr>
          </a:p>
        </p:txBody>
      </p:sp>
      <p:sp>
        <p:nvSpPr>
          <p:cNvPr id="182" name="Shape 18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183" name="Shape 18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184" name="Shape 18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sp>
        <p:nvSpPr>
          <p:cNvPr id="185" name="Shape 185"/>
          <p:cNvSpPr txBox="1"/>
          <p:nvPr/>
        </p:nvSpPr>
        <p:spPr>
          <a:xfrm>
            <a:off x="1066800" y="2094198"/>
            <a:ext cx="7705725" cy="3416300"/>
          </a:xfrm>
          <a:prstGeom prst="rect">
            <a:avLst/>
          </a:prstGeom>
          <a:solidFill>
            <a:srgbClr val="F7F6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2400">
                <a:solidFill>
                  <a:schemeClr val="dk1"/>
                </a:solidFill>
                <a:latin typeface="Corbel"/>
                <a:ea typeface="Corbel"/>
                <a:cs typeface="Corbel"/>
                <a:sym typeface="Corbel"/>
              </a:rPr>
              <a:t>Science is a systematic enterprise that builds and organizes knowledge in the form of </a:t>
            </a:r>
            <a:r>
              <a:rPr lang="zh-TW" sz="2400">
                <a:solidFill>
                  <a:srgbClr val="C00000"/>
                </a:solidFill>
                <a:latin typeface="Corbel"/>
                <a:ea typeface="Corbel"/>
                <a:cs typeface="Corbel"/>
                <a:sym typeface="Corbel"/>
              </a:rPr>
              <a:t>measureable and testable explanations and predictions</a:t>
            </a:r>
            <a:r>
              <a:rPr lang="zh-TW" sz="2400">
                <a:solidFill>
                  <a:schemeClr val="dk1"/>
                </a:solidFill>
                <a:latin typeface="Corbel"/>
                <a:ea typeface="Corbel"/>
                <a:cs typeface="Corbel"/>
                <a:sym typeface="Corbel"/>
              </a:rPr>
              <a:t> about the universe.</a:t>
            </a:r>
            <a:endParaRPr/>
          </a:p>
          <a:p>
            <a:pPr indent="0" lvl="0" marL="0" marR="0" rtl="0" algn="l">
              <a:spcBef>
                <a:spcPts val="1200"/>
              </a:spcBef>
              <a:spcAft>
                <a:spcPts val="0"/>
              </a:spcAft>
              <a:buNone/>
            </a:pPr>
            <a:r>
              <a:t/>
            </a:r>
            <a:endParaRPr sz="2400">
              <a:solidFill>
                <a:schemeClr val="dk1"/>
              </a:solidFill>
              <a:latin typeface="Corbel"/>
              <a:ea typeface="Corbel"/>
              <a:cs typeface="Corbel"/>
              <a:sym typeface="Corbel"/>
            </a:endParaRPr>
          </a:p>
          <a:p>
            <a:pPr indent="0" lvl="0" marL="0" marR="0" rtl="0" algn="just">
              <a:spcBef>
                <a:spcPts val="1200"/>
              </a:spcBef>
              <a:spcAft>
                <a:spcPts val="0"/>
              </a:spcAft>
              <a:buNone/>
            </a:pPr>
            <a:r>
              <a:rPr lang="zh-TW" sz="2400">
                <a:solidFill>
                  <a:schemeClr val="dk1"/>
                </a:solidFill>
                <a:latin typeface="Corbel"/>
                <a:ea typeface="Corbel"/>
                <a:cs typeface="Corbel"/>
                <a:sym typeface="Corbel"/>
              </a:rPr>
              <a:t>In modern usage, "science" most often refers to a</a:t>
            </a:r>
            <a:r>
              <a:rPr lang="zh-TW" sz="2400">
                <a:solidFill>
                  <a:srgbClr val="C00000"/>
                </a:solidFill>
                <a:latin typeface="Corbel"/>
                <a:ea typeface="Corbel"/>
                <a:cs typeface="Corbel"/>
                <a:sym typeface="Corbel"/>
              </a:rPr>
              <a:t> way of pursuing knowledge</a:t>
            </a:r>
            <a:r>
              <a:rPr lang="zh-TW" sz="2400">
                <a:solidFill>
                  <a:schemeClr val="dk1"/>
                </a:solidFill>
                <a:latin typeface="Corbel"/>
                <a:ea typeface="Corbel"/>
                <a:cs typeface="Corbel"/>
                <a:sym typeface="Corbel"/>
              </a:rPr>
              <a:t>, not only to the knowledge itself.  Over the course of the 19th century, the word "science" became increasingly associated with the </a:t>
            </a:r>
            <a:r>
              <a:rPr lang="zh-TW" sz="2400">
                <a:solidFill>
                  <a:srgbClr val="C00000"/>
                </a:solidFill>
                <a:latin typeface="Corbel"/>
                <a:ea typeface="Corbel"/>
                <a:cs typeface="Corbel"/>
                <a:sym typeface="Corbel"/>
              </a:rPr>
              <a:t>scientific method</a:t>
            </a:r>
            <a:r>
              <a:rPr lang="zh-TW" sz="2400">
                <a:solidFill>
                  <a:schemeClr val="dk1"/>
                </a:solidFill>
                <a:latin typeface="Corbel"/>
                <a:ea typeface="Corbel"/>
                <a:cs typeface="Corbel"/>
                <a:sym typeface="Corbel"/>
              </a:rPr>
              <a:t> itself.</a:t>
            </a:r>
            <a:endParaRPr sz="2400">
              <a:solidFill>
                <a:schemeClr val="dk1"/>
              </a:solidFill>
              <a:latin typeface="Corbel"/>
              <a:ea typeface="Corbel"/>
              <a:cs typeface="Corbel"/>
              <a:sym typeface="Corbel"/>
            </a:endParaRPr>
          </a:p>
        </p:txBody>
      </p:sp>
      <p:pic>
        <p:nvPicPr>
          <p:cNvPr id="186" name="Shape 186"/>
          <p:cNvPicPr preferRelativeResize="0"/>
          <p:nvPr/>
        </p:nvPicPr>
        <p:blipFill rotWithShape="1">
          <a:blip r:embed="rId3">
            <a:alphaModFix/>
          </a:blip>
          <a:srcRect b="0" l="0" r="0" t="0"/>
          <a:stretch/>
        </p:blipFill>
        <p:spPr>
          <a:xfrm>
            <a:off x="6969125" y="280194"/>
            <a:ext cx="1193800" cy="1495425"/>
          </a:xfrm>
          <a:prstGeom prst="rect">
            <a:avLst/>
          </a:prstGeom>
          <a:noFill/>
          <a:ln>
            <a:noFill/>
          </a:ln>
        </p:spPr>
      </p:pic>
      <p:pic>
        <p:nvPicPr>
          <p:cNvPr descr="https://upload.wikimedia.org/wikipedia/commons/thumb/3/3d/Cquote1_black.svg/120px-Cquote1_black.svg.png" id="187" name="Shape 187"/>
          <p:cNvPicPr preferRelativeResize="0"/>
          <p:nvPr/>
        </p:nvPicPr>
        <p:blipFill rotWithShape="1">
          <a:blip r:embed="rId4">
            <a:alphaModFix/>
          </a:blip>
          <a:srcRect b="0" l="0" r="0" t="0"/>
          <a:stretch/>
        </p:blipFill>
        <p:spPr>
          <a:xfrm>
            <a:off x="371475" y="1189323"/>
            <a:ext cx="1055687" cy="792162"/>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2" name="Shape 892"/>
        <p:cNvGrpSpPr/>
        <p:nvPr/>
      </p:nvGrpSpPr>
      <p:grpSpPr>
        <a:xfrm>
          <a:off x="0" y="0"/>
          <a:ext cx="0" cy="0"/>
          <a:chOff x="0" y="0"/>
          <a:chExt cx="0" cy="0"/>
        </a:xfrm>
      </p:grpSpPr>
      <p:sp>
        <p:nvSpPr>
          <p:cNvPr id="893" name="Shape 89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44061"/>
              </a:buClr>
              <a:buSzPts val="4400"/>
              <a:buFont typeface="Constantia"/>
              <a:buNone/>
            </a:pPr>
            <a:r>
              <a:rPr b="1" i="0" lang="zh-TW" sz="4400" u="none" cap="none" strike="noStrike">
                <a:solidFill>
                  <a:srgbClr val="244061"/>
                </a:solidFill>
                <a:latin typeface="Constantia"/>
                <a:ea typeface="Constantia"/>
                <a:cs typeface="Constantia"/>
                <a:sym typeface="Constantia"/>
              </a:rPr>
              <a:t>可以更進一步嗎？</a:t>
            </a:r>
            <a:endParaRPr/>
          </a:p>
        </p:txBody>
      </p:sp>
      <p:sp>
        <p:nvSpPr>
          <p:cNvPr id="894" name="Shape 89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632423"/>
              </a:buClr>
              <a:buSzPts val="3200"/>
              <a:buFont typeface="Arial Narrow"/>
              <a:buChar char="▪"/>
            </a:pPr>
            <a:r>
              <a:rPr b="0" i="0" lang="zh-TW" sz="3200" u="none" cap="none" strike="noStrike">
                <a:solidFill>
                  <a:srgbClr val="244061"/>
                </a:solidFill>
                <a:latin typeface="Constantia"/>
                <a:ea typeface="Constantia"/>
                <a:cs typeface="Constantia"/>
                <a:sym typeface="Constantia"/>
              </a:rPr>
              <a:t>有可能針對逐場的票房進行預測嗎？</a:t>
            </a:r>
            <a:endParaRPr b="0" i="0" sz="3200" u="none" cap="none" strike="noStrike">
              <a:solidFill>
                <a:srgbClr val="244061"/>
              </a:solidFill>
              <a:latin typeface="Constantia"/>
              <a:ea typeface="Constantia"/>
              <a:cs typeface="Constantia"/>
              <a:sym typeface="Constantia"/>
            </a:endParaRPr>
          </a:p>
          <a:p>
            <a:pPr indent="-342900" lvl="0" marL="342900" marR="0" rtl="0" algn="l">
              <a:spcBef>
                <a:spcPts val="1800"/>
              </a:spcBef>
              <a:spcAft>
                <a:spcPts val="0"/>
              </a:spcAft>
              <a:buClr>
                <a:srgbClr val="632423"/>
              </a:buClr>
              <a:buSzPts val="3200"/>
              <a:buFont typeface="Arial Narrow"/>
              <a:buChar char="▪"/>
            </a:pPr>
            <a:r>
              <a:rPr b="0" i="0" lang="zh-TW" sz="3200" u="none" cap="none" strike="noStrike">
                <a:solidFill>
                  <a:srgbClr val="244061"/>
                </a:solidFill>
                <a:latin typeface="Constantia"/>
                <a:ea typeface="Constantia"/>
                <a:cs typeface="Constantia"/>
                <a:sym typeface="Constantia"/>
              </a:rPr>
              <a:t>只有比賽的數據並不夠</a:t>
            </a:r>
            <a:endParaRPr b="0" i="0" sz="3200" u="none" cap="none" strike="noStrike">
              <a:solidFill>
                <a:srgbClr val="244061"/>
              </a:solidFill>
              <a:latin typeface="Constantia"/>
              <a:ea typeface="Constantia"/>
              <a:cs typeface="Constantia"/>
              <a:sym typeface="Constantia"/>
            </a:endParaRPr>
          </a:p>
          <a:p>
            <a:pPr indent="-139700" lvl="0" marL="342900" marR="0" rtl="0" algn="l">
              <a:spcBef>
                <a:spcPts val="640"/>
              </a:spcBef>
              <a:spcAft>
                <a:spcPts val="0"/>
              </a:spcAft>
              <a:buClr>
                <a:srgbClr val="632423"/>
              </a:buClr>
              <a:buSzPts val="3200"/>
              <a:buFont typeface="Arial Narrow"/>
              <a:buNone/>
            </a:pPr>
            <a:r>
              <a:t/>
            </a:r>
            <a:endParaRPr b="0" i="0" sz="3200" u="none" cap="none" strike="noStrike">
              <a:solidFill>
                <a:srgbClr val="244061"/>
              </a:solidFill>
              <a:latin typeface="Constantia"/>
              <a:ea typeface="Constantia"/>
              <a:cs typeface="Constantia"/>
              <a:sym typeface="Constantia"/>
            </a:endParaRPr>
          </a:p>
        </p:txBody>
      </p:sp>
      <p:sp>
        <p:nvSpPr>
          <p:cNvPr id="895" name="Shape 89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896" name="Shape 89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897" name="Shape 89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pic>
        <p:nvPicPr>
          <p:cNvPr id="898" name="Shape 898"/>
          <p:cNvPicPr preferRelativeResize="0"/>
          <p:nvPr/>
        </p:nvPicPr>
        <p:blipFill rotWithShape="1">
          <a:blip r:embed="rId3">
            <a:alphaModFix/>
          </a:blip>
          <a:srcRect b="0" l="0" r="0" t="0"/>
          <a:stretch/>
        </p:blipFill>
        <p:spPr>
          <a:xfrm>
            <a:off x="4945291" y="4151992"/>
            <a:ext cx="3143250" cy="2095500"/>
          </a:xfrm>
          <a:prstGeom prst="rect">
            <a:avLst/>
          </a:prstGeom>
          <a:noFill/>
          <a:ln>
            <a:noFill/>
          </a:ln>
        </p:spPr>
      </p:pic>
      <p:sp>
        <p:nvSpPr>
          <p:cNvPr id="899" name="Shape 899"/>
          <p:cNvSpPr txBox="1"/>
          <p:nvPr/>
        </p:nvSpPr>
        <p:spPr>
          <a:xfrm>
            <a:off x="5196642" y="3786725"/>
            <a:ext cx="2577950"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2000">
                <a:solidFill>
                  <a:srgbClr val="244061"/>
                </a:solidFill>
                <a:latin typeface="Constantia"/>
                <a:ea typeface="Constantia"/>
                <a:cs typeface="Constantia"/>
                <a:sym typeface="Constantia"/>
              </a:rPr>
              <a:t>氣象達人-彭啟明博士</a:t>
            </a:r>
            <a:endParaRPr b="1" sz="2000">
              <a:solidFill>
                <a:srgbClr val="244061"/>
              </a:solidFill>
              <a:latin typeface="Constantia"/>
              <a:ea typeface="Constantia"/>
              <a:cs typeface="Constantia"/>
              <a:sym typeface="Constantia"/>
            </a:endParaRPr>
          </a:p>
        </p:txBody>
      </p:sp>
      <p:sp>
        <p:nvSpPr>
          <p:cNvPr id="900" name="Shape 900"/>
          <p:cNvSpPr/>
          <p:nvPr/>
        </p:nvSpPr>
        <p:spPr>
          <a:xfrm>
            <a:off x="1509484" y="3207659"/>
            <a:ext cx="3236685" cy="1988457"/>
          </a:xfrm>
          <a:prstGeom prst="wedgeRoundRectCallout">
            <a:avLst>
              <a:gd fmla="val 45983" name="adj1"/>
              <a:gd fmla="val 69069" name="adj2"/>
              <a:gd fmla="val 16667" name="adj3"/>
            </a:avLst>
          </a:prstGeom>
          <a:solidFill>
            <a:schemeClr val="lt1"/>
          </a:solidFill>
          <a:ln cap="flat" cmpd="sng" w="38100">
            <a:solidFill>
              <a:srgbClr val="24406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2800">
                <a:solidFill>
                  <a:srgbClr val="5F497A"/>
                </a:solidFill>
                <a:latin typeface="Constantia"/>
                <a:ea typeface="Constantia"/>
                <a:cs typeface="Constantia"/>
                <a:sym typeface="Constantia"/>
              </a:rPr>
              <a:t>你有考慮天氣嗎？</a:t>
            </a:r>
            <a:endParaRPr b="1" sz="2800">
              <a:solidFill>
                <a:srgbClr val="5F497A"/>
              </a:solidFill>
              <a:latin typeface="Constantia"/>
              <a:ea typeface="Constantia"/>
              <a:cs typeface="Constantia"/>
              <a:sym typeface="Constant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4" name="Shape 904"/>
        <p:cNvGrpSpPr/>
        <p:nvPr/>
      </p:nvGrpSpPr>
      <p:grpSpPr>
        <a:xfrm>
          <a:off x="0" y="0"/>
          <a:ext cx="0" cy="0"/>
          <a:chOff x="0" y="0"/>
          <a:chExt cx="0" cy="0"/>
        </a:xfrm>
      </p:grpSpPr>
      <p:sp>
        <p:nvSpPr>
          <p:cNvPr id="905" name="Shape 90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44061"/>
              </a:buClr>
              <a:buSzPts val="4400"/>
              <a:buFont typeface="Constantia"/>
              <a:buNone/>
            </a:pPr>
            <a:r>
              <a:rPr b="1" i="0" lang="zh-TW" sz="4400" u="none" cap="none" strike="noStrike">
                <a:solidFill>
                  <a:srgbClr val="244061"/>
                </a:solidFill>
                <a:latin typeface="Constantia"/>
                <a:ea typeface="Constantia"/>
                <a:cs typeface="Constantia"/>
                <a:sym typeface="Constantia"/>
              </a:rPr>
              <a:t>考慮天氣因素</a:t>
            </a:r>
            <a:endParaRPr b="1" i="0" sz="4400" u="none" cap="none" strike="noStrike">
              <a:solidFill>
                <a:srgbClr val="244061"/>
              </a:solidFill>
              <a:latin typeface="Constantia"/>
              <a:ea typeface="Constantia"/>
              <a:cs typeface="Constantia"/>
              <a:sym typeface="Constantia"/>
            </a:endParaRPr>
          </a:p>
        </p:txBody>
      </p:sp>
      <p:sp>
        <p:nvSpPr>
          <p:cNvPr id="906" name="Shape 906"/>
          <p:cNvSpPr txBox="1"/>
          <p:nvPr>
            <p:ph idx="1" type="body"/>
          </p:nvPr>
        </p:nvSpPr>
        <p:spPr>
          <a:xfrm>
            <a:off x="628650" y="1549859"/>
            <a:ext cx="7886700" cy="4806492"/>
          </a:xfrm>
          <a:prstGeom prst="rect">
            <a:avLst/>
          </a:prstGeom>
          <a:noFill/>
          <a:ln>
            <a:noFill/>
          </a:ln>
        </p:spPr>
        <p:txBody>
          <a:bodyPr anchorCtr="0" anchor="t" bIns="45700" lIns="91425" spcFirstLastPara="1" rIns="91425" wrap="square" tIns="45700">
            <a:noAutofit/>
          </a:bodyPr>
          <a:lstStyle/>
          <a:p>
            <a:pPr indent="-269875" lvl="0" marL="269875" marR="0" rtl="0" algn="l">
              <a:lnSpc>
                <a:spcPct val="90000"/>
              </a:lnSpc>
              <a:spcBef>
                <a:spcPts val="0"/>
              </a:spcBef>
              <a:spcAft>
                <a:spcPts val="0"/>
              </a:spcAft>
              <a:buClr>
                <a:srgbClr val="632423"/>
              </a:buClr>
              <a:buSzPts val="2960"/>
              <a:buFont typeface="Arial Narrow"/>
              <a:buChar char="▪"/>
            </a:pPr>
            <a:r>
              <a:rPr b="0" i="0" lang="zh-TW" sz="2960" u="none" cap="none" strike="noStrike">
                <a:solidFill>
                  <a:srgbClr val="244061"/>
                </a:solidFill>
                <a:latin typeface="Constantia"/>
                <a:ea typeface="Constantia"/>
                <a:cs typeface="Constantia"/>
                <a:sym typeface="Constantia"/>
              </a:rPr>
              <a:t>大氣水文資料庫</a:t>
            </a:r>
            <a:endParaRPr b="0" i="0" sz="2960" u="none" cap="none" strike="noStrike">
              <a:solidFill>
                <a:srgbClr val="244061"/>
              </a:solidFill>
              <a:latin typeface="Constantia"/>
              <a:ea typeface="Constantia"/>
              <a:cs typeface="Constantia"/>
              <a:sym typeface="Constantia"/>
            </a:endParaRPr>
          </a:p>
          <a:p>
            <a:pPr indent="-269875" lvl="0" marL="269875" marR="0" rtl="0" algn="l">
              <a:lnSpc>
                <a:spcPct val="90000"/>
              </a:lnSpc>
              <a:spcBef>
                <a:spcPts val="1800"/>
              </a:spcBef>
              <a:spcAft>
                <a:spcPts val="0"/>
              </a:spcAft>
              <a:buClr>
                <a:srgbClr val="632423"/>
              </a:buClr>
              <a:buSzPts val="2960"/>
              <a:buFont typeface="Arial Narrow"/>
              <a:buChar char="▪"/>
            </a:pPr>
            <a:r>
              <a:rPr b="0" i="0" lang="zh-TW" sz="2960" u="none" cap="none" strike="noStrike">
                <a:solidFill>
                  <a:srgbClr val="244061"/>
                </a:solidFill>
                <a:latin typeface="Constantia"/>
                <a:ea typeface="Constantia"/>
                <a:cs typeface="Constantia"/>
                <a:sym typeface="Constantia"/>
              </a:rPr>
              <a:t>1990 迄今，中央氣象局局屬測站以及自動測站每小時記錄的資料</a:t>
            </a:r>
            <a:endParaRPr b="0" i="0" sz="2960" u="none" cap="none" strike="noStrike">
              <a:solidFill>
                <a:srgbClr val="244061"/>
              </a:solidFill>
              <a:latin typeface="Constantia"/>
              <a:ea typeface="Constantia"/>
              <a:cs typeface="Constantia"/>
              <a:sym typeface="Constantia"/>
            </a:endParaRPr>
          </a:p>
          <a:p>
            <a:pPr indent="-269875" lvl="0" marL="269875" marR="0" rtl="0" algn="l">
              <a:lnSpc>
                <a:spcPct val="90000"/>
              </a:lnSpc>
              <a:spcBef>
                <a:spcPts val="1800"/>
              </a:spcBef>
              <a:spcAft>
                <a:spcPts val="0"/>
              </a:spcAft>
              <a:buClr>
                <a:srgbClr val="632423"/>
              </a:buClr>
              <a:buSzPts val="2960"/>
              <a:buFont typeface="Arial Narrow"/>
              <a:buChar char="▪"/>
            </a:pPr>
            <a:r>
              <a:rPr b="0" i="0" lang="zh-TW" sz="2960" u="none" cap="none" strike="noStrike">
                <a:solidFill>
                  <a:srgbClr val="244061"/>
                </a:solidFill>
                <a:latin typeface="Constantia"/>
                <a:ea typeface="Constantia"/>
                <a:cs typeface="Constantia"/>
                <a:sym typeface="Constantia"/>
              </a:rPr>
              <a:t>比賽日當天中午至傍晚，距離各比賽場地五公里以內測站之數據之平均值</a:t>
            </a:r>
            <a:endParaRPr b="0" i="0" sz="2960" u="none" cap="none" strike="noStrike">
              <a:solidFill>
                <a:srgbClr val="244061"/>
              </a:solidFill>
              <a:latin typeface="Constantia"/>
              <a:ea typeface="Constantia"/>
              <a:cs typeface="Constantia"/>
              <a:sym typeface="Constantia"/>
            </a:endParaRPr>
          </a:p>
          <a:p>
            <a:pPr indent="-269875" lvl="0" marL="269875" marR="0" rtl="0" algn="l">
              <a:lnSpc>
                <a:spcPct val="90000"/>
              </a:lnSpc>
              <a:spcBef>
                <a:spcPts val="1800"/>
              </a:spcBef>
              <a:spcAft>
                <a:spcPts val="0"/>
              </a:spcAft>
              <a:buClr>
                <a:srgbClr val="632423"/>
              </a:buClr>
              <a:buSzPts val="2960"/>
              <a:buFont typeface="Arial Narrow"/>
              <a:buChar char="▪"/>
            </a:pPr>
            <a:r>
              <a:rPr b="0" i="0" lang="zh-TW" sz="2960" u="none" cap="none" strike="noStrike">
                <a:solidFill>
                  <a:srgbClr val="244061"/>
                </a:solidFill>
                <a:latin typeface="Constantia"/>
                <a:ea typeface="Constantia"/>
                <a:cs typeface="Constantia"/>
                <a:sym typeface="Constantia"/>
              </a:rPr>
              <a:t>大氣壓力、溫度、濕度、風速、雨量</a:t>
            </a:r>
            <a:endParaRPr b="0" i="0" sz="2960" u="none" cap="none" strike="noStrike">
              <a:solidFill>
                <a:srgbClr val="244061"/>
              </a:solidFill>
              <a:latin typeface="Constantia"/>
              <a:ea typeface="Constantia"/>
              <a:cs typeface="Constantia"/>
              <a:sym typeface="Constantia"/>
            </a:endParaRPr>
          </a:p>
          <a:p>
            <a:pPr indent="-269875" lvl="0" marL="269875" marR="0" rtl="0" algn="l">
              <a:lnSpc>
                <a:spcPct val="90000"/>
              </a:lnSpc>
              <a:spcBef>
                <a:spcPts val="1800"/>
              </a:spcBef>
              <a:spcAft>
                <a:spcPts val="0"/>
              </a:spcAft>
              <a:buClr>
                <a:srgbClr val="632423"/>
              </a:buClr>
              <a:buSzPts val="2960"/>
              <a:buFont typeface="Arial Narrow"/>
              <a:buChar char="▪"/>
            </a:pPr>
            <a:r>
              <a:rPr b="0" i="0" lang="zh-TW" sz="2960" u="none" cap="none" strike="noStrike">
                <a:solidFill>
                  <a:srgbClr val="244061"/>
                </a:solidFill>
                <a:latin typeface="Constantia"/>
                <a:ea typeface="Constantia"/>
                <a:cs typeface="Constantia"/>
                <a:sym typeface="Constantia"/>
              </a:rPr>
              <a:t>以各場比賽賽前，對戰雙方之戰績、累計與近期攻守數據、時間、地點以及上述天氣要素預測逐場票房</a:t>
            </a:r>
            <a:endParaRPr b="0" i="0" sz="2960" u="none" cap="none" strike="noStrike">
              <a:solidFill>
                <a:srgbClr val="244061"/>
              </a:solidFill>
              <a:latin typeface="Constantia"/>
              <a:ea typeface="Constantia"/>
              <a:cs typeface="Constantia"/>
              <a:sym typeface="Constantia"/>
            </a:endParaRPr>
          </a:p>
        </p:txBody>
      </p:sp>
      <p:sp>
        <p:nvSpPr>
          <p:cNvPr id="907" name="Shape 90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908" name="Shape 9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909" name="Shape 90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6">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3" name="Shape 913"/>
        <p:cNvGrpSpPr/>
        <p:nvPr/>
      </p:nvGrpSpPr>
      <p:grpSpPr>
        <a:xfrm>
          <a:off x="0" y="0"/>
          <a:ext cx="0" cy="0"/>
          <a:chOff x="0" y="0"/>
          <a:chExt cx="0" cy="0"/>
        </a:xfrm>
      </p:grpSpPr>
      <p:sp>
        <p:nvSpPr>
          <p:cNvPr id="914" name="Shape 9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915" name="Shape 9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916" name="Shape 9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pic>
        <p:nvPicPr>
          <p:cNvPr id="917" name="Shape 917"/>
          <p:cNvPicPr preferRelativeResize="0"/>
          <p:nvPr/>
        </p:nvPicPr>
        <p:blipFill rotWithShape="1">
          <a:blip r:embed="rId3">
            <a:alphaModFix/>
          </a:blip>
          <a:srcRect b="0" l="0" r="0" t="0"/>
          <a:stretch/>
        </p:blipFill>
        <p:spPr>
          <a:xfrm>
            <a:off x="1143000" y="0"/>
            <a:ext cx="6858000" cy="6858000"/>
          </a:xfrm>
          <a:prstGeom prst="rect">
            <a:avLst/>
          </a:prstGeom>
          <a:noFill/>
          <a:ln>
            <a:noFill/>
          </a:ln>
        </p:spPr>
      </p:pic>
      <p:sp>
        <p:nvSpPr>
          <p:cNvPr id="918" name="Shape 918"/>
          <p:cNvSpPr/>
          <p:nvPr/>
        </p:nvSpPr>
        <p:spPr>
          <a:xfrm>
            <a:off x="2264921" y="863999"/>
            <a:ext cx="2013541" cy="878661"/>
          </a:xfrm>
          <a:prstGeom prst="roundRect">
            <a:avLst>
              <a:gd fmla="val 16667" name="adj"/>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400">
                <a:solidFill>
                  <a:schemeClr val="dk1"/>
                </a:solidFill>
                <a:latin typeface="Constantia"/>
                <a:ea typeface="Constantia"/>
                <a:cs typeface="Constantia"/>
                <a:sym typeface="Constantia"/>
              </a:rPr>
              <a:t>Pearson cor: 0.897</a:t>
            </a:r>
            <a:endParaRPr/>
          </a:p>
          <a:p>
            <a:pPr indent="0" lvl="0" marL="0" marR="0" rtl="0" algn="l">
              <a:spcBef>
                <a:spcPts val="0"/>
              </a:spcBef>
              <a:spcAft>
                <a:spcPts val="0"/>
              </a:spcAft>
              <a:buNone/>
            </a:pPr>
            <a:r>
              <a:rPr lang="zh-TW" sz="1400">
                <a:solidFill>
                  <a:schemeClr val="dk1"/>
                </a:solidFill>
                <a:latin typeface="Arimo"/>
                <a:ea typeface="Arimo"/>
                <a:cs typeface="Arimo"/>
                <a:sym typeface="Arimo"/>
              </a:rPr>
              <a:t>R^2: 0.745</a:t>
            </a:r>
            <a:endParaRPr/>
          </a:p>
          <a:p>
            <a:pPr indent="0" lvl="0" marL="0" marR="0" rtl="0" algn="l">
              <a:spcBef>
                <a:spcPts val="0"/>
              </a:spcBef>
              <a:spcAft>
                <a:spcPts val="0"/>
              </a:spcAft>
              <a:buNone/>
            </a:pPr>
            <a:r>
              <a:rPr lang="zh-TW" sz="1400">
                <a:solidFill>
                  <a:schemeClr val="dk1"/>
                </a:solidFill>
                <a:latin typeface="Arimo"/>
                <a:ea typeface="Arimo"/>
                <a:cs typeface="Arimo"/>
                <a:sym typeface="Arimo"/>
              </a:rPr>
              <a:t>Avg. error rate: 22.9%</a:t>
            </a:r>
            <a:endParaRPr/>
          </a:p>
        </p:txBody>
      </p:sp>
      <p:sp>
        <p:nvSpPr>
          <p:cNvPr id="919" name="Shape 919"/>
          <p:cNvSpPr txBox="1"/>
          <p:nvPr/>
        </p:nvSpPr>
        <p:spPr>
          <a:xfrm rot="-2539586">
            <a:off x="6414355" y="990646"/>
            <a:ext cx="1001395" cy="28768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200">
                <a:solidFill>
                  <a:srgbClr val="FF0000"/>
                </a:solidFill>
                <a:latin typeface="Constantia"/>
                <a:ea typeface="Constantia"/>
                <a:cs typeface="Constantia"/>
                <a:sym typeface="Constantia"/>
              </a:rPr>
              <a:t>Identity line</a:t>
            </a:r>
            <a:endParaRPr sz="1200">
              <a:solidFill>
                <a:srgbClr val="FF0000"/>
              </a:solidFill>
              <a:latin typeface="Constantia"/>
              <a:ea typeface="Constantia"/>
              <a:cs typeface="Constantia"/>
              <a:sym typeface="Constantia"/>
            </a:endParaRPr>
          </a:p>
        </p:txBody>
      </p:sp>
      <p:sp>
        <p:nvSpPr>
          <p:cNvPr id="920" name="Shape 920"/>
          <p:cNvSpPr txBox="1"/>
          <p:nvPr/>
        </p:nvSpPr>
        <p:spPr>
          <a:xfrm rot="-1829307">
            <a:off x="6588847" y="2363048"/>
            <a:ext cx="886082" cy="28768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200">
                <a:solidFill>
                  <a:srgbClr val="E36C09"/>
                </a:solidFill>
                <a:latin typeface="Constantia"/>
                <a:ea typeface="Constantia"/>
                <a:cs typeface="Constantia"/>
                <a:sym typeface="Constantia"/>
              </a:rPr>
              <a:t>Fitted line</a:t>
            </a:r>
            <a:endParaRPr sz="1200">
              <a:solidFill>
                <a:srgbClr val="E36C09"/>
              </a:solidFill>
              <a:latin typeface="Constantia"/>
              <a:ea typeface="Constantia"/>
              <a:cs typeface="Constantia"/>
              <a:sym typeface="Constantia"/>
            </a:endParaRPr>
          </a:p>
        </p:txBody>
      </p:sp>
      <p:sp>
        <p:nvSpPr>
          <p:cNvPr id="921" name="Shape 921"/>
          <p:cNvSpPr/>
          <p:nvPr/>
        </p:nvSpPr>
        <p:spPr>
          <a:xfrm>
            <a:off x="3271691" y="159657"/>
            <a:ext cx="2843359" cy="3483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800">
                <a:solidFill>
                  <a:srgbClr val="244061"/>
                </a:solidFill>
                <a:latin typeface="Constantia"/>
                <a:ea typeface="Constantia"/>
                <a:cs typeface="Constantia"/>
                <a:sym typeface="Constantia"/>
              </a:rPr>
              <a:t>預測 2010 逐場進場人數</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5" name="Shape 925"/>
        <p:cNvGrpSpPr/>
        <p:nvPr/>
      </p:nvGrpSpPr>
      <p:grpSpPr>
        <a:xfrm>
          <a:off x="0" y="0"/>
          <a:ext cx="0" cy="0"/>
          <a:chOff x="0" y="0"/>
          <a:chExt cx="0" cy="0"/>
        </a:xfrm>
      </p:grpSpPr>
      <p:sp>
        <p:nvSpPr>
          <p:cNvPr id="926" name="Shape 9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927" name="Shape 9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928" name="Shape 9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pic>
        <p:nvPicPr>
          <p:cNvPr id="929" name="Shape 929"/>
          <p:cNvPicPr preferRelativeResize="0"/>
          <p:nvPr/>
        </p:nvPicPr>
        <p:blipFill rotWithShape="1">
          <a:blip r:embed="rId3">
            <a:alphaModFix/>
          </a:blip>
          <a:srcRect b="0" l="0" r="0" t="0"/>
          <a:stretch/>
        </p:blipFill>
        <p:spPr>
          <a:xfrm>
            <a:off x="1143000" y="0"/>
            <a:ext cx="6858000" cy="6858000"/>
          </a:xfrm>
          <a:prstGeom prst="rect">
            <a:avLst/>
          </a:prstGeom>
          <a:noFill/>
          <a:ln>
            <a:noFill/>
          </a:ln>
        </p:spPr>
      </p:pic>
      <p:sp>
        <p:nvSpPr>
          <p:cNvPr id="930" name="Shape 930"/>
          <p:cNvSpPr/>
          <p:nvPr/>
        </p:nvSpPr>
        <p:spPr>
          <a:xfrm>
            <a:off x="2264921" y="863999"/>
            <a:ext cx="2013541" cy="878661"/>
          </a:xfrm>
          <a:prstGeom prst="roundRect">
            <a:avLst>
              <a:gd fmla="val 16667" name="adj"/>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400">
                <a:solidFill>
                  <a:schemeClr val="dk1"/>
                </a:solidFill>
                <a:latin typeface="Constantia"/>
                <a:ea typeface="Constantia"/>
                <a:cs typeface="Constantia"/>
                <a:sym typeface="Constantia"/>
              </a:rPr>
              <a:t>Pearson cor: 0.897</a:t>
            </a:r>
            <a:endParaRPr/>
          </a:p>
          <a:p>
            <a:pPr indent="0" lvl="0" marL="0" marR="0" rtl="0" algn="l">
              <a:spcBef>
                <a:spcPts val="0"/>
              </a:spcBef>
              <a:spcAft>
                <a:spcPts val="0"/>
              </a:spcAft>
              <a:buNone/>
            </a:pPr>
            <a:r>
              <a:rPr lang="zh-TW" sz="1400">
                <a:solidFill>
                  <a:schemeClr val="dk1"/>
                </a:solidFill>
                <a:latin typeface="Arimo"/>
                <a:ea typeface="Arimo"/>
                <a:cs typeface="Arimo"/>
                <a:sym typeface="Arimo"/>
              </a:rPr>
              <a:t>R^2: 0.745</a:t>
            </a:r>
            <a:endParaRPr/>
          </a:p>
          <a:p>
            <a:pPr indent="0" lvl="0" marL="0" marR="0" rtl="0" algn="l">
              <a:spcBef>
                <a:spcPts val="0"/>
              </a:spcBef>
              <a:spcAft>
                <a:spcPts val="0"/>
              </a:spcAft>
              <a:buNone/>
            </a:pPr>
            <a:r>
              <a:rPr lang="zh-TW" sz="1400">
                <a:solidFill>
                  <a:schemeClr val="dk1"/>
                </a:solidFill>
                <a:latin typeface="Arimo"/>
                <a:ea typeface="Arimo"/>
                <a:cs typeface="Arimo"/>
                <a:sym typeface="Arimo"/>
              </a:rPr>
              <a:t>Avg. error rate: 22.9%</a:t>
            </a:r>
            <a:endParaRPr/>
          </a:p>
        </p:txBody>
      </p:sp>
      <p:sp>
        <p:nvSpPr>
          <p:cNvPr id="931" name="Shape 931"/>
          <p:cNvSpPr txBox="1"/>
          <p:nvPr/>
        </p:nvSpPr>
        <p:spPr>
          <a:xfrm rot="-2539586">
            <a:off x="6414355" y="990646"/>
            <a:ext cx="1001395" cy="28768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200">
                <a:solidFill>
                  <a:srgbClr val="FF0000"/>
                </a:solidFill>
                <a:latin typeface="Constantia"/>
                <a:ea typeface="Constantia"/>
                <a:cs typeface="Constantia"/>
                <a:sym typeface="Constantia"/>
              </a:rPr>
              <a:t>Identity line</a:t>
            </a:r>
            <a:endParaRPr sz="1200">
              <a:solidFill>
                <a:srgbClr val="FF0000"/>
              </a:solidFill>
              <a:latin typeface="Constantia"/>
              <a:ea typeface="Constantia"/>
              <a:cs typeface="Constantia"/>
              <a:sym typeface="Constantia"/>
            </a:endParaRPr>
          </a:p>
        </p:txBody>
      </p:sp>
      <p:sp>
        <p:nvSpPr>
          <p:cNvPr id="932" name="Shape 932"/>
          <p:cNvSpPr txBox="1"/>
          <p:nvPr/>
        </p:nvSpPr>
        <p:spPr>
          <a:xfrm rot="-1829307">
            <a:off x="6588847" y="2363048"/>
            <a:ext cx="886082" cy="28768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200">
                <a:solidFill>
                  <a:srgbClr val="E36C09"/>
                </a:solidFill>
                <a:latin typeface="Constantia"/>
                <a:ea typeface="Constantia"/>
                <a:cs typeface="Constantia"/>
                <a:sym typeface="Constantia"/>
              </a:rPr>
              <a:t>Fitted line</a:t>
            </a:r>
            <a:endParaRPr sz="1200">
              <a:solidFill>
                <a:srgbClr val="E36C09"/>
              </a:solidFill>
              <a:latin typeface="Constantia"/>
              <a:ea typeface="Constantia"/>
              <a:cs typeface="Constantia"/>
              <a:sym typeface="Constantia"/>
            </a:endParaRPr>
          </a:p>
        </p:txBody>
      </p:sp>
      <p:sp>
        <p:nvSpPr>
          <p:cNvPr id="933" name="Shape 933"/>
          <p:cNvSpPr/>
          <p:nvPr/>
        </p:nvSpPr>
        <p:spPr>
          <a:xfrm>
            <a:off x="3271691" y="159657"/>
            <a:ext cx="2843359" cy="3483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800">
                <a:solidFill>
                  <a:srgbClr val="244061"/>
                </a:solidFill>
                <a:latin typeface="Constantia"/>
                <a:ea typeface="Constantia"/>
                <a:cs typeface="Constantia"/>
                <a:sym typeface="Constantia"/>
              </a:rPr>
              <a:t>預測 2010 逐場進場人數</a:t>
            </a:r>
            <a:endParaRPr/>
          </a:p>
        </p:txBody>
      </p:sp>
      <p:sp>
        <p:nvSpPr>
          <p:cNvPr id="934" name="Shape 934"/>
          <p:cNvSpPr/>
          <p:nvPr/>
        </p:nvSpPr>
        <p:spPr>
          <a:xfrm>
            <a:off x="1143000" y="0"/>
            <a:ext cx="7028543" cy="6857999"/>
          </a:xfrm>
          <a:prstGeom prst="rect">
            <a:avLst/>
          </a:prstGeom>
          <a:solidFill>
            <a:schemeClr val="lt1">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tantia"/>
              <a:ea typeface="Constantia"/>
              <a:cs typeface="Constantia"/>
              <a:sym typeface="Constantia"/>
            </a:endParaRPr>
          </a:p>
        </p:txBody>
      </p:sp>
      <p:sp>
        <p:nvSpPr>
          <p:cNvPr id="935" name="Shape 935"/>
          <p:cNvSpPr txBox="1"/>
          <p:nvPr/>
        </p:nvSpPr>
        <p:spPr>
          <a:xfrm>
            <a:off x="3028950" y="1973487"/>
            <a:ext cx="4148893" cy="267765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2800">
                <a:solidFill>
                  <a:srgbClr val="244061"/>
                </a:solidFill>
                <a:latin typeface="Constantia"/>
                <a:ea typeface="Constantia"/>
                <a:cs typeface="Constantia"/>
                <a:sym typeface="Constantia"/>
              </a:rPr>
              <a:t>預測要素：</a:t>
            </a:r>
            <a:endParaRPr b="1" sz="2800">
              <a:solidFill>
                <a:srgbClr val="244061"/>
              </a:solidFill>
              <a:latin typeface="Constantia"/>
              <a:ea typeface="Constantia"/>
              <a:cs typeface="Constantia"/>
              <a:sym typeface="Constantia"/>
            </a:endParaRPr>
          </a:p>
          <a:p>
            <a:pPr indent="0" lvl="0" marL="0" marR="0" rtl="0" algn="l">
              <a:spcBef>
                <a:spcPts val="0"/>
              </a:spcBef>
              <a:spcAft>
                <a:spcPts val="0"/>
              </a:spcAft>
              <a:buNone/>
            </a:pPr>
            <a:r>
              <a:rPr lang="zh-TW" sz="2800">
                <a:solidFill>
                  <a:srgbClr val="244061"/>
                </a:solidFill>
                <a:latin typeface="Constantia"/>
                <a:ea typeface="Constantia"/>
                <a:cs typeface="Constantia"/>
                <a:sym typeface="Constantia"/>
              </a:rPr>
              <a:t>地點 – </a:t>
            </a:r>
            <a:r>
              <a:rPr b="1" lang="zh-TW" sz="2800">
                <a:solidFill>
                  <a:srgbClr val="FF0000"/>
                </a:solidFill>
                <a:latin typeface="Constantia"/>
                <a:ea typeface="Constantia"/>
                <a:cs typeface="Constantia"/>
                <a:sym typeface="Constantia"/>
              </a:rPr>
              <a:t>桃園</a:t>
            </a:r>
            <a:r>
              <a:rPr lang="zh-TW" sz="2800">
                <a:solidFill>
                  <a:srgbClr val="244061"/>
                </a:solidFill>
                <a:latin typeface="Constantia"/>
                <a:ea typeface="Constantia"/>
                <a:cs typeface="Constantia"/>
                <a:sym typeface="Constantia"/>
              </a:rPr>
              <a:t>、</a:t>
            </a:r>
            <a:r>
              <a:rPr b="1" lang="zh-TW" sz="2800">
                <a:solidFill>
                  <a:srgbClr val="FF0000"/>
                </a:solidFill>
                <a:latin typeface="Constantia"/>
                <a:ea typeface="Constantia"/>
                <a:cs typeface="Constantia"/>
                <a:sym typeface="Constantia"/>
              </a:rPr>
              <a:t>天母</a:t>
            </a:r>
            <a:r>
              <a:rPr lang="zh-TW" sz="2800">
                <a:solidFill>
                  <a:srgbClr val="76923C"/>
                </a:solidFill>
                <a:latin typeface="Constantia"/>
                <a:ea typeface="Constantia"/>
                <a:cs typeface="Constantia"/>
                <a:sym typeface="Constantia"/>
              </a:rPr>
              <a:t>、</a:t>
            </a:r>
            <a:r>
              <a:rPr b="1" lang="zh-TW" sz="2800">
                <a:solidFill>
                  <a:srgbClr val="76923C"/>
                </a:solidFill>
                <a:latin typeface="Constantia"/>
                <a:ea typeface="Constantia"/>
                <a:cs typeface="Constantia"/>
                <a:sym typeface="Constantia"/>
              </a:rPr>
              <a:t>台中</a:t>
            </a:r>
            <a:endParaRPr b="1" sz="2800">
              <a:solidFill>
                <a:srgbClr val="76923C"/>
              </a:solidFill>
              <a:latin typeface="Constantia"/>
              <a:ea typeface="Constantia"/>
              <a:cs typeface="Constantia"/>
              <a:sym typeface="Constantia"/>
            </a:endParaRPr>
          </a:p>
          <a:p>
            <a:pPr indent="0" lvl="0" marL="0" marR="0" rtl="0" algn="l">
              <a:spcBef>
                <a:spcPts val="0"/>
              </a:spcBef>
              <a:spcAft>
                <a:spcPts val="0"/>
              </a:spcAft>
              <a:buNone/>
            </a:pPr>
            <a:r>
              <a:rPr lang="zh-TW" sz="2800">
                <a:solidFill>
                  <a:srgbClr val="244061"/>
                </a:solidFill>
                <a:latin typeface="Constantia"/>
                <a:ea typeface="Constantia"/>
                <a:cs typeface="Constantia"/>
                <a:sym typeface="Constantia"/>
              </a:rPr>
              <a:t>時間 – </a:t>
            </a:r>
            <a:r>
              <a:rPr b="1" lang="zh-TW" sz="2800">
                <a:solidFill>
                  <a:srgbClr val="FF0000"/>
                </a:solidFill>
                <a:latin typeface="Constantia"/>
                <a:ea typeface="Constantia"/>
                <a:cs typeface="Constantia"/>
                <a:sym typeface="Constantia"/>
              </a:rPr>
              <a:t>是不是週末</a:t>
            </a:r>
            <a:endParaRPr b="1" sz="2800">
              <a:solidFill>
                <a:srgbClr val="FF0000"/>
              </a:solidFill>
              <a:latin typeface="Constantia"/>
              <a:ea typeface="Constantia"/>
              <a:cs typeface="Constantia"/>
              <a:sym typeface="Constantia"/>
            </a:endParaRPr>
          </a:p>
          <a:p>
            <a:pPr indent="0" lvl="0" marL="0" marR="0" rtl="0" algn="l">
              <a:spcBef>
                <a:spcPts val="0"/>
              </a:spcBef>
              <a:spcAft>
                <a:spcPts val="0"/>
              </a:spcAft>
              <a:buNone/>
            </a:pPr>
            <a:r>
              <a:rPr b="1" lang="zh-TW" sz="2800">
                <a:solidFill>
                  <a:schemeClr val="accent5"/>
                </a:solidFill>
                <a:latin typeface="Constantia"/>
                <a:ea typeface="Constantia"/>
                <a:cs typeface="Constantia"/>
                <a:sym typeface="Constantia"/>
              </a:rPr>
              <a:t>天氣</a:t>
            </a:r>
            <a:endParaRPr b="1" sz="2800">
              <a:solidFill>
                <a:schemeClr val="accent5"/>
              </a:solidFill>
              <a:latin typeface="Constantia"/>
              <a:ea typeface="Constantia"/>
              <a:cs typeface="Constantia"/>
              <a:sym typeface="Constantia"/>
            </a:endParaRPr>
          </a:p>
          <a:p>
            <a:pPr indent="0" lvl="0" marL="0" marR="0" rtl="0" algn="l">
              <a:spcBef>
                <a:spcPts val="0"/>
              </a:spcBef>
              <a:spcAft>
                <a:spcPts val="0"/>
              </a:spcAft>
              <a:buNone/>
            </a:pPr>
            <a:r>
              <a:rPr lang="zh-TW" sz="2800">
                <a:solidFill>
                  <a:srgbClr val="244061"/>
                </a:solidFill>
                <a:latin typeface="Constantia"/>
                <a:ea typeface="Constantia"/>
                <a:cs typeface="Constantia"/>
                <a:sym typeface="Constantia"/>
              </a:rPr>
              <a:t>對手是不是</a:t>
            </a:r>
            <a:r>
              <a:rPr b="1" lang="zh-TW" sz="2800">
                <a:solidFill>
                  <a:srgbClr val="FF0000"/>
                </a:solidFill>
                <a:latin typeface="Constantia"/>
                <a:ea typeface="Constantia"/>
                <a:cs typeface="Constantia"/>
                <a:sym typeface="Constantia"/>
              </a:rPr>
              <a:t>兄弟象</a:t>
            </a:r>
            <a:endParaRPr b="1" sz="2800">
              <a:solidFill>
                <a:srgbClr val="FF0000"/>
              </a:solidFill>
              <a:latin typeface="Constantia"/>
              <a:ea typeface="Constantia"/>
              <a:cs typeface="Constantia"/>
              <a:sym typeface="Constantia"/>
            </a:endParaRPr>
          </a:p>
          <a:p>
            <a:pPr indent="0" lvl="0" marL="0" marR="0" rtl="0" algn="l">
              <a:spcBef>
                <a:spcPts val="0"/>
              </a:spcBef>
              <a:spcAft>
                <a:spcPts val="0"/>
              </a:spcAft>
              <a:buNone/>
            </a:pPr>
            <a:r>
              <a:rPr lang="zh-TW" sz="2800">
                <a:solidFill>
                  <a:srgbClr val="244061"/>
                </a:solidFill>
                <a:latin typeface="Constantia"/>
                <a:ea typeface="Constantia"/>
                <a:cs typeface="Constantia"/>
                <a:sym typeface="Constantia"/>
              </a:rPr>
              <a:t>是否</a:t>
            </a:r>
            <a:r>
              <a:rPr b="1" lang="zh-TW" sz="2800">
                <a:solidFill>
                  <a:srgbClr val="76923C"/>
                </a:solidFill>
                <a:latin typeface="Constantia"/>
                <a:ea typeface="Constantia"/>
                <a:cs typeface="Constantia"/>
                <a:sym typeface="Constantia"/>
              </a:rPr>
              <a:t>延賽</a:t>
            </a:r>
            <a:endParaRPr b="1" sz="2800">
              <a:solidFill>
                <a:srgbClr val="76923C"/>
              </a:solidFill>
              <a:latin typeface="Constantia"/>
              <a:ea typeface="Constantia"/>
              <a:cs typeface="Constantia"/>
              <a:sym typeface="Constant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35"/>
                                        </p:tgtEl>
                                        <p:attrNameLst>
                                          <p:attrName>style.visibility</p:attrName>
                                        </p:attrNameLst>
                                      </p:cBhvr>
                                      <p:to>
                                        <p:strVal val="visible"/>
                                      </p:to>
                                    </p:set>
                                    <p:animEffect filter="fade" transition="in">
                                      <p:cBhvr>
                                        <p:cTn dur="500"/>
                                        <p:tgtEl>
                                          <p:spTgt spid="935"/>
                                        </p:tgtEl>
                                      </p:cBhvr>
                                    </p:animEffect>
                                  </p:childTnLst>
                                </p:cTn>
                              </p:par>
                              <p:par>
                                <p:cTn fill="hold" nodeType="withEffect" presetClass="entr" presetID="10" presetSubtype="0">
                                  <p:stCondLst>
                                    <p:cond delay="0"/>
                                  </p:stCondLst>
                                  <p:childTnLst>
                                    <p:set>
                                      <p:cBhvr>
                                        <p:cTn dur="1" fill="hold">
                                          <p:stCondLst>
                                            <p:cond delay="0"/>
                                          </p:stCondLst>
                                        </p:cTn>
                                        <p:tgtEl>
                                          <p:spTgt spid="934"/>
                                        </p:tgtEl>
                                        <p:attrNameLst>
                                          <p:attrName>style.visibility</p:attrName>
                                        </p:attrNameLst>
                                      </p:cBhvr>
                                      <p:to>
                                        <p:strVal val="visible"/>
                                      </p:to>
                                    </p:set>
                                    <p:animEffect filter="fade" transition="in">
                                      <p:cBhvr>
                                        <p:cTn dur="500"/>
                                        <p:tgtEl>
                                          <p:spTgt spid="9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9" name="Shape 939"/>
        <p:cNvGrpSpPr/>
        <p:nvPr/>
      </p:nvGrpSpPr>
      <p:grpSpPr>
        <a:xfrm>
          <a:off x="0" y="0"/>
          <a:ext cx="0" cy="0"/>
          <a:chOff x="0" y="0"/>
          <a:chExt cx="0" cy="0"/>
        </a:xfrm>
      </p:grpSpPr>
      <p:pic>
        <p:nvPicPr>
          <p:cNvPr id="940" name="Shape 940"/>
          <p:cNvPicPr preferRelativeResize="0"/>
          <p:nvPr/>
        </p:nvPicPr>
        <p:blipFill rotWithShape="1">
          <a:blip r:embed="rId3">
            <a:alphaModFix/>
          </a:blip>
          <a:srcRect b="0" l="0" r="0" t="0"/>
          <a:stretch/>
        </p:blipFill>
        <p:spPr>
          <a:xfrm>
            <a:off x="1143000" y="0"/>
            <a:ext cx="6858000" cy="6858000"/>
          </a:xfrm>
          <a:prstGeom prst="rect">
            <a:avLst/>
          </a:prstGeom>
          <a:noFill/>
          <a:ln>
            <a:noFill/>
          </a:ln>
        </p:spPr>
      </p:pic>
      <p:sp>
        <p:nvSpPr>
          <p:cNvPr id="941" name="Shape 941"/>
          <p:cNvSpPr/>
          <p:nvPr/>
        </p:nvSpPr>
        <p:spPr>
          <a:xfrm>
            <a:off x="2264921" y="863999"/>
            <a:ext cx="2013541" cy="878661"/>
          </a:xfrm>
          <a:prstGeom prst="roundRect">
            <a:avLst>
              <a:gd fmla="val 16667" name="adj"/>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400">
                <a:solidFill>
                  <a:schemeClr val="dk1"/>
                </a:solidFill>
                <a:latin typeface="Constantia"/>
                <a:ea typeface="Constantia"/>
                <a:cs typeface="Constantia"/>
                <a:sym typeface="Constantia"/>
              </a:rPr>
              <a:t>Pearson cor: 0.848</a:t>
            </a:r>
            <a:endParaRPr/>
          </a:p>
          <a:p>
            <a:pPr indent="0" lvl="0" marL="0" marR="0" rtl="0" algn="l">
              <a:spcBef>
                <a:spcPts val="0"/>
              </a:spcBef>
              <a:spcAft>
                <a:spcPts val="0"/>
              </a:spcAft>
              <a:buNone/>
            </a:pPr>
            <a:r>
              <a:rPr lang="zh-TW" sz="1400">
                <a:solidFill>
                  <a:schemeClr val="dk1"/>
                </a:solidFill>
                <a:latin typeface="Arimo"/>
                <a:ea typeface="Arimo"/>
                <a:cs typeface="Arimo"/>
                <a:sym typeface="Arimo"/>
              </a:rPr>
              <a:t>R^2: 0.673</a:t>
            </a:r>
            <a:endParaRPr/>
          </a:p>
          <a:p>
            <a:pPr indent="0" lvl="0" marL="0" marR="0" rtl="0" algn="l">
              <a:spcBef>
                <a:spcPts val="0"/>
              </a:spcBef>
              <a:spcAft>
                <a:spcPts val="0"/>
              </a:spcAft>
              <a:buNone/>
            </a:pPr>
            <a:r>
              <a:rPr lang="zh-TW" sz="1400">
                <a:solidFill>
                  <a:schemeClr val="dk1"/>
                </a:solidFill>
                <a:latin typeface="Arimo"/>
                <a:ea typeface="Arimo"/>
                <a:cs typeface="Arimo"/>
                <a:sym typeface="Arimo"/>
              </a:rPr>
              <a:t>Avg. error rate: 22.7%</a:t>
            </a:r>
            <a:endParaRPr/>
          </a:p>
        </p:txBody>
      </p:sp>
      <p:sp>
        <p:nvSpPr>
          <p:cNvPr id="942" name="Shape 942"/>
          <p:cNvSpPr txBox="1"/>
          <p:nvPr/>
        </p:nvSpPr>
        <p:spPr>
          <a:xfrm rot="-2539586">
            <a:off x="6414355" y="990646"/>
            <a:ext cx="1001395" cy="28768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200">
                <a:solidFill>
                  <a:srgbClr val="FF0000"/>
                </a:solidFill>
                <a:latin typeface="Constantia"/>
                <a:ea typeface="Constantia"/>
                <a:cs typeface="Constantia"/>
                <a:sym typeface="Constantia"/>
              </a:rPr>
              <a:t>Identity line</a:t>
            </a:r>
            <a:endParaRPr sz="1200">
              <a:solidFill>
                <a:srgbClr val="FF0000"/>
              </a:solidFill>
              <a:latin typeface="Constantia"/>
              <a:ea typeface="Constantia"/>
              <a:cs typeface="Constantia"/>
              <a:sym typeface="Constantia"/>
            </a:endParaRPr>
          </a:p>
        </p:txBody>
      </p:sp>
      <p:sp>
        <p:nvSpPr>
          <p:cNvPr id="943" name="Shape 943"/>
          <p:cNvSpPr txBox="1"/>
          <p:nvPr/>
        </p:nvSpPr>
        <p:spPr>
          <a:xfrm rot="-1089697">
            <a:off x="6664368" y="3034336"/>
            <a:ext cx="886082" cy="28768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200">
                <a:solidFill>
                  <a:srgbClr val="E36C09"/>
                </a:solidFill>
                <a:latin typeface="Constantia"/>
                <a:ea typeface="Constantia"/>
                <a:cs typeface="Constantia"/>
                <a:sym typeface="Constantia"/>
              </a:rPr>
              <a:t>Fitted line</a:t>
            </a:r>
            <a:endParaRPr sz="1200">
              <a:solidFill>
                <a:srgbClr val="E36C09"/>
              </a:solidFill>
              <a:latin typeface="Constantia"/>
              <a:ea typeface="Constantia"/>
              <a:cs typeface="Constantia"/>
              <a:sym typeface="Constantia"/>
            </a:endParaRPr>
          </a:p>
        </p:txBody>
      </p:sp>
      <p:sp>
        <p:nvSpPr>
          <p:cNvPr id="944" name="Shape 944"/>
          <p:cNvSpPr/>
          <p:nvPr/>
        </p:nvSpPr>
        <p:spPr>
          <a:xfrm>
            <a:off x="3271691" y="159657"/>
            <a:ext cx="2843359" cy="3483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800">
                <a:solidFill>
                  <a:srgbClr val="244061"/>
                </a:solidFill>
                <a:latin typeface="Constantia"/>
                <a:ea typeface="Constantia"/>
                <a:cs typeface="Constantia"/>
                <a:sym typeface="Constantia"/>
              </a:rPr>
              <a:t>預測 2011 逐場進場人數</a:t>
            </a:r>
            <a:endParaRPr/>
          </a:p>
        </p:txBody>
      </p:sp>
      <p:sp>
        <p:nvSpPr>
          <p:cNvPr id="945" name="Shape 94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946" name="Shape 94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947" name="Shape 94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1" name="Shape 951"/>
        <p:cNvGrpSpPr/>
        <p:nvPr/>
      </p:nvGrpSpPr>
      <p:grpSpPr>
        <a:xfrm>
          <a:off x="0" y="0"/>
          <a:ext cx="0" cy="0"/>
          <a:chOff x="0" y="0"/>
          <a:chExt cx="0" cy="0"/>
        </a:xfrm>
      </p:grpSpPr>
      <p:pic>
        <p:nvPicPr>
          <p:cNvPr id="952" name="Shape 952"/>
          <p:cNvPicPr preferRelativeResize="0"/>
          <p:nvPr/>
        </p:nvPicPr>
        <p:blipFill rotWithShape="1">
          <a:blip r:embed="rId3">
            <a:alphaModFix/>
          </a:blip>
          <a:srcRect b="0" l="0" r="0" t="0"/>
          <a:stretch/>
        </p:blipFill>
        <p:spPr>
          <a:xfrm>
            <a:off x="1143000" y="0"/>
            <a:ext cx="6858000" cy="6858000"/>
          </a:xfrm>
          <a:prstGeom prst="rect">
            <a:avLst/>
          </a:prstGeom>
          <a:noFill/>
          <a:ln>
            <a:noFill/>
          </a:ln>
        </p:spPr>
      </p:pic>
      <p:sp>
        <p:nvSpPr>
          <p:cNvPr id="953" name="Shape 953"/>
          <p:cNvSpPr/>
          <p:nvPr/>
        </p:nvSpPr>
        <p:spPr>
          <a:xfrm>
            <a:off x="2264921" y="863999"/>
            <a:ext cx="2013541" cy="878661"/>
          </a:xfrm>
          <a:prstGeom prst="roundRect">
            <a:avLst>
              <a:gd fmla="val 16667" name="adj"/>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400">
                <a:solidFill>
                  <a:schemeClr val="dk1"/>
                </a:solidFill>
                <a:latin typeface="Constantia"/>
                <a:ea typeface="Constantia"/>
                <a:cs typeface="Constantia"/>
                <a:sym typeface="Constantia"/>
              </a:rPr>
              <a:t>Pearson cor: 0.848</a:t>
            </a:r>
            <a:endParaRPr/>
          </a:p>
          <a:p>
            <a:pPr indent="0" lvl="0" marL="0" marR="0" rtl="0" algn="l">
              <a:spcBef>
                <a:spcPts val="0"/>
              </a:spcBef>
              <a:spcAft>
                <a:spcPts val="0"/>
              </a:spcAft>
              <a:buNone/>
            </a:pPr>
            <a:r>
              <a:rPr lang="zh-TW" sz="1400">
                <a:solidFill>
                  <a:schemeClr val="dk1"/>
                </a:solidFill>
                <a:latin typeface="Arimo"/>
                <a:ea typeface="Arimo"/>
                <a:cs typeface="Arimo"/>
                <a:sym typeface="Arimo"/>
              </a:rPr>
              <a:t>R^2: 0.673</a:t>
            </a:r>
            <a:endParaRPr/>
          </a:p>
          <a:p>
            <a:pPr indent="0" lvl="0" marL="0" marR="0" rtl="0" algn="l">
              <a:spcBef>
                <a:spcPts val="0"/>
              </a:spcBef>
              <a:spcAft>
                <a:spcPts val="0"/>
              </a:spcAft>
              <a:buNone/>
            </a:pPr>
            <a:r>
              <a:rPr lang="zh-TW" sz="1400">
                <a:solidFill>
                  <a:schemeClr val="dk1"/>
                </a:solidFill>
                <a:latin typeface="Arimo"/>
                <a:ea typeface="Arimo"/>
                <a:cs typeface="Arimo"/>
                <a:sym typeface="Arimo"/>
              </a:rPr>
              <a:t>Avg. error rate: 22.7%</a:t>
            </a:r>
            <a:endParaRPr/>
          </a:p>
        </p:txBody>
      </p:sp>
      <p:sp>
        <p:nvSpPr>
          <p:cNvPr id="954" name="Shape 954"/>
          <p:cNvSpPr txBox="1"/>
          <p:nvPr/>
        </p:nvSpPr>
        <p:spPr>
          <a:xfrm rot="-2539586">
            <a:off x="6414355" y="990646"/>
            <a:ext cx="1001395" cy="28768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200">
                <a:solidFill>
                  <a:srgbClr val="FF0000"/>
                </a:solidFill>
                <a:latin typeface="Constantia"/>
                <a:ea typeface="Constantia"/>
                <a:cs typeface="Constantia"/>
                <a:sym typeface="Constantia"/>
              </a:rPr>
              <a:t>Identity line</a:t>
            </a:r>
            <a:endParaRPr sz="1200">
              <a:solidFill>
                <a:srgbClr val="FF0000"/>
              </a:solidFill>
              <a:latin typeface="Constantia"/>
              <a:ea typeface="Constantia"/>
              <a:cs typeface="Constantia"/>
              <a:sym typeface="Constantia"/>
            </a:endParaRPr>
          </a:p>
        </p:txBody>
      </p:sp>
      <p:sp>
        <p:nvSpPr>
          <p:cNvPr id="955" name="Shape 955"/>
          <p:cNvSpPr txBox="1"/>
          <p:nvPr/>
        </p:nvSpPr>
        <p:spPr>
          <a:xfrm rot="-1089697">
            <a:off x="6664368" y="3034336"/>
            <a:ext cx="886082" cy="28768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200">
                <a:solidFill>
                  <a:srgbClr val="E36C09"/>
                </a:solidFill>
                <a:latin typeface="Constantia"/>
                <a:ea typeface="Constantia"/>
                <a:cs typeface="Constantia"/>
                <a:sym typeface="Constantia"/>
              </a:rPr>
              <a:t>Fitted line</a:t>
            </a:r>
            <a:endParaRPr sz="1200">
              <a:solidFill>
                <a:srgbClr val="E36C09"/>
              </a:solidFill>
              <a:latin typeface="Constantia"/>
              <a:ea typeface="Constantia"/>
              <a:cs typeface="Constantia"/>
              <a:sym typeface="Constantia"/>
            </a:endParaRPr>
          </a:p>
        </p:txBody>
      </p:sp>
      <p:sp>
        <p:nvSpPr>
          <p:cNvPr id="956" name="Shape 956"/>
          <p:cNvSpPr/>
          <p:nvPr/>
        </p:nvSpPr>
        <p:spPr>
          <a:xfrm>
            <a:off x="3271691" y="159657"/>
            <a:ext cx="2843359" cy="3483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800">
                <a:solidFill>
                  <a:srgbClr val="244061"/>
                </a:solidFill>
                <a:latin typeface="Constantia"/>
                <a:ea typeface="Constantia"/>
                <a:cs typeface="Constantia"/>
                <a:sym typeface="Constantia"/>
              </a:rPr>
              <a:t>預測 2011 逐場進場人數</a:t>
            </a:r>
            <a:endParaRPr/>
          </a:p>
        </p:txBody>
      </p:sp>
      <p:sp>
        <p:nvSpPr>
          <p:cNvPr id="957" name="Shape 957"/>
          <p:cNvSpPr/>
          <p:nvPr/>
        </p:nvSpPr>
        <p:spPr>
          <a:xfrm>
            <a:off x="1143000" y="0"/>
            <a:ext cx="7028543" cy="6857999"/>
          </a:xfrm>
          <a:prstGeom prst="rect">
            <a:avLst/>
          </a:prstGeom>
          <a:solidFill>
            <a:schemeClr val="lt1">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tantia"/>
              <a:ea typeface="Constantia"/>
              <a:cs typeface="Constantia"/>
              <a:sym typeface="Constantia"/>
            </a:endParaRPr>
          </a:p>
        </p:txBody>
      </p:sp>
      <p:sp>
        <p:nvSpPr>
          <p:cNvPr id="958" name="Shape 95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959" name="Shape 95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960" name="Shape 96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sp>
        <p:nvSpPr>
          <p:cNvPr id="961" name="Shape 961"/>
          <p:cNvSpPr txBox="1"/>
          <p:nvPr/>
        </p:nvSpPr>
        <p:spPr>
          <a:xfrm>
            <a:off x="3028950" y="1973487"/>
            <a:ext cx="3057247" cy="224676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2800">
                <a:solidFill>
                  <a:srgbClr val="244061"/>
                </a:solidFill>
                <a:latin typeface="Constantia"/>
                <a:ea typeface="Constantia"/>
                <a:cs typeface="Constantia"/>
                <a:sym typeface="Constantia"/>
              </a:rPr>
              <a:t>預測要素：</a:t>
            </a:r>
            <a:endParaRPr b="1" sz="2800">
              <a:solidFill>
                <a:srgbClr val="244061"/>
              </a:solidFill>
              <a:latin typeface="Constantia"/>
              <a:ea typeface="Constantia"/>
              <a:cs typeface="Constantia"/>
              <a:sym typeface="Constantia"/>
            </a:endParaRPr>
          </a:p>
          <a:p>
            <a:pPr indent="0" lvl="0" marL="0" marR="0" rtl="0" algn="l">
              <a:spcBef>
                <a:spcPts val="0"/>
              </a:spcBef>
              <a:spcAft>
                <a:spcPts val="0"/>
              </a:spcAft>
              <a:buNone/>
            </a:pPr>
            <a:r>
              <a:rPr lang="zh-TW" sz="2800">
                <a:solidFill>
                  <a:srgbClr val="244061"/>
                </a:solidFill>
                <a:latin typeface="Constantia"/>
                <a:ea typeface="Constantia"/>
                <a:cs typeface="Constantia"/>
                <a:sym typeface="Constantia"/>
              </a:rPr>
              <a:t>地點 – </a:t>
            </a:r>
            <a:r>
              <a:rPr b="1" lang="zh-TW" sz="2800">
                <a:solidFill>
                  <a:srgbClr val="FF0000"/>
                </a:solidFill>
                <a:latin typeface="Constantia"/>
                <a:ea typeface="Constantia"/>
                <a:cs typeface="Constantia"/>
                <a:sym typeface="Constantia"/>
              </a:rPr>
              <a:t>洲際</a:t>
            </a:r>
            <a:endParaRPr b="1" sz="2800">
              <a:solidFill>
                <a:srgbClr val="E36C09"/>
              </a:solidFill>
              <a:latin typeface="Constantia"/>
              <a:ea typeface="Constantia"/>
              <a:cs typeface="Constantia"/>
              <a:sym typeface="Constantia"/>
            </a:endParaRPr>
          </a:p>
          <a:p>
            <a:pPr indent="0" lvl="0" marL="0" marR="0" rtl="0" algn="l">
              <a:spcBef>
                <a:spcPts val="0"/>
              </a:spcBef>
              <a:spcAft>
                <a:spcPts val="0"/>
              </a:spcAft>
              <a:buNone/>
            </a:pPr>
            <a:r>
              <a:rPr lang="zh-TW" sz="2800">
                <a:solidFill>
                  <a:srgbClr val="244061"/>
                </a:solidFill>
                <a:latin typeface="Constantia"/>
                <a:ea typeface="Constantia"/>
                <a:cs typeface="Constantia"/>
                <a:sym typeface="Constantia"/>
              </a:rPr>
              <a:t>時間 – </a:t>
            </a:r>
            <a:r>
              <a:rPr b="1" lang="zh-TW" sz="2800">
                <a:solidFill>
                  <a:srgbClr val="FF0000"/>
                </a:solidFill>
                <a:latin typeface="Constantia"/>
                <a:ea typeface="Constantia"/>
                <a:cs typeface="Constantia"/>
                <a:sym typeface="Constantia"/>
              </a:rPr>
              <a:t>是不是週末</a:t>
            </a:r>
            <a:endParaRPr b="1" sz="2800">
              <a:solidFill>
                <a:srgbClr val="FF0000"/>
              </a:solidFill>
              <a:latin typeface="Constantia"/>
              <a:ea typeface="Constantia"/>
              <a:cs typeface="Constantia"/>
              <a:sym typeface="Constantia"/>
            </a:endParaRPr>
          </a:p>
          <a:p>
            <a:pPr indent="0" lvl="0" marL="0" marR="0" rtl="0" algn="l">
              <a:spcBef>
                <a:spcPts val="0"/>
              </a:spcBef>
              <a:spcAft>
                <a:spcPts val="0"/>
              </a:spcAft>
              <a:buNone/>
            </a:pPr>
            <a:r>
              <a:rPr b="1" lang="zh-TW" sz="2800">
                <a:solidFill>
                  <a:schemeClr val="accent5"/>
                </a:solidFill>
                <a:latin typeface="Constantia"/>
                <a:ea typeface="Constantia"/>
                <a:cs typeface="Constantia"/>
                <a:sym typeface="Constantia"/>
              </a:rPr>
              <a:t>天氣</a:t>
            </a:r>
            <a:endParaRPr b="1" sz="2800">
              <a:solidFill>
                <a:schemeClr val="accent5"/>
              </a:solidFill>
              <a:latin typeface="Constantia"/>
              <a:ea typeface="Constantia"/>
              <a:cs typeface="Constantia"/>
              <a:sym typeface="Constantia"/>
            </a:endParaRPr>
          </a:p>
          <a:p>
            <a:pPr indent="0" lvl="0" marL="0" marR="0" rtl="0" algn="l">
              <a:spcBef>
                <a:spcPts val="0"/>
              </a:spcBef>
              <a:spcAft>
                <a:spcPts val="0"/>
              </a:spcAft>
              <a:buNone/>
            </a:pPr>
            <a:r>
              <a:rPr lang="zh-TW" sz="2800">
                <a:solidFill>
                  <a:srgbClr val="244061"/>
                </a:solidFill>
                <a:latin typeface="Constantia"/>
                <a:ea typeface="Constantia"/>
                <a:cs typeface="Constantia"/>
                <a:sym typeface="Constantia"/>
              </a:rPr>
              <a:t>對手是不是</a:t>
            </a:r>
            <a:r>
              <a:rPr b="1" lang="zh-TW" sz="2800">
                <a:solidFill>
                  <a:srgbClr val="76923C"/>
                </a:solidFill>
                <a:latin typeface="Constantia"/>
                <a:ea typeface="Constantia"/>
                <a:cs typeface="Constantia"/>
                <a:sym typeface="Constantia"/>
              </a:rPr>
              <a:t>興農牛</a:t>
            </a:r>
            <a:endParaRPr b="1" sz="2800">
              <a:solidFill>
                <a:srgbClr val="76923C"/>
              </a:solidFill>
              <a:latin typeface="Constantia"/>
              <a:ea typeface="Constantia"/>
              <a:cs typeface="Constantia"/>
              <a:sym typeface="Constant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61"/>
                                        </p:tgtEl>
                                        <p:attrNameLst>
                                          <p:attrName>style.visibility</p:attrName>
                                        </p:attrNameLst>
                                      </p:cBhvr>
                                      <p:to>
                                        <p:strVal val="visible"/>
                                      </p:to>
                                    </p:set>
                                    <p:animEffect filter="fade" transition="in">
                                      <p:cBhvr>
                                        <p:cTn dur="500"/>
                                        <p:tgtEl>
                                          <p:spTgt spid="961"/>
                                        </p:tgtEl>
                                      </p:cBhvr>
                                    </p:animEffect>
                                  </p:childTnLst>
                                </p:cTn>
                              </p:par>
                              <p:par>
                                <p:cTn fill="hold" nodeType="withEffect" presetClass="entr" presetID="10" presetSubtype="0">
                                  <p:stCondLst>
                                    <p:cond delay="0"/>
                                  </p:stCondLst>
                                  <p:childTnLst>
                                    <p:set>
                                      <p:cBhvr>
                                        <p:cTn dur="1" fill="hold">
                                          <p:stCondLst>
                                            <p:cond delay="0"/>
                                          </p:stCondLst>
                                        </p:cTn>
                                        <p:tgtEl>
                                          <p:spTgt spid="957"/>
                                        </p:tgtEl>
                                        <p:attrNameLst>
                                          <p:attrName>style.visibility</p:attrName>
                                        </p:attrNameLst>
                                      </p:cBhvr>
                                      <p:to>
                                        <p:strVal val="visible"/>
                                      </p:to>
                                    </p:set>
                                    <p:animEffect filter="fade" transition="in">
                                      <p:cBhvr>
                                        <p:cTn dur="500"/>
                                        <p:tgtEl>
                                          <p:spTgt spid="9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5" name="Shape 965"/>
        <p:cNvGrpSpPr/>
        <p:nvPr/>
      </p:nvGrpSpPr>
      <p:grpSpPr>
        <a:xfrm>
          <a:off x="0" y="0"/>
          <a:ext cx="0" cy="0"/>
          <a:chOff x="0" y="0"/>
          <a:chExt cx="0" cy="0"/>
        </a:xfrm>
      </p:grpSpPr>
      <p:sp>
        <p:nvSpPr>
          <p:cNvPr id="966" name="Shape 966"/>
          <p:cNvSpPr/>
          <p:nvPr/>
        </p:nvSpPr>
        <p:spPr>
          <a:xfrm>
            <a:off x="1143000" y="0"/>
            <a:ext cx="7028543" cy="6857999"/>
          </a:xfrm>
          <a:prstGeom prst="rect">
            <a:avLst/>
          </a:prstGeom>
          <a:solidFill>
            <a:schemeClr val="lt1">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tantia"/>
              <a:ea typeface="Constantia"/>
              <a:cs typeface="Constantia"/>
              <a:sym typeface="Constantia"/>
            </a:endParaRPr>
          </a:p>
        </p:txBody>
      </p:sp>
      <p:pic>
        <p:nvPicPr>
          <p:cNvPr id="967" name="Shape 967"/>
          <p:cNvPicPr preferRelativeResize="0"/>
          <p:nvPr/>
        </p:nvPicPr>
        <p:blipFill rotWithShape="1">
          <a:blip r:embed="rId3">
            <a:alphaModFix/>
          </a:blip>
          <a:srcRect b="0" l="0" r="0" t="0"/>
          <a:stretch/>
        </p:blipFill>
        <p:spPr>
          <a:xfrm>
            <a:off x="1143000" y="0"/>
            <a:ext cx="6858000" cy="6858000"/>
          </a:xfrm>
          <a:prstGeom prst="rect">
            <a:avLst/>
          </a:prstGeom>
          <a:noFill/>
          <a:ln>
            <a:noFill/>
          </a:ln>
        </p:spPr>
      </p:pic>
      <p:sp>
        <p:nvSpPr>
          <p:cNvPr id="968" name="Shape 968"/>
          <p:cNvSpPr/>
          <p:nvPr/>
        </p:nvSpPr>
        <p:spPr>
          <a:xfrm>
            <a:off x="2264921" y="863999"/>
            <a:ext cx="2013541" cy="878661"/>
          </a:xfrm>
          <a:prstGeom prst="roundRect">
            <a:avLst>
              <a:gd fmla="val 16667" name="adj"/>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400">
                <a:solidFill>
                  <a:schemeClr val="dk1"/>
                </a:solidFill>
                <a:latin typeface="Constantia"/>
                <a:ea typeface="Constantia"/>
                <a:cs typeface="Constantia"/>
                <a:sym typeface="Constantia"/>
              </a:rPr>
              <a:t>Pearson cor: 0.667</a:t>
            </a:r>
            <a:endParaRPr/>
          </a:p>
          <a:p>
            <a:pPr indent="0" lvl="0" marL="0" marR="0" rtl="0" algn="l">
              <a:spcBef>
                <a:spcPts val="0"/>
              </a:spcBef>
              <a:spcAft>
                <a:spcPts val="0"/>
              </a:spcAft>
              <a:buNone/>
            </a:pPr>
            <a:r>
              <a:rPr lang="zh-TW" sz="1400">
                <a:solidFill>
                  <a:schemeClr val="dk1"/>
                </a:solidFill>
                <a:latin typeface="Arimo"/>
                <a:ea typeface="Arimo"/>
                <a:cs typeface="Arimo"/>
                <a:sym typeface="Arimo"/>
              </a:rPr>
              <a:t>R^2: 0.434</a:t>
            </a:r>
            <a:endParaRPr/>
          </a:p>
          <a:p>
            <a:pPr indent="0" lvl="0" marL="0" marR="0" rtl="0" algn="l">
              <a:spcBef>
                <a:spcPts val="0"/>
              </a:spcBef>
              <a:spcAft>
                <a:spcPts val="0"/>
              </a:spcAft>
              <a:buNone/>
            </a:pPr>
            <a:r>
              <a:rPr lang="zh-TW" sz="1400">
                <a:solidFill>
                  <a:schemeClr val="dk1"/>
                </a:solidFill>
                <a:latin typeface="Arimo"/>
                <a:ea typeface="Arimo"/>
                <a:cs typeface="Arimo"/>
                <a:sym typeface="Arimo"/>
              </a:rPr>
              <a:t>Avg. error rate: 24%</a:t>
            </a:r>
            <a:endParaRPr/>
          </a:p>
        </p:txBody>
      </p:sp>
      <p:sp>
        <p:nvSpPr>
          <p:cNvPr id="969" name="Shape 969"/>
          <p:cNvSpPr txBox="1"/>
          <p:nvPr/>
        </p:nvSpPr>
        <p:spPr>
          <a:xfrm rot="-2539586">
            <a:off x="6414355" y="990646"/>
            <a:ext cx="1001395" cy="28768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200">
                <a:solidFill>
                  <a:srgbClr val="FF0000"/>
                </a:solidFill>
                <a:latin typeface="Constantia"/>
                <a:ea typeface="Constantia"/>
                <a:cs typeface="Constantia"/>
                <a:sym typeface="Constantia"/>
              </a:rPr>
              <a:t>Identity line</a:t>
            </a:r>
            <a:endParaRPr sz="1200">
              <a:solidFill>
                <a:srgbClr val="FF0000"/>
              </a:solidFill>
              <a:latin typeface="Constantia"/>
              <a:ea typeface="Constantia"/>
              <a:cs typeface="Constantia"/>
              <a:sym typeface="Constantia"/>
            </a:endParaRPr>
          </a:p>
        </p:txBody>
      </p:sp>
      <p:sp>
        <p:nvSpPr>
          <p:cNvPr id="970" name="Shape 970"/>
          <p:cNvSpPr txBox="1"/>
          <p:nvPr/>
        </p:nvSpPr>
        <p:spPr>
          <a:xfrm rot="-1089697">
            <a:off x="6711622" y="3285159"/>
            <a:ext cx="886082" cy="28768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200">
                <a:solidFill>
                  <a:srgbClr val="E36C09"/>
                </a:solidFill>
                <a:latin typeface="Constantia"/>
                <a:ea typeface="Constantia"/>
                <a:cs typeface="Constantia"/>
                <a:sym typeface="Constantia"/>
              </a:rPr>
              <a:t>Fitted line</a:t>
            </a:r>
            <a:endParaRPr sz="1200">
              <a:solidFill>
                <a:srgbClr val="E36C09"/>
              </a:solidFill>
              <a:latin typeface="Constantia"/>
              <a:ea typeface="Constantia"/>
              <a:cs typeface="Constantia"/>
              <a:sym typeface="Constantia"/>
            </a:endParaRPr>
          </a:p>
        </p:txBody>
      </p:sp>
      <p:sp>
        <p:nvSpPr>
          <p:cNvPr id="971" name="Shape 971"/>
          <p:cNvSpPr/>
          <p:nvPr/>
        </p:nvSpPr>
        <p:spPr>
          <a:xfrm>
            <a:off x="3271691" y="159657"/>
            <a:ext cx="2843359" cy="3483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800">
                <a:solidFill>
                  <a:srgbClr val="244061"/>
                </a:solidFill>
                <a:latin typeface="Constantia"/>
                <a:ea typeface="Constantia"/>
                <a:cs typeface="Constantia"/>
                <a:sym typeface="Constantia"/>
              </a:rPr>
              <a:t>預測 2012 逐場進場人數</a:t>
            </a:r>
            <a:endParaRPr/>
          </a:p>
        </p:txBody>
      </p:sp>
      <p:sp>
        <p:nvSpPr>
          <p:cNvPr id="972" name="Shape 97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973" name="Shape 97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974" name="Shape 97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66"/>
                                        </p:tgtEl>
                                        <p:attrNameLst>
                                          <p:attrName>style.visibility</p:attrName>
                                        </p:attrNameLst>
                                      </p:cBhvr>
                                      <p:to>
                                        <p:strVal val="visible"/>
                                      </p:to>
                                    </p:set>
                                    <p:animEffect filter="fade" transition="in">
                                      <p:cBhvr>
                                        <p:cTn dur="500"/>
                                        <p:tgtEl>
                                          <p:spTgt spid="9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8" name="Shape 978"/>
        <p:cNvGrpSpPr/>
        <p:nvPr/>
      </p:nvGrpSpPr>
      <p:grpSpPr>
        <a:xfrm>
          <a:off x="0" y="0"/>
          <a:ext cx="0" cy="0"/>
          <a:chOff x="0" y="0"/>
          <a:chExt cx="0" cy="0"/>
        </a:xfrm>
      </p:grpSpPr>
      <p:pic>
        <p:nvPicPr>
          <p:cNvPr id="979" name="Shape 979"/>
          <p:cNvPicPr preferRelativeResize="0"/>
          <p:nvPr/>
        </p:nvPicPr>
        <p:blipFill rotWithShape="1">
          <a:blip r:embed="rId3">
            <a:alphaModFix/>
          </a:blip>
          <a:srcRect b="0" l="0" r="0" t="0"/>
          <a:stretch/>
        </p:blipFill>
        <p:spPr>
          <a:xfrm>
            <a:off x="1143000" y="0"/>
            <a:ext cx="6858000" cy="6858000"/>
          </a:xfrm>
          <a:prstGeom prst="rect">
            <a:avLst/>
          </a:prstGeom>
          <a:noFill/>
          <a:ln>
            <a:noFill/>
          </a:ln>
        </p:spPr>
      </p:pic>
      <p:sp>
        <p:nvSpPr>
          <p:cNvPr id="980" name="Shape 980"/>
          <p:cNvSpPr/>
          <p:nvPr/>
        </p:nvSpPr>
        <p:spPr>
          <a:xfrm>
            <a:off x="2264921" y="863999"/>
            <a:ext cx="2013541" cy="878661"/>
          </a:xfrm>
          <a:prstGeom prst="roundRect">
            <a:avLst>
              <a:gd fmla="val 16667" name="adj"/>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400">
                <a:solidFill>
                  <a:schemeClr val="dk1"/>
                </a:solidFill>
                <a:latin typeface="Constantia"/>
                <a:ea typeface="Constantia"/>
                <a:cs typeface="Constantia"/>
                <a:sym typeface="Constantia"/>
              </a:rPr>
              <a:t>Pearson cor: 0.667</a:t>
            </a:r>
            <a:endParaRPr/>
          </a:p>
          <a:p>
            <a:pPr indent="0" lvl="0" marL="0" marR="0" rtl="0" algn="l">
              <a:spcBef>
                <a:spcPts val="0"/>
              </a:spcBef>
              <a:spcAft>
                <a:spcPts val="0"/>
              </a:spcAft>
              <a:buNone/>
            </a:pPr>
            <a:r>
              <a:rPr lang="zh-TW" sz="1400">
                <a:solidFill>
                  <a:schemeClr val="dk1"/>
                </a:solidFill>
                <a:latin typeface="Arimo"/>
                <a:ea typeface="Arimo"/>
                <a:cs typeface="Arimo"/>
                <a:sym typeface="Arimo"/>
              </a:rPr>
              <a:t>R^2: 0.434</a:t>
            </a:r>
            <a:endParaRPr/>
          </a:p>
          <a:p>
            <a:pPr indent="0" lvl="0" marL="0" marR="0" rtl="0" algn="l">
              <a:spcBef>
                <a:spcPts val="0"/>
              </a:spcBef>
              <a:spcAft>
                <a:spcPts val="0"/>
              </a:spcAft>
              <a:buNone/>
            </a:pPr>
            <a:r>
              <a:rPr lang="zh-TW" sz="1400">
                <a:solidFill>
                  <a:schemeClr val="dk1"/>
                </a:solidFill>
                <a:latin typeface="Arimo"/>
                <a:ea typeface="Arimo"/>
                <a:cs typeface="Arimo"/>
                <a:sym typeface="Arimo"/>
              </a:rPr>
              <a:t>Avg. error rate: 24%</a:t>
            </a:r>
            <a:endParaRPr/>
          </a:p>
        </p:txBody>
      </p:sp>
      <p:sp>
        <p:nvSpPr>
          <p:cNvPr id="981" name="Shape 981"/>
          <p:cNvSpPr txBox="1"/>
          <p:nvPr/>
        </p:nvSpPr>
        <p:spPr>
          <a:xfrm rot="-2539586">
            <a:off x="6414355" y="990646"/>
            <a:ext cx="1001395" cy="28768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200">
                <a:solidFill>
                  <a:srgbClr val="FF0000"/>
                </a:solidFill>
                <a:latin typeface="Constantia"/>
                <a:ea typeface="Constantia"/>
                <a:cs typeface="Constantia"/>
                <a:sym typeface="Constantia"/>
              </a:rPr>
              <a:t>Identity line</a:t>
            </a:r>
            <a:endParaRPr sz="1200">
              <a:solidFill>
                <a:srgbClr val="FF0000"/>
              </a:solidFill>
              <a:latin typeface="Constantia"/>
              <a:ea typeface="Constantia"/>
              <a:cs typeface="Constantia"/>
              <a:sym typeface="Constantia"/>
            </a:endParaRPr>
          </a:p>
        </p:txBody>
      </p:sp>
      <p:sp>
        <p:nvSpPr>
          <p:cNvPr id="982" name="Shape 982"/>
          <p:cNvSpPr txBox="1"/>
          <p:nvPr/>
        </p:nvSpPr>
        <p:spPr>
          <a:xfrm rot="-1089697">
            <a:off x="6711622" y="3285159"/>
            <a:ext cx="886082" cy="28768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200">
                <a:solidFill>
                  <a:srgbClr val="E36C09"/>
                </a:solidFill>
                <a:latin typeface="Constantia"/>
                <a:ea typeface="Constantia"/>
                <a:cs typeface="Constantia"/>
                <a:sym typeface="Constantia"/>
              </a:rPr>
              <a:t>Fitted line</a:t>
            </a:r>
            <a:endParaRPr sz="1200">
              <a:solidFill>
                <a:srgbClr val="E36C09"/>
              </a:solidFill>
              <a:latin typeface="Constantia"/>
              <a:ea typeface="Constantia"/>
              <a:cs typeface="Constantia"/>
              <a:sym typeface="Constantia"/>
            </a:endParaRPr>
          </a:p>
        </p:txBody>
      </p:sp>
      <p:sp>
        <p:nvSpPr>
          <p:cNvPr id="983" name="Shape 983"/>
          <p:cNvSpPr/>
          <p:nvPr/>
        </p:nvSpPr>
        <p:spPr>
          <a:xfrm>
            <a:off x="3271691" y="159657"/>
            <a:ext cx="2843359" cy="3483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800">
                <a:solidFill>
                  <a:srgbClr val="244061"/>
                </a:solidFill>
                <a:latin typeface="Constantia"/>
                <a:ea typeface="Constantia"/>
                <a:cs typeface="Constantia"/>
                <a:sym typeface="Constantia"/>
              </a:rPr>
              <a:t>預測 2012 逐場進場人數</a:t>
            </a:r>
            <a:endParaRPr/>
          </a:p>
        </p:txBody>
      </p:sp>
      <p:sp>
        <p:nvSpPr>
          <p:cNvPr id="984" name="Shape 984"/>
          <p:cNvSpPr/>
          <p:nvPr/>
        </p:nvSpPr>
        <p:spPr>
          <a:xfrm>
            <a:off x="1143000" y="0"/>
            <a:ext cx="7028543" cy="6857999"/>
          </a:xfrm>
          <a:prstGeom prst="rect">
            <a:avLst/>
          </a:prstGeom>
          <a:solidFill>
            <a:schemeClr val="lt1">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tantia"/>
              <a:ea typeface="Constantia"/>
              <a:cs typeface="Constantia"/>
              <a:sym typeface="Constantia"/>
            </a:endParaRPr>
          </a:p>
        </p:txBody>
      </p:sp>
      <p:sp>
        <p:nvSpPr>
          <p:cNvPr id="985" name="Shape 98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986" name="Shape 98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987" name="Shape 98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sp>
        <p:nvSpPr>
          <p:cNvPr id="988" name="Shape 988"/>
          <p:cNvSpPr txBox="1"/>
          <p:nvPr/>
        </p:nvSpPr>
        <p:spPr>
          <a:xfrm>
            <a:off x="1362169" y="1742660"/>
            <a:ext cx="6662401" cy="3539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2800">
                <a:solidFill>
                  <a:srgbClr val="244061"/>
                </a:solidFill>
                <a:latin typeface="Constantia"/>
                <a:ea typeface="Constantia"/>
                <a:cs typeface="Constantia"/>
                <a:sym typeface="Constantia"/>
              </a:rPr>
              <a:t>預測要素：</a:t>
            </a:r>
            <a:endParaRPr b="1" sz="2800">
              <a:solidFill>
                <a:srgbClr val="244061"/>
              </a:solidFill>
              <a:latin typeface="Constantia"/>
              <a:ea typeface="Constantia"/>
              <a:cs typeface="Constantia"/>
              <a:sym typeface="Constantia"/>
            </a:endParaRPr>
          </a:p>
          <a:p>
            <a:pPr indent="0" lvl="0" marL="0" marR="0" rtl="0" algn="l">
              <a:spcBef>
                <a:spcPts val="0"/>
              </a:spcBef>
              <a:spcAft>
                <a:spcPts val="0"/>
              </a:spcAft>
              <a:buNone/>
            </a:pPr>
            <a:r>
              <a:rPr lang="zh-TW" sz="2800">
                <a:solidFill>
                  <a:srgbClr val="244061"/>
                </a:solidFill>
                <a:latin typeface="Constantia"/>
                <a:ea typeface="Constantia"/>
                <a:cs typeface="Constantia"/>
                <a:sym typeface="Constantia"/>
              </a:rPr>
              <a:t>地點 – </a:t>
            </a:r>
            <a:r>
              <a:rPr b="1" lang="zh-TW" sz="2800">
                <a:solidFill>
                  <a:srgbClr val="FF0000"/>
                </a:solidFill>
                <a:latin typeface="Constantia"/>
                <a:ea typeface="Constantia"/>
                <a:cs typeface="Constantia"/>
                <a:sym typeface="Constantia"/>
              </a:rPr>
              <a:t>嘉義市、洲際、天母</a:t>
            </a:r>
            <a:endParaRPr b="1" sz="2800">
              <a:solidFill>
                <a:srgbClr val="E36C09"/>
              </a:solidFill>
              <a:latin typeface="Constantia"/>
              <a:ea typeface="Constantia"/>
              <a:cs typeface="Constantia"/>
              <a:sym typeface="Constantia"/>
            </a:endParaRPr>
          </a:p>
          <a:p>
            <a:pPr indent="0" lvl="0" marL="0" marR="0" rtl="0" algn="l">
              <a:spcBef>
                <a:spcPts val="0"/>
              </a:spcBef>
              <a:spcAft>
                <a:spcPts val="0"/>
              </a:spcAft>
              <a:buNone/>
            </a:pPr>
            <a:r>
              <a:rPr lang="zh-TW" sz="2800">
                <a:solidFill>
                  <a:srgbClr val="244061"/>
                </a:solidFill>
                <a:latin typeface="Constantia"/>
                <a:ea typeface="Constantia"/>
                <a:cs typeface="Constantia"/>
                <a:sym typeface="Constantia"/>
              </a:rPr>
              <a:t>時間 – </a:t>
            </a:r>
            <a:r>
              <a:rPr b="1" lang="zh-TW" sz="2800">
                <a:solidFill>
                  <a:srgbClr val="FF0000"/>
                </a:solidFill>
                <a:latin typeface="Constantia"/>
                <a:ea typeface="Constantia"/>
                <a:cs typeface="Constantia"/>
                <a:sym typeface="Constantia"/>
              </a:rPr>
              <a:t>是不是</a:t>
            </a:r>
            <a:r>
              <a:rPr b="1" lang="zh-TW" sz="2800">
                <a:solidFill>
                  <a:srgbClr val="76923C"/>
                </a:solidFill>
                <a:latin typeface="Constantia"/>
                <a:ea typeface="Constantia"/>
                <a:cs typeface="Constantia"/>
                <a:sym typeface="Constantia"/>
              </a:rPr>
              <a:t>星期二</a:t>
            </a:r>
            <a:r>
              <a:rPr b="1" lang="zh-TW" sz="2800">
                <a:solidFill>
                  <a:srgbClr val="FF0000"/>
                </a:solidFill>
                <a:latin typeface="Constantia"/>
                <a:ea typeface="Constantia"/>
                <a:cs typeface="Constantia"/>
                <a:sym typeface="Constantia"/>
              </a:rPr>
              <a:t>、週末、五月、六月</a:t>
            </a:r>
            <a:endParaRPr b="1" sz="2800">
              <a:solidFill>
                <a:srgbClr val="FF0000"/>
              </a:solidFill>
              <a:latin typeface="Constantia"/>
              <a:ea typeface="Constantia"/>
              <a:cs typeface="Constantia"/>
              <a:sym typeface="Constantia"/>
            </a:endParaRPr>
          </a:p>
          <a:p>
            <a:pPr indent="0" lvl="0" marL="0" marR="0" rtl="0" algn="l">
              <a:spcBef>
                <a:spcPts val="0"/>
              </a:spcBef>
              <a:spcAft>
                <a:spcPts val="0"/>
              </a:spcAft>
              <a:buNone/>
            </a:pPr>
            <a:r>
              <a:rPr lang="zh-TW" sz="2800">
                <a:solidFill>
                  <a:srgbClr val="244061"/>
                </a:solidFill>
                <a:latin typeface="Constantia"/>
                <a:ea typeface="Constantia"/>
                <a:cs typeface="Constantia"/>
                <a:sym typeface="Constantia"/>
              </a:rPr>
              <a:t>對手 – </a:t>
            </a:r>
            <a:r>
              <a:rPr b="1" lang="zh-TW" sz="2800">
                <a:solidFill>
                  <a:srgbClr val="FF0000"/>
                </a:solidFill>
                <a:latin typeface="Constantia"/>
                <a:ea typeface="Constantia"/>
                <a:cs typeface="Constantia"/>
                <a:sym typeface="Constantia"/>
              </a:rPr>
              <a:t>兄弟象</a:t>
            </a:r>
            <a:r>
              <a:rPr lang="zh-TW" sz="2800">
                <a:solidFill>
                  <a:srgbClr val="244061"/>
                </a:solidFill>
                <a:latin typeface="Constantia"/>
                <a:ea typeface="Constantia"/>
                <a:cs typeface="Constantia"/>
                <a:sym typeface="Constantia"/>
              </a:rPr>
              <a:t>、</a:t>
            </a:r>
            <a:r>
              <a:rPr b="1" lang="zh-TW" sz="2800">
                <a:solidFill>
                  <a:srgbClr val="76923C"/>
                </a:solidFill>
                <a:latin typeface="Constantia"/>
                <a:ea typeface="Constantia"/>
                <a:cs typeface="Constantia"/>
                <a:sym typeface="Constantia"/>
              </a:rPr>
              <a:t>興農牛</a:t>
            </a:r>
            <a:endParaRPr b="1" sz="2800">
              <a:solidFill>
                <a:srgbClr val="76923C"/>
              </a:solidFill>
              <a:latin typeface="Constantia"/>
              <a:ea typeface="Constantia"/>
              <a:cs typeface="Constantia"/>
              <a:sym typeface="Constantia"/>
            </a:endParaRPr>
          </a:p>
          <a:p>
            <a:pPr indent="0" lvl="0" marL="0" marR="0" rtl="0" algn="l">
              <a:spcBef>
                <a:spcPts val="0"/>
              </a:spcBef>
              <a:spcAft>
                <a:spcPts val="0"/>
              </a:spcAft>
              <a:buNone/>
            </a:pPr>
            <a:r>
              <a:rPr lang="zh-TW" sz="2800">
                <a:solidFill>
                  <a:srgbClr val="244061"/>
                </a:solidFill>
                <a:latin typeface="Constantia"/>
                <a:ea typeface="Constantia"/>
                <a:cs typeface="Constantia"/>
                <a:sym typeface="Constantia"/>
              </a:rPr>
              <a:t>隊伍 – </a:t>
            </a:r>
            <a:r>
              <a:rPr b="1" lang="zh-TW" sz="2800">
                <a:solidFill>
                  <a:srgbClr val="FF0000"/>
                </a:solidFill>
                <a:latin typeface="Constantia"/>
                <a:ea typeface="Constantia"/>
                <a:cs typeface="Constantia"/>
                <a:sym typeface="Constantia"/>
              </a:rPr>
              <a:t>兄弟象</a:t>
            </a:r>
            <a:endParaRPr b="1" sz="2800">
              <a:solidFill>
                <a:srgbClr val="FF0000"/>
              </a:solidFill>
              <a:latin typeface="Constantia"/>
              <a:ea typeface="Constantia"/>
              <a:cs typeface="Constantia"/>
              <a:sym typeface="Constantia"/>
            </a:endParaRPr>
          </a:p>
          <a:p>
            <a:pPr indent="0" lvl="0" marL="0" marR="0" rtl="0" algn="l">
              <a:spcBef>
                <a:spcPts val="0"/>
              </a:spcBef>
              <a:spcAft>
                <a:spcPts val="0"/>
              </a:spcAft>
              <a:buNone/>
            </a:pPr>
            <a:r>
              <a:rPr b="1" lang="zh-TW" sz="2800">
                <a:solidFill>
                  <a:srgbClr val="76923C"/>
                </a:solidFill>
                <a:latin typeface="Constantia"/>
                <a:ea typeface="Constantia"/>
                <a:cs typeface="Constantia"/>
                <a:sym typeface="Constantia"/>
              </a:rPr>
              <a:t>雙殺、盜壘、犧牲打、奪三振、保送</a:t>
            </a:r>
            <a:endParaRPr b="1" sz="2800">
              <a:solidFill>
                <a:srgbClr val="76923C"/>
              </a:solidFill>
              <a:latin typeface="Constantia"/>
              <a:ea typeface="Constantia"/>
              <a:cs typeface="Constantia"/>
              <a:sym typeface="Constantia"/>
            </a:endParaRPr>
          </a:p>
          <a:p>
            <a:pPr indent="0" lvl="0" marL="0" marR="0" rtl="0" algn="l">
              <a:spcBef>
                <a:spcPts val="0"/>
              </a:spcBef>
              <a:spcAft>
                <a:spcPts val="0"/>
              </a:spcAft>
              <a:buNone/>
            </a:pPr>
            <a:r>
              <a:rPr b="1" lang="zh-TW" sz="2800">
                <a:solidFill>
                  <a:schemeClr val="accent5"/>
                </a:solidFill>
                <a:latin typeface="Constantia"/>
                <a:ea typeface="Constantia"/>
                <a:cs typeface="Constantia"/>
                <a:sym typeface="Constantia"/>
              </a:rPr>
              <a:t>天氣</a:t>
            </a:r>
            <a:endParaRPr b="1" sz="2800">
              <a:solidFill>
                <a:schemeClr val="accent5"/>
              </a:solidFill>
              <a:latin typeface="Constantia"/>
              <a:ea typeface="Constantia"/>
              <a:cs typeface="Constantia"/>
              <a:sym typeface="Constantia"/>
            </a:endParaRPr>
          </a:p>
          <a:p>
            <a:pPr indent="0" lvl="0" marL="0" marR="0" rtl="0" algn="l">
              <a:spcBef>
                <a:spcPts val="0"/>
              </a:spcBef>
              <a:spcAft>
                <a:spcPts val="0"/>
              </a:spcAft>
              <a:buNone/>
            </a:pPr>
            <a:r>
              <a:rPr lang="zh-TW" sz="2800">
                <a:solidFill>
                  <a:srgbClr val="244061"/>
                </a:solidFill>
                <a:latin typeface="Constantia"/>
                <a:ea typeface="Constantia"/>
                <a:cs typeface="Constantia"/>
                <a:sym typeface="Constantia"/>
              </a:rPr>
              <a:t>是否</a:t>
            </a:r>
            <a:r>
              <a:rPr b="1" lang="zh-TW" sz="2800">
                <a:solidFill>
                  <a:srgbClr val="76923C"/>
                </a:solidFill>
                <a:latin typeface="Constantia"/>
                <a:ea typeface="Constantia"/>
                <a:cs typeface="Constantia"/>
                <a:sym typeface="Constantia"/>
              </a:rPr>
              <a:t>延賽</a:t>
            </a:r>
            <a:endParaRPr b="1" sz="2800">
              <a:solidFill>
                <a:srgbClr val="76923C"/>
              </a:solidFill>
              <a:latin typeface="Constantia"/>
              <a:ea typeface="Constantia"/>
              <a:cs typeface="Constantia"/>
              <a:sym typeface="Constant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88"/>
                                        </p:tgtEl>
                                        <p:attrNameLst>
                                          <p:attrName>style.visibility</p:attrName>
                                        </p:attrNameLst>
                                      </p:cBhvr>
                                      <p:to>
                                        <p:strVal val="visible"/>
                                      </p:to>
                                    </p:set>
                                    <p:animEffect filter="fade" transition="in">
                                      <p:cBhvr>
                                        <p:cTn dur="500"/>
                                        <p:tgtEl>
                                          <p:spTgt spid="988"/>
                                        </p:tgtEl>
                                      </p:cBhvr>
                                    </p:animEffect>
                                  </p:childTnLst>
                                </p:cTn>
                              </p:par>
                              <p:par>
                                <p:cTn fill="hold" nodeType="withEffect" presetClass="entr" presetID="10" presetSubtype="0">
                                  <p:stCondLst>
                                    <p:cond delay="0"/>
                                  </p:stCondLst>
                                  <p:childTnLst>
                                    <p:set>
                                      <p:cBhvr>
                                        <p:cTn dur="1" fill="hold">
                                          <p:stCondLst>
                                            <p:cond delay="0"/>
                                          </p:stCondLst>
                                        </p:cTn>
                                        <p:tgtEl>
                                          <p:spTgt spid="984"/>
                                        </p:tgtEl>
                                        <p:attrNameLst>
                                          <p:attrName>style.visibility</p:attrName>
                                        </p:attrNameLst>
                                      </p:cBhvr>
                                      <p:to>
                                        <p:strVal val="visible"/>
                                      </p:to>
                                    </p:set>
                                    <p:animEffect filter="fade" transition="in">
                                      <p:cBhvr>
                                        <p:cTn dur="500"/>
                                        <p:tgtEl>
                                          <p:spTgt spid="9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2" name="Shape 992"/>
        <p:cNvGrpSpPr/>
        <p:nvPr/>
      </p:nvGrpSpPr>
      <p:grpSpPr>
        <a:xfrm>
          <a:off x="0" y="0"/>
          <a:ext cx="0" cy="0"/>
          <a:chOff x="0" y="0"/>
          <a:chExt cx="0" cy="0"/>
        </a:xfrm>
      </p:grpSpPr>
      <p:sp>
        <p:nvSpPr>
          <p:cNvPr id="993" name="Shape 993"/>
          <p:cNvSpPr/>
          <p:nvPr/>
        </p:nvSpPr>
        <p:spPr>
          <a:xfrm>
            <a:off x="1143000" y="0"/>
            <a:ext cx="7028543" cy="6857999"/>
          </a:xfrm>
          <a:prstGeom prst="rect">
            <a:avLst/>
          </a:prstGeom>
          <a:solidFill>
            <a:schemeClr val="lt1">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tantia"/>
              <a:ea typeface="Constantia"/>
              <a:cs typeface="Constantia"/>
              <a:sym typeface="Constantia"/>
            </a:endParaRPr>
          </a:p>
        </p:txBody>
      </p:sp>
      <p:pic>
        <p:nvPicPr>
          <p:cNvPr id="994" name="Shape 994"/>
          <p:cNvPicPr preferRelativeResize="0"/>
          <p:nvPr/>
        </p:nvPicPr>
        <p:blipFill rotWithShape="1">
          <a:blip r:embed="rId3">
            <a:alphaModFix/>
          </a:blip>
          <a:srcRect b="0" l="0" r="0" t="0"/>
          <a:stretch/>
        </p:blipFill>
        <p:spPr>
          <a:xfrm>
            <a:off x="1143000" y="0"/>
            <a:ext cx="6858000" cy="6858000"/>
          </a:xfrm>
          <a:prstGeom prst="rect">
            <a:avLst/>
          </a:prstGeom>
          <a:noFill/>
          <a:ln>
            <a:noFill/>
          </a:ln>
        </p:spPr>
      </p:pic>
      <p:sp>
        <p:nvSpPr>
          <p:cNvPr id="995" name="Shape 995"/>
          <p:cNvSpPr/>
          <p:nvPr/>
        </p:nvSpPr>
        <p:spPr>
          <a:xfrm>
            <a:off x="2264921" y="863999"/>
            <a:ext cx="2013541" cy="878661"/>
          </a:xfrm>
          <a:prstGeom prst="roundRect">
            <a:avLst>
              <a:gd fmla="val 16667" name="adj"/>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400">
                <a:solidFill>
                  <a:schemeClr val="dk1"/>
                </a:solidFill>
                <a:latin typeface="Constantia"/>
                <a:ea typeface="Constantia"/>
                <a:cs typeface="Constantia"/>
                <a:sym typeface="Constantia"/>
              </a:rPr>
              <a:t>Pearson cor: 0.793</a:t>
            </a:r>
            <a:endParaRPr/>
          </a:p>
          <a:p>
            <a:pPr indent="0" lvl="0" marL="0" marR="0" rtl="0" algn="l">
              <a:spcBef>
                <a:spcPts val="0"/>
              </a:spcBef>
              <a:spcAft>
                <a:spcPts val="0"/>
              </a:spcAft>
              <a:buNone/>
            </a:pPr>
            <a:r>
              <a:rPr lang="zh-TW" sz="1400">
                <a:solidFill>
                  <a:schemeClr val="dk1"/>
                </a:solidFill>
                <a:latin typeface="Arimo"/>
                <a:ea typeface="Arimo"/>
                <a:cs typeface="Arimo"/>
                <a:sym typeface="Arimo"/>
              </a:rPr>
              <a:t>R^2: 0.608</a:t>
            </a:r>
            <a:endParaRPr/>
          </a:p>
          <a:p>
            <a:pPr indent="0" lvl="0" marL="0" marR="0" rtl="0" algn="l">
              <a:spcBef>
                <a:spcPts val="0"/>
              </a:spcBef>
              <a:spcAft>
                <a:spcPts val="0"/>
              </a:spcAft>
              <a:buNone/>
            </a:pPr>
            <a:r>
              <a:rPr lang="zh-TW" sz="1400">
                <a:solidFill>
                  <a:schemeClr val="dk1"/>
                </a:solidFill>
                <a:latin typeface="Arimo"/>
                <a:ea typeface="Arimo"/>
                <a:cs typeface="Arimo"/>
                <a:sym typeface="Arimo"/>
              </a:rPr>
              <a:t>Avg. error rate: 21.2%</a:t>
            </a:r>
            <a:endParaRPr/>
          </a:p>
        </p:txBody>
      </p:sp>
      <p:sp>
        <p:nvSpPr>
          <p:cNvPr id="996" name="Shape 996"/>
          <p:cNvSpPr txBox="1"/>
          <p:nvPr/>
        </p:nvSpPr>
        <p:spPr>
          <a:xfrm rot="-2539586">
            <a:off x="6414355" y="990646"/>
            <a:ext cx="1001395" cy="28768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200">
                <a:solidFill>
                  <a:srgbClr val="FF0000"/>
                </a:solidFill>
                <a:latin typeface="Constantia"/>
                <a:ea typeface="Constantia"/>
                <a:cs typeface="Constantia"/>
                <a:sym typeface="Constantia"/>
              </a:rPr>
              <a:t>Identity line</a:t>
            </a:r>
            <a:endParaRPr sz="1200">
              <a:solidFill>
                <a:srgbClr val="FF0000"/>
              </a:solidFill>
              <a:latin typeface="Constantia"/>
              <a:ea typeface="Constantia"/>
              <a:cs typeface="Constantia"/>
              <a:sym typeface="Constantia"/>
            </a:endParaRPr>
          </a:p>
        </p:txBody>
      </p:sp>
      <p:sp>
        <p:nvSpPr>
          <p:cNvPr id="997" name="Shape 997"/>
          <p:cNvSpPr txBox="1"/>
          <p:nvPr/>
        </p:nvSpPr>
        <p:spPr>
          <a:xfrm rot="-1771505">
            <a:off x="6600557" y="2399902"/>
            <a:ext cx="886082" cy="28768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200">
                <a:solidFill>
                  <a:srgbClr val="E36C09"/>
                </a:solidFill>
                <a:latin typeface="Constantia"/>
                <a:ea typeface="Constantia"/>
                <a:cs typeface="Constantia"/>
                <a:sym typeface="Constantia"/>
              </a:rPr>
              <a:t>Fitted line</a:t>
            </a:r>
            <a:endParaRPr sz="1200">
              <a:solidFill>
                <a:srgbClr val="E36C09"/>
              </a:solidFill>
              <a:latin typeface="Constantia"/>
              <a:ea typeface="Constantia"/>
              <a:cs typeface="Constantia"/>
              <a:sym typeface="Constantia"/>
            </a:endParaRPr>
          </a:p>
        </p:txBody>
      </p:sp>
      <p:sp>
        <p:nvSpPr>
          <p:cNvPr id="998" name="Shape 998"/>
          <p:cNvSpPr/>
          <p:nvPr/>
        </p:nvSpPr>
        <p:spPr>
          <a:xfrm>
            <a:off x="3271691" y="159657"/>
            <a:ext cx="2843359" cy="3483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800">
                <a:solidFill>
                  <a:srgbClr val="244061"/>
                </a:solidFill>
                <a:latin typeface="Constantia"/>
                <a:ea typeface="Constantia"/>
                <a:cs typeface="Constantia"/>
                <a:sym typeface="Constantia"/>
              </a:rPr>
              <a:t>預測 2013 逐場進場人數</a:t>
            </a:r>
            <a:endParaRPr/>
          </a:p>
        </p:txBody>
      </p:sp>
      <p:sp>
        <p:nvSpPr>
          <p:cNvPr id="999" name="Shape 99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1000" name="Shape 100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1001" name="Shape 100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93"/>
                                        </p:tgtEl>
                                        <p:attrNameLst>
                                          <p:attrName>style.visibility</p:attrName>
                                        </p:attrNameLst>
                                      </p:cBhvr>
                                      <p:to>
                                        <p:strVal val="visible"/>
                                      </p:to>
                                    </p:set>
                                    <p:animEffect filter="fade" transition="in">
                                      <p:cBhvr>
                                        <p:cTn dur="500"/>
                                        <p:tgtEl>
                                          <p:spTgt spid="9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5" name="Shape 1005"/>
        <p:cNvGrpSpPr/>
        <p:nvPr/>
      </p:nvGrpSpPr>
      <p:grpSpPr>
        <a:xfrm>
          <a:off x="0" y="0"/>
          <a:ext cx="0" cy="0"/>
          <a:chOff x="0" y="0"/>
          <a:chExt cx="0" cy="0"/>
        </a:xfrm>
      </p:grpSpPr>
      <p:pic>
        <p:nvPicPr>
          <p:cNvPr id="1006" name="Shape 1006"/>
          <p:cNvPicPr preferRelativeResize="0"/>
          <p:nvPr/>
        </p:nvPicPr>
        <p:blipFill rotWithShape="1">
          <a:blip r:embed="rId3">
            <a:alphaModFix/>
          </a:blip>
          <a:srcRect b="0" l="0" r="0" t="0"/>
          <a:stretch/>
        </p:blipFill>
        <p:spPr>
          <a:xfrm>
            <a:off x="1143000" y="0"/>
            <a:ext cx="6858000" cy="6858000"/>
          </a:xfrm>
          <a:prstGeom prst="rect">
            <a:avLst/>
          </a:prstGeom>
          <a:noFill/>
          <a:ln>
            <a:noFill/>
          </a:ln>
        </p:spPr>
      </p:pic>
      <p:sp>
        <p:nvSpPr>
          <p:cNvPr id="1007" name="Shape 1007"/>
          <p:cNvSpPr/>
          <p:nvPr/>
        </p:nvSpPr>
        <p:spPr>
          <a:xfrm>
            <a:off x="2264921" y="863999"/>
            <a:ext cx="2013541" cy="878661"/>
          </a:xfrm>
          <a:prstGeom prst="roundRect">
            <a:avLst>
              <a:gd fmla="val 16667" name="adj"/>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400">
                <a:solidFill>
                  <a:schemeClr val="dk1"/>
                </a:solidFill>
                <a:latin typeface="Constantia"/>
                <a:ea typeface="Constantia"/>
                <a:cs typeface="Constantia"/>
                <a:sym typeface="Constantia"/>
              </a:rPr>
              <a:t>Pearson cor: 0.793</a:t>
            </a:r>
            <a:endParaRPr/>
          </a:p>
          <a:p>
            <a:pPr indent="0" lvl="0" marL="0" marR="0" rtl="0" algn="l">
              <a:spcBef>
                <a:spcPts val="0"/>
              </a:spcBef>
              <a:spcAft>
                <a:spcPts val="0"/>
              </a:spcAft>
              <a:buNone/>
            </a:pPr>
            <a:r>
              <a:rPr lang="zh-TW" sz="1400">
                <a:solidFill>
                  <a:schemeClr val="dk1"/>
                </a:solidFill>
                <a:latin typeface="Arimo"/>
                <a:ea typeface="Arimo"/>
                <a:cs typeface="Arimo"/>
                <a:sym typeface="Arimo"/>
              </a:rPr>
              <a:t>R^2: 0.608</a:t>
            </a:r>
            <a:endParaRPr/>
          </a:p>
          <a:p>
            <a:pPr indent="0" lvl="0" marL="0" marR="0" rtl="0" algn="l">
              <a:spcBef>
                <a:spcPts val="0"/>
              </a:spcBef>
              <a:spcAft>
                <a:spcPts val="0"/>
              </a:spcAft>
              <a:buNone/>
            </a:pPr>
            <a:r>
              <a:rPr lang="zh-TW" sz="1400">
                <a:solidFill>
                  <a:schemeClr val="dk1"/>
                </a:solidFill>
                <a:latin typeface="Arimo"/>
                <a:ea typeface="Arimo"/>
                <a:cs typeface="Arimo"/>
                <a:sym typeface="Arimo"/>
              </a:rPr>
              <a:t>Avg. error rate: 21.2%</a:t>
            </a:r>
            <a:endParaRPr/>
          </a:p>
        </p:txBody>
      </p:sp>
      <p:sp>
        <p:nvSpPr>
          <p:cNvPr id="1008" name="Shape 1008"/>
          <p:cNvSpPr txBox="1"/>
          <p:nvPr/>
        </p:nvSpPr>
        <p:spPr>
          <a:xfrm rot="-2539586">
            <a:off x="6414355" y="990646"/>
            <a:ext cx="1001395" cy="28768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200">
                <a:solidFill>
                  <a:srgbClr val="FF0000"/>
                </a:solidFill>
                <a:latin typeface="Constantia"/>
                <a:ea typeface="Constantia"/>
                <a:cs typeface="Constantia"/>
                <a:sym typeface="Constantia"/>
              </a:rPr>
              <a:t>Identity line</a:t>
            </a:r>
            <a:endParaRPr sz="1200">
              <a:solidFill>
                <a:srgbClr val="FF0000"/>
              </a:solidFill>
              <a:latin typeface="Constantia"/>
              <a:ea typeface="Constantia"/>
              <a:cs typeface="Constantia"/>
              <a:sym typeface="Constantia"/>
            </a:endParaRPr>
          </a:p>
        </p:txBody>
      </p:sp>
      <p:sp>
        <p:nvSpPr>
          <p:cNvPr id="1009" name="Shape 1009"/>
          <p:cNvSpPr txBox="1"/>
          <p:nvPr/>
        </p:nvSpPr>
        <p:spPr>
          <a:xfrm rot="-1771505">
            <a:off x="6600557" y="2399902"/>
            <a:ext cx="886082" cy="28768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200">
                <a:solidFill>
                  <a:srgbClr val="E36C09"/>
                </a:solidFill>
                <a:latin typeface="Constantia"/>
                <a:ea typeface="Constantia"/>
                <a:cs typeface="Constantia"/>
                <a:sym typeface="Constantia"/>
              </a:rPr>
              <a:t>Fitted line</a:t>
            </a:r>
            <a:endParaRPr sz="1200">
              <a:solidFill>
                <a:srgbClr val="E36C09"/>
              </a:solidFill>
              <a:latin typeface="Constantia"/>
              <a:ea typeface="Constantia"/>
              <a:cs typeface="Constantia"/>
              <a:sym typeface="Constantia"/>
            </a:endParaRPr>
          </a:p>
        </p:txBody>
      </p:sp>
      <p:sp>
        <p:nvSpPr>
          <p:cNvPr id="1010" name="Shape 1010"/>
          <p:cNvSpPr/>
          <p:nvPr/>
        </p:nvSpPr>
        <p:spPr>
          <a:xfrm>
            <a:off x="3271691" y="159657"/>
            <a:ext cx="2843359" cy="3483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800">
                <a:solidFill>
                  <a:srgbClr val="244061"/>
                </a:solidFill>
                <a:latin typeface="Constantia"/>
                <a:ea typeface="Constantia"/>
                <a:cs typeface="Constantia"/>
                <a:sym typeface="Constantia"/>
              </a:rPr>
              <a:t>預測 2013 逐場進場人數</a:t>
            </a:r>
            <a:endParaRPr/>
          </a:p>
        </p:txBody>
      </p:sp>
      <p:sp>
        <p:nvSpPr>
          <p:cNvPr id="1011" name="Shape 1011"/>
          <p:cNvSpPr/>
          <p:nvPr/>
        </p:nvSpPr>
        <p:spPr>
          <a:xfrm>
            <a:off x="1143000" y="0"/>
            <a:ext cx="7028543" cy="6857999"/>
          </a:xfrm>
          <a:prstGeom prst="rect">
            <a:avLst/>
          </a:prstGeom>
          <a:solidFill>
            <a:schemeClr val="lt1">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tantia"/>
              <a:ea typeface="Constantia"/>
              <a:cs typeface="Constantia"/>
              <a:sym typeface="Constantia"/>
            </a:endParaRPr>
          </a:p>
        </p:txBody>
      </p:sp>
      <p:sp>
        <p:nvSpPr>
          <p:cNvPr id="1012" name="Shape 10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1013" name="Shape 10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1014" name="Shape 10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sp>
        <p:nvSpPr>
          <p:cNvPr id="1015" name="Shape 1015"/>
          <p:cNvSpPr txBox="1"/>
          <p:nvPr/>
        </p:nvSpPr>
        <p:spPr>
          <a:xfrm>
            <a:off x="2956375" y="1900913"/>
            <a:ext cx="3430747" cy="267765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2800">
                <a:solidFill>
                  <a:srgbClr val="244061"/>
                </a:solidFill>
                <a:latin typeface="Constantia"/>
                <a:ea typeface="Constantia"/>
                <a:cs typeface="Constantia"/>
                <a:sym typeface="Constantia"/>
              </a:rPr>
              <a:t>預測要素：</a:t>
            </a:r>
            <a:endParaRPr b="1" sz="2800">
              <a:solidFill>
                <a:srgbClr val="244061"/>
              </a:solidFill>
              <a:latin typeface="Constantia"/>
              <a:ea typeface="Constantia"/>
              <a:cs typeface="Constantia"/>
              <a:sym typeface="Constantia"/>
            </a:endParaRPr>
          </a:p>
          <a:p>
            <a:pPr indent="0" lvl="0" marL="0" marR="0" rtl="0" algn="l">
              <a:spcBef>
                <a:spcPts val="0"/>
              </a:spcBef>
              <a:spcAft>
                <a:spcPts val="0"/>
              </a:spcAft>
              <a:buNone/>
            </a:pPr>
            <a:r>
              <a:rPr lang="zh-TW" sz="2800">
                <a:solidFill>
                  <a:srgbClr val="244061"/>
                </a:solidFill>
                <a:latin typeface="Constantia"/>
                <a:ea typeface="Constantia"/>
                <a:cs typeface="Constantia"/>
                <a:sym typeface="Constantia"/>
              </a:rPr>
              <a:t>地點 – </a:t>
            </a:r>
            <a:r>
              <a:rPr b="1" lang="zh-TW" sz="2800">
                <a:solidFill>
                  <a:srgbClr val="FF0000"/>
                </a:solidFill>
                <a:latin typeface="Constantia"/>
                <a:ea typeface="Constantia"/>
                <a:cs typeface="Constantia"/>
                <a:sym typeface="Constantia"/>
              </a:rPr>
              <a:t>嘉義市、天母</a:t>
            </a:r>
            <a:endParaRPr b="1" sz="2800">
              <a:solidFill>
                <a:srgbClr val="E36C09"/>
              </a:solidFill>
              <a:latin typeface="Constantia"/>
              <a:ea typeface="Constantia"/>
              <a:cs typeface="Constantia"/>
              <a:sym typeface="Constantia"/>
            </a:endParaRPr>
          </a:p>
          <a:p>
            <a:pPr indent="0" lvl="0" marL="0" marR="0" rtl="0" algn="l">
              <a:spcBef>
                <a:spcPts val="0"/>
              </a:spcBef>
              <a:spcAft>
                <a:spcPts val="0"/>
              </a:spcAft>
              <a:buNone/>
            </a:pPr>
            <a:r>
              <a:rPr lang="zh-TW" sz="2800">
                <a:solidFill>
                  <a:srgbClr val="244061"/>
                </a:solidFill>
                <a:latin typeface="Constantia"/>
                <a:ea typeface="Constantia"/>
                <a:cs typeface="Constantia"/>
                <a:sym typeface="Constantia"/>
              </a:rPr>
              <a:t>時間 - </a:t>
            </a:r>
            <a:r>
              <a:rPr b="1" lang="zh-TW" sz="2800">
                <a:solidFill>
                  <a:srgbClr val="FF0000"/>
                </a:solidFill>
                <a:latin typeface="Constantia"/>
                <a:ea typeface="Constantia"/>
                <a:cs typeface="Constantia"/>
                <a:sym typeface="Constantia"/>
              </a:rPr>
              <a:t>是不是週末</a:t>
            </a:r>
            <a:endParaRPr b="1" sz="2800">
              <a:solidFill>
                <a:srgbClr val="FF0000"/>
              </a:solidFill>
              <a:latin typeface="Constantia"/>
              <a:ea typeface="Constantia"/>
              <a:cs typeface="Constantia"/>
              <a:sym typeface="Constantia"/>
            </a:endParaRPr>
          </a:p>
          <a:p>
            <a:pPr indent="0" lvl="0" marL="0" marR="0" rtl="0" algn="l">
              <a:spcBef>
                <a:spcPts val="0"/>
              </a:spcBef>
              <a:spcAft>
                <a:spcPts val="0"/>
              </a:spcAft>
              <a:buNone/>
            </a:pPr>
            <a:r>
              <a:rPr b="1" lang="zh-TW" sz="2800">
                <a:solidFill>
                  <a:srgbClr val="244061"/>
                </a:solidFill>
                <a:latin typeface="Constantia"/>
                <a:ea typeface="Constantia"/>
                <a:cs typeface="Constantia"/>
                <a:sym typeface="Constantia"/>
              </a:rPr>
              <a:t>奪三振、近期上壘率</a:t>
            </a:r>
            <a:endParaRPr b="1" sz="2800">
              <a:solidFill>
                <a:srgbClr val="244061"/>
              </a:solidFill>
              <a:latin typeface="Constantia"/>
              <a:ea typeface="Constantia"/>
              <a:cs typeface="Constantia"/>
              <a:sym typeface="Constantia"/>
            </a:endParaRPr>
          </a:p>
          <a:p>
            <a:pPr indent="0" lvl="0" marL="0" marR="0" rtl="0" algn="l">
              <a:spcBef>
                <a:spcPts val="0"/>
              </a:spcBef>
              <a:spcAft>
                <a:spcPts val="0"/>
              </a:spcAft>
              <a:buNone/>
            </a:pPr>
            <a:r>
              <a:rPr b="1" lang="zh-TW" sz="2800">
                <a:solidFill>
                  <a:schemeClr val="accent5"/>
                </a:solidFill>
                <a:latin typeface="Constantia"/>
                <a:ea typeface="Constantia"/>
                <a:cs typeface="Constantia"/>
                <a:sym typeface="Constantia"/>
              </a:rPr>
              <a:t>天氣</a:t>
            </a:r>
            <a:endParaRPr b="1" sz="2800">
              <a:solidFill>
                <a:schemeClr val="accent5"/>
              </a:solidFill>
              <a:latin typeface="Constantia"/>
              <a:ea typeface="Constantia"/>
              <a:cs typeface="Constantia"/>
              <a:sym typeface="Constantia"/>
            </a:endParaRPr>
          </a:p>
          <a:p>
            <a:pPr indent="0" lvl="0" marL="0" marR="0" rtl="0" algn="l">
              <a:spcBef>
                <a:spcPts val="0"/>
              </a:spcBef>
              <a:spcAft>
                <a:spcPts val="0"/>
              </a:spcAft>
              <a:buNone/>
            </a:pPr>
            <a:r>
              <a:rPr lang="zh-TW" sz="2800">
                <a:solidFill>
                  <a:srgbClr val="244061"/>
                </a:solidFill>
                <a:latin typeface="Constantia"/>
                <a:ea typeface="Constantia"/>
                <a:cs typeface="Constantia"/>
                <a:sym typeface="Constantia"/>
              </a:rPr>
              <a:t>是否</a:t>
            </a:r>
            <a:r>
              <a:rPr b="1" lang="zh-TW" sz="2800">
                <a:solidFill>
                  <a:srgbClr val="76923C"/>
                </a:solidFill>
                <a:latin typeface="Constantia"/>
                <a:ea typeface="Constantia"/>
                <a:cs typeface="Constantia"/>
                <a:sym typeface="Constantia"/>
              </a:rPr>
              <a:t>延賽</a:t>
            </a:r>
            <a:endParaRPr b="1" sz="2800">
              <a:solidFill>
                <a:srgbClr val="76923C"/>
              </a:solidFill>
              <a:latin typeface="Constantia"/>
              <a:ea typeface="Constantia"/>
              <a:cs typeface="Constantia"/>
              <a:sym typeface="Constant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15"/>
                                        </p:tgtEl>
                                        <p:attrNameLst>
                                          <p:attrName>style.visibility</p:attrName>
                                        </p:attrNameLst>
                                      </p:cBhvr>
                                      <p:to>
                                        <p:strVal val="visible"/>
                                      </p:to>
                                    </p:set>
                                    <p:animEffect filter="fade" transition="in">
                                      <p:cBhvr>
                                        <p:cTn dur="500"/>
                                        <p:tgtEl>
                                          <p:spTgt spid="1015"/>
                                        </p:tgtEl>
                                      </p:cBhvr>
                                    </p:animEffect>
                                  </p:childTnLst>
                                </p:cTn>
                              </p:par>
                              <p:par>
                                <p:cTn fill="hold" nodeType="withEffect" presetClass="entr" presetID="10" presetSubtype="0">
                                  <p:stCondLst>
                                    <p:cond delay="0"/>
                                  </p:stCondLst>
                                  <p:childTnLst>
                                    <p:set>
                                      <p:cBhvr>
                                        <p:cTn dur="1" fill="hold">
                                          <p:stCondLst>
                                            <p:cond delay="0"/>
                                          </p:stCondLst>
                                        </p:cTn>
                                        <p:tgtEl>
                                          <p:spTgt spid="1011"/>
                                        </p:tgtEl>
                                        <p:attrNameLst>
                                          <p:attrName>style.visibility</p:attrName>
                                        </p:attrNameLst>
                                      </p:cBhvr>
                                      <p:to>
                                        <p:strVal val="visible"/>
                                      </p:to>
                                    </p:set>
                                    <p:animEffect filter="fade" transition="in">
                                      <p:cBhvr>
                                        <p:cTn dur="500"/>
                                        <p:tgtEl>
                                          <p:spTgt spid="10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Shape 1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44061"/>
              </a:buClr>
              <a:buSzPts val="4400"/>
              <a:buFont typeface="Constantia"/>
              <a:buNone/>
            </a:pPr>
            <a:r>
              <a:t/>
            </a:r>
            <a:endParaRPr b="1" i="0" sz="4400" u="none" cap="none" strike="noStrike">
              <a:solidFill>
                <a:srgbClr val="244061"/>
              </a:solidFill>
              <a:latin typeface="Constantia"/>
              <a:ea typeface="Constantia"/>
              <a:cs typeface="Constantia"/>
              <a:sym typeface="Constantia"/>
            </a:endParaRPr>
          </a:p>
        </p:txBody>
      </p:sp>
      <p:sp>
        <p:nvSpPr>
          <p:cNvPr id="193" name="Shape 193"/>
          <p:cNvSpPr txBox="1"/>
          <p:nvPr>
            <p:ph idx="1" type="body"/>
          </p:nvPr>
        </p:nvSpPr>
        <p:spPr>
          <a:xfrm>
            <a:off x="323850" y="1196975"/>
            <a:ext cx="8496300" cy="5256213"/>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rgbClr val="632423"/>
              </a:buClr>
              <a:buSzPts val="3200"/>
              <a:buFont typeface="Arial Narrow"/>
              <a:buNone/>
            </a:pPr>
            <a:r>
              <a:t/>
            </a:r>
            <a:endParaRPr b="0" i="0" sz="3200" u="none" cap="none" strike="noStrike">
              <a:solidFill>
                <a:srgbClr val="244061"/>
              </a:solidFill>
              <a:latin typeface="Constantia"/>
              <a:ea typeface="Constantia"/>
              <a:cs typeface="Constantia"/>
              <a:sym typeface="Constantia"/>
            </a:endParaRPr>
          </a:p>
        </p:txBody>
      </p:sp>
      <p:sp>
        <p:nvSpPr>
          <p:cNvPr id="194" name="Shape 19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195" name="Shape 19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196" name="Shape 19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pic>
        <p:nvPicPr>
          <p:cNvPr descr="http://i1.wp.com/juku.it/wp-content/uploads/2014/03/1144569391.jpg" id="197" name="Shape 197"/>
          <p:cNvPicPr preferRelativeResize="0"/>
          <p:nvPr/>
        </p:nvPicPr>
        <p:blipFill rotWithShape="1">
          <a:blip r:embed="rId3">
            <a:alphaModFix/>
          </a:blip>
          <a:srcRect b="0" l="0" r="0" t="0"/>
          <a:stretch/>
        </p:blipFill>
        <p:spPr>
          <a:xfrm>
            <a:off x="-323850" y="-20638"/>
            <a:ext cx="10407650" cy="6905626"/>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9" name="Shape 1019"/>
        <p:cNvGrpSpPr/>
        <p:nvPr/>
      </p:nvGrpSpPr>
      <p:grpSpPr>
        <a:xfrm>
          <a:off x="0" y="0"/>
          <a:ext cx="0" cy="0"/>
          <a:chOff x="0" y="0"/>
          <a:chExt cx="0" cy="0"/>
        </a:xfrm>
      </p:grpSpPr>
      <p:sp>
        <p:nvSpPr>
          <p:cNvPr id="1020" name="Shape 1020"/>
          <p:cNvSpPr/>
          <p:nvPr/>
        </p:nvSpPr>
        <p:spPr>
          <a:xfrm>
            <a:off x="1143000" y="43542"/>
            <a:ext cx="7028543" cy="6857999"/>
          </a:xfrm>
          <a:prstGeom prst="rect">
            <a:avLst/>
          </a:prstGeom>
          <a:solidFill>
            <a:schemeClr val="lt1">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tantia"/>
              <a:ea typeface="Constantia"/>
              <a:cs typeface="Constantia"/>
              <a:sym typeface="Constantia"/>
            </a:endParaRPr>
          </a:p>
        </p:txBody>
      </p:sp>
      <p:pic>
        <p:nvPicPr>
          <p:cNvPr id="1021" name="Shape 1021"/>
          <p:cNvPicPr preferRelativeResize="0"/>
          <p:nvPr/>
        </p:nvPicPr>
        <p:blipFill rotWithShape="1">
          <a:blip r:embed="rId3">
            <a:alphaModFix/>
          </a:blip>
          <a:srcRect b="0" l="0" r="0" t="0"/>
          <a:stretch/>
        </p:blipFill>
        <p:spPr>
          <a:xfrm>
            <a:off x="1143000" y="0"/>
            <a:ext cx="6858000" cy="6858000"/>
          </a:xfrm>
          <a:prstGeom prst="rect">
            <a:avLst/>
          </a:prstGeom>
          <a:noFill/>
          <a:ln>
            <a:noFill/>
          </a:ln>
        </p:spPr>
      </p:pic>
      <p:sp>
        <p:nvSpPr>
          <p:cNvPr id="1022" name="Shape 1022"/>
          <p:cNvSpPr/>
          <p:nvPr/>
        </p:nvSpPr>
        <p:spPr>
          <a:xfrm>
            <a:off x="2264921" y="863999"/>
            <a:ext cx="2013541" cy="878661"/>
          </a:xfrm>
          <a:prstGeom prst="roundRect">
            <a:avLst>
              <a:gd fmla="val 16667" name="adj"/>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400">
                <a:solidFill>
                  <a:schemeClr val="dk1"/>
                </a:solidFill>
                <a:latin typeface="Constantia"/>
                <a:ea typeface="Constantia"/>
                <a:cs typeface="Constantia"/>
                <a:sym typeface="Constantia"/>
              </a:rPr>
              <a:t>Pearson cor: 0.923</a:t>
            </a:r>
            <a:endParaRPr/>
          </a:p>
          <a:p>
            <a:pPr indent="0" lvl="0" marL="0" marR="0" rtl="0" algn="l">
              <a:spcBef>
                <a:spcPts val="0"/>
              </a:spcBef>
              <a:spcAft>
                <a:spcPts val="0"/>
              </a:spcAft>
              <a:buNone/>
            </a:pPr>
            <a:r>
              <a:rPr lang="zh-TW" sz="1400">
                <a:solidFill>
                  <a:schemeClr val="dk1"/>
                </a:solidFill>
                <a:latin typeface="Arimo"/>
                <a:ea typeface="Arimo"/>
                <a:cs typeface="Arimo"/>
                <a:sym typeface="Arimo"/>
              </a:rPr>
              <a:t>R^2: 0.829</a:t>
            </a:r>
            <a:endParaRPr/>
          </a:p>
          <a:p>
            <a:pPr indent="0" lvl="0" marL="0" marR="0" rtl="0" algn="l">
              <a:spcBef>
                <a:spcPts val="0"/>
              </a:spcBef>
              <a:spcAft>
                <a:spcPts val="0"/>
              </a:spcAft>
              <a:buNone/>
            </a:pPr>
            <a:r>
              <a:rPr lang="zh-TW" sz="1400">
                <a:solidFill>
                  <a:schemeClr val="dk1"/>
                </a:solidFill>
                <a:latin typeface="Arimo"/>
                <a:ea typeface="Arimo"/>
                <a:cs typeface="Arimo"/>
                <a:sym typeface="Arimo"/>
              </a:rPr>
              <a:t>Avg. error rate: 14%</a:t>
            </a:r>
            <a:endParaRPr/>
          </a:p>
        </p:txBody>
      </p:sp>
      <p:sp>
        <p:nvSpPr>
          <p:cNvPr id="1023" name="Shape 1023"/>
          <p:cNvSpPr txBox="1"/>
          <p:nvPr/>
        </p:nvSpPr>
        <p:spPr>
          <a:xfrm rot="-2539586">
            <a:off x="6414355" y="990646"/>
            <a:ext cx="1001395" cy="28768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200">
                <a:solidFill>
                  <a:srgbClr val="FF0000"/>
                </a:solidFill>
                <a:latin typeface="Constantia"/>
                <a:ea typeface="Constantia"/>
                <a:cs typeface="Constantia"/>
                <a:sym typeface="Constantia"/>
              </a:rPr>
              <a:t>Identity line</a:t>
            </a:r>
            <a:endParaRPr sz="1200">
              <a:solidFill>
                <a:srgbClr val="FF0000"/>
              </a:solidFill>
              <a:latin typeface="Constantia"/>
              <a:ea typeface="Constantia"/>
              <a:cs typeface="Constantia"/>
              <a:sym typeface="Constantia"/>
            </a:endParaRPr>
          </a:p>
        </p:txBody>
      </p:sp>
      <p:sp>
        <p:nvSpPr>
          <p:cNvPr id="1024" name="Shape 1024"/>
          <p:cNvSpPr txBox="1"/>
          <p:nvPr/>
        </p:nvSpPr>
        <p:spPr>
          <a:xfrm rot="-2138186">
            <a:off x="6711623" y="2081590"/>
            <a:ext cx="886082" cy="28768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200">
                <a:solidFill>
                  <a:srgbClr val="E36C09"/>
                </a:solidFill>
                <a:latin typeface="Constantia"/>
                <a:ea typeface="Constantia"/>
                <a:cs typeface="Constantia"/>
                <a:sym typeface="Constantia"/>
              </a:rPr>
              <a:t>Fitted line</a:t>
            </a:r>
            <a:endParaRPr sz="1200">
              <a:solidFill>
                <a:srgbClr val="E36C09"/>
              </a:solidFill>
              <a:latin typeface="Constantia"/>
              <a:ea typeface="Constantia"/>
              <a:cs typeface="Constantia"/>
              <a:sym typeface="Constantia"/>
            </a:endParaRPr>
          </a:p>
        </p:txBody>
      </p:sp>
      <p:sp>
        <p:nvSpPr>
          <p:cNvPr id="1025" name="Shape 1025"/>
          <p:cNvSpPr/>
          <p:nvPr/>
        </p:nvSpPr>
        <p:spPr>
          <a:xfrm>
            <a:off x="3271691" y="159657"/>
            <a:ext cx="2843359" cy="3483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800">
                <a:solidFill>
                  <a:srgbClr val="244061"/>
                </a:solidFill>
                <a:latin typeface="Constantia"/>
                <a:ea typeface="Constantia"/>
                <a:cs typeface="Constantia"/>
                <a:sym typeface="Constantia"/>
              </a:rPr>
              <a:t>預測 2014 逐場進場人數</a:t>
            </a:r>
            <a:endParaRPr/>
          </a:p>
        </p:txBody>
      </p:sp>
      <p:sp>
        <p:nvSpPr>
          <p:cNvPr id="1026" name="Shape 10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1027" name="Shape 10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1028" name="Shape 10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20"/>
                                        </p:tgtEl>
                                        <p:attrNameLst>
                                          <p:attrName>style.visibility</p:attrName>
                                        </p:attrNameLst>
                                      </p:cBhvr>
                                      <p:to>
                                        <p:strVal val="visible"/>
                                      </p:to>
                                    </p:set>
                                    <p:animEffect filter="fade" transition="in">
                                      <p:cBhvr>
                                        <p:cTn dur="500"/>
                                        <p:tgtEl>
                                          <p:spTgt spid="10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2" name="Shape 1032"/>
        <p:cNvGrpSpPr/>
        <p:nvPr/>
      </p:nvGrpSpPr>
      <p:grpSpPr>
        <a:xfrm>
          <a:off x="0" y="0"/>
          <a:ext cx="0" cy="0"/>
          <a:chOff x="0" y="0"/>
          <a:chExt cx="0" cy="0"/>
        </a:xfrm>
      </p:grpSpPr>
      <p:pic>
        <p:nvPicPr>
          <p:cNvPr id="1033" name="Shape 1033"/>
          <p:cNvPicPr preferRelativeResize="0"/>
          <p:nvPr/>
        </p:nvPicPr>
        <p:blipFill rotWithShape="1">
          <a:blip r:embed="rId3">
            <a:alphaModFix/>
          </a:blip>
          <a:srcRect b="0" l="0" r="0" t="0"/>
          <a:stretch/>
        </p:blipFill>
        <p:spPr>
          <a:xfrm>
            <a:off x="1128486" y="0"/>
            <a:ext cx="6858000" cy="6858000"/>
          </a:xfrm>
          <a:prstGeom prst="rect">
            <a:avLst/>
          </a:prstGeom>
          <a:noFill/>
          <a:ln>
            <a:noFill/>
          </a:ln>
        </p:spPr>
      </p:pic>
      <p:sp>
        <p:nvSpPr>
          <p:cNvPr id="1034" name="Shape 1034"/>
          <p:cNvSpPr/>
          <p:nvPr/>
        </p:nvSpPr>
        <p:spPr>
          <a:xfrm>
            <a:off x="2264921" y="863999"/>
            <a:ext cx="2013541" cy="878661"/>
          </a:xfrm>
          <a:prstGeom prst="roundRect">
            <a:avLst>
              <a:gd fmla="val 16667" name="adj"/>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400">
                <a:solidFill>
                  <a:schemeClr val="dk1"/>
                </a:solidFill>
                <a:latin typeface="Constantia"/>
                <a:ea typeface="Constantia"/>
                <a:cs typeface="Constantia"/>
                <a:sym typeface="Constantia"/>
              </a:rPr>
              <a:t>Pearson cor: 0.923</a:t>
            </a:r>
            <a:endParaRPr/>
          </a:p>
          <a:p>
            <a:pPr indent="0" lvl="0" marL="0" marR="0" rtl="0" algn="l">
              <a:spcBef>
                <a:spcPts val="0"/>
              </a:spcBef>
              <a:spcAft>
                <a:spcPts val="0"/>
              </a:spcAft>
              <a:buNone/>
            </a:pPr>
            <a:r>
              <a:rPr lang="zh-TW" sz="1400">
                <a:solidFill>
                  <a:schemeClr val="dk1"/>
                </a:solidFill>
                <a:latin typeface="Arimo"/>
                <a:ea typeface="Arimo"/>
                <a:cs typeface="Arimo"/>
                <a:sym typeface="Arimo"/>
              </a:rPr>
              <a:t>R^2: 0.829</a:t>
            </a:r>
            <a:endParaRPr/>
          </a:p>
          <a:p>
            <a:pPr indent="0" lvl="0" marL="0" marR="0" rtl="0" algn="l">
              <a:spcBef>
                <a:spcPts val="0"/>
              </a:spcBef>
              <a:spcAft>
                <a:spcPts val="0"/>
              </a:spcAft>
              <a:buNone/>
            </a:pPr>
            <a:r>
              <a:rPr lang="zh-TW" sz="1400">
                <a:solidFill>
                  <a:schemeClr val="dk1"/>
                </a:solidFill>
                <a:latin typeface="Arimo"/>
                <a:ea typeface="Arimo"/>
                <a:cs typeface="Arimo"/>
                <a:sym typeface="Arimo"/>
              </a:rPr>
              <a:t>Avg. error rate: 14%</a:t>
            </a:r>
            <a:endParaRPr/>
          </a:p>
        </p:txBody>
      </p:sp>
      <p:sp>
        <p:nvSpPr>
          <p:cNvPr id="1035" name="Shape 1035"/>
          <p:cNvSpPr txBox="1"/>
          <p:nvPr/>
        </p:nvSpPr>
        <p:spPr>
          <a:xfrm rot="-2539586">
            <a:off x="6414355" y="990646"/>
            <a:ext cx="1001395" cy="28768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200">
                <a:solidFill>
                  <a:srgbClr val="FF0000"/>
                </a:solidFill>
                <a:latin typeface="Constantia"/>
                <a:ea typeface="Constantia"/>
                <a:cs typeface="Constantia"/>
                <a:sym typeface="Constantia"/>
              </a:rPr>
              <a:t>Identity line</a:t>
            </a:r>
            <a:endParaRPr sz="1200">
              <a:solidFill>
                <a:srgbClr val="FF0000"/>
              </a:solidFill>
              <a:latin typeface="Constantia"/>
              <a:ea typeface="Constantia"/>
              <a:cs typeface="Constantia"/>
              <a:sym typeface="Constantia"/>
            </a:endParaRPr>
          </a:p>
        </p:txBody>
      </p:sp>
      <p:sp>
        <p:nvSpPr>
          <p:cNvPr id="1036" name="Shape 1036"/>
          <p:cNvSpPr txBox="1"/>
          <p:nvPr/>
        </p:nvSpPr>
        <p:spPr>
          <a:xfrm rot="-2232674">
            <a:off x="6763568" y="1979991"/>
            <a:ext cx="886082" cy="28768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200">
                <a:solidFill>
                  <a:srgbClr val="E36C09"/>
                </a:solidFill>
                <a:latin typeface="Constantia"/>
                <a:ea typeface="Constantia"/>
                <a:cs typeface="Constantia"/>
                <a:sym typeface="Constantia"/>
              </a:rPr>
              <a:t>Fitted line</a:t>
            </a:r>
            <a:endParaRPr sz="1200">
              <a:solidFill>
                <a:srgbClr val="E36C09"/>
              </a:solidFill>
              <a:latin typeface="Constantia"/>
              <a:ea typeface="Constantia"/>
              <a:cs typeface="Constantia"/>
              <a:sym typeface="Constantia"/>
            </a:endParaRPr>
          </a:p>
        </p:txBody>
      </p:sp>
      <p:sp>
        <p:nvSpPr>
          <p:cNvPr id="1037" name="Shape 1037"/>
          <p:cNvSpPr/>
          <p:nvPr/>
        </p:nvSpPr>
        <p:spPr>
          <a:xfrm>
            <a:off x="3337007" y="210459"/>
            <a:ext cx="2843359" cy="3483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800">
                <a:solidFill>
                  <a:srgbClr val="244061"/>
                </a:solidFill>
                <a:latin typeface="Constantia"/>
                <a:ea typeface="Constantia"/>
                <a:cs typeface="Constantia"/>
                <a:sym typeface="Constantia"/>
              </a:rPr>
              <a:t>預測 2014 逐場進場人數</a:t>
            </a:r>
            <a:endParaRPr/>
          </a:p>
        </p:txBody>
      </p:sp>
      <p:sp>
        <p:nvSpPr>
          <p:cNvPr id="1038" name="Shape 1038"/>
          <p:cNvSpPr/>
          <p:nvPr/>
        </p:nvSpPr>
        <p:spPr>
          <a:xfrm>
            <a:off x="1143000" y="1"/>
            <a:ext cx="7028543" cy="6857999"/>
          </a:xfrm>
          <a:prstGeom prst="rect">
            <a:avLst/>
          </a:prstGeom>
          <a:solidFill>
            <a:schemeClr val="lt1">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tantia"/>
              <a:ea typeface="Constantia"/>
              <a:cs typeface="Constantia"/>
              <a:sym typeface="Constantia"/>
            </a:endParaRPr>
          </a:p>
        </p:txBody>
      </p:sp>
      <p:sp>
        <p:nvSpPr>
          <p:cNvPr id="1039" name="Shape 1039"/>
          <p:cNvSpPr txBox="1"/>
          <p:nvPr/>
        </p:nvSpPr>
        <p:spPr>
          <a:xfrm>
            <a:off x="1691516" y="2097970"/>
            <a:ext cx="6264857" cy="181588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2800">
                <a:solidFill>
                  <a:srgbClr val="244061"/>
                </a:solidFill>
                <a:latin typeface="Constantia"/>
                <a:ea typeface="Constantia"/>
                <a:cs typeface="Constantia"/>
                <a:sym typeface="Constantia"/>
              </a:rPr>
              <a:t>預測要素：</a:t>
            </a:r>
            <a:endParaRPr b="1" sz="2800">
              <a:solidFill>
                <a:srgbClr val="244061"/>
              </a:solidFill>
              <a:latin typeface="Constantia"/>
              <a:ea typeface="Constantia"/>
              <a:cs typeface="Constantia"/>
              <a:sym typeface="Constantia"/>
            </a:endParaRPr>
          </a:p>
          <a:p>
            <a:pPr indent="0" lvl="0" marL="0" marR="0" rtl="0" algn="l">
              <a:spcBef>
                <a:spcPts val="0"/>
              </a:spcBef>
              <a:spcAft>
                <a:spcPts val="0"/>
              </a:spcAft>
              <a:buNone/>
            </a:pPr>
            <a:r>
              <a:rPr lang="zh-TW" sz="2800">
                <a:solidFill>
                  <a:srgbClr val="244061"/>
                </a:solidFill>
                <a:latin typeface="Constantia"/>
                <a:ea typeface="Constantia"/>
                <a:cs typeface="Constantia"/>
                <a:sym typeface="Constantia"/>
              </a:rPr>
              <a:t>地點 – </a:t>
            </a:r>
            <a:r>
              <a:rPr b="1" lang="zh-TW" sz="2800">
                <a:solidFill>
                  <a:srgbClr val="FF0000"/>
                </a:solidFill>
                <a:latin typeface="Constantia"/>
                <a:ea typeface="Constantia"/>
                <a:cs typeface="Constantia"/>
                <a:sym typeface="Constantia"/>
              </a:rPr>
              <a:t>桃園、</a:t>
            </a:r>
            <a:r>
              <a:rPr b="1" lang="zh-TW" sz="2800">
                <a:solidFill>
                  <a:srgbClr val="76923C"/>
                </a:solidFill>
                <a:latin typeface="Constantia"/>
                <a:ea typeface="Constantia"/>
                <a:cs typeface="Constantia"/>
                <a:sym typeface="Constantia"/>
              </a:rPr>
              <a:t>新莊</a:t>
            </a:r>
            <a:r>
              <a:rPr b="1" lang="zh-TW" sz="2800">
                <a:solidFill>
                  <a:srgbClr val="FF0000"/>
                </a:solidFill>
                <a:latin typeface="Constantia"/>
                <a:ea typeface="Constantia"/>
                <a:cs typeface="Constantia"/>
                <a:sym typeface="Constantia"/>
              </a:rPr>
              <a:t>、屏東、天母</a:t>
            </a:r>
            <a:endParaRPr b="1" sz="2800">
              <a:solidFill>
                <a:srgbClr val="E36C09"/>
              </a:solidFill>
              <a:latin typeface="Constantia"/>
              <a:ea typeface="Constantia"/>
              <a:cs typeface="Constantia"/>
              <a:sym typeface="Constantia"/>
            </a:endParaRPr>
          </a:p>
          <a:p>
            <a:pPr indent="0" lvl="0" marL="0" marR="0" rtl="0" algn="l">
              <a:spcBef>
                <a:spcPts val="0"/>
              </a:spcBef>
              <a:spcAft>
                <a:spcPts val="0"/>
              </a:spcAft>
              <a:buNone/>
            </a:pPr>
            <a:r>
              <a:rPr lang="zh-TW" sz="2800">
                <a:solidFill>
                  <a:srgbClr val="244061"/>
                </a:solidFill>
                <a:latin typeface="Constantia"/>
                <a:ea typeface="Constantia"/>
                <a:cs typeface="Constantia"/>
                <a:sym typeface="Constantia"/>
              </a:rPr>
              <a:t>時間 - </a:t>
            </a:r>
            <a:r>
              <a:rPr b="1" lang="zh-TW" sz="2800">
                <a:solidFill>
                  <a:srgbClr val="FF0000"/>
                </a:solidFill>
                <a:latin typeface="Constantia"/>
                <a:ea typeface="Constantia"/>
                <a:cs typeface="Constantia"/>
                <a:sym typeface="Constantia"/>
              </a:rPr>
              <a:t>是不是週五、週末、</a:t>
            </a:r>
            <a:r>
              <a:rPr b="1" lang="zh-TW" sz="2800">
                <a:solidFill>
                  <a:srgbClr val="76923C"/>
                </a:solidFill>
                <a:latin typeface="Constantia"/>
                <a:ea typeface="Constantia"/>
                <a:cs typeface="Constantia"/>
                <a:sym typeface="Constantia"/>
              </a:rPr>
              <a:t>週二、週四</a:t>
            </a:r>
            <a:endParaRPr b="1" sz="2800">
              <a:solidFill>
                <a:srgbClr val="76923C"/>
              </a:solidFill>
              <a:latin typeface="Constantia"/>
              <a:ea typeface="Constantia"/>
              <a:cs typeface="Constantia"/>
              <a:sym typeface="Constantia"/>
            </a:endParaRPr>
          </a:p>
          <a:p>
            <a:pPr indent="0" lvl="0" marL="0" marR="0" rtl="0" algn="l">
              <a:spcBef>
                <a:spcPts val="0"/>
              </a:spcBef>
              <a:spcAft>
                <a:spcPts val="0"/>
              </a:spcAft>
              <a:buNone/>
            </a:pPr>
            <a:r>
              <a:rPr b="1" lang="zh-TW" sz="2800">
                <a:solidFill>
                  <a:schemeClr val="accent5"/>
                </a:solidFill>
                <a:latin typeface="Constantia"/>
                <a:ea typeface="Constantia"/>
                <a:cs typeface="Constantia"/>
                <a:sym typeface="Constantia"/>
              </a:rPr>
              <a:t>天氣</a:t>
            </a:r>
            <a:endParaRPr b="1" sz="2800">
              <a:solidFill>
                <a:schemeClr val="accent5"/>
              </a:solidFill>
              <a:latin typeface="Constantia"/>
              <a:ea typeface="Constantia"/>
              <a:cs typeface="Constantia"/>
              <a:sym typeface="Constantia"/>
            </a:endParaRPr>
          </a:p>
        </p:txBody>
      </p:sp>
      <p:sp>
        <p:nvSpPr>
          <p:cNvPr id="1040" name="Shape 104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1041" name="Shape 104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1042" name="Shape 10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39"/>
                                        </p:tgtEl>
                                        <p:attrNameLst>
                                          <p:attrName>style.visibility</p:attrName>
                                        </p:attrNameLst>
                                      </p:cBhvr>
                                      <p:to>
                                        <p:strVal val="visible"/>
                                      </p:to>
                                    </p:set>
                                    <p:animEffect filter="fade" transition="in">
                                      <p:cBhvr>
                                        <p:cTn dur="500"/>
                                        <p:tgtEl>
                                          <p:spTgt spid="1039"/>
                                        </p:tgtEl>
                                      </p:cBhvr>
                                    </p:animEffect>
                                  </p:childTnLst>
                                </p:cTn>
                              </p:par>
                              <p:par>
                                <p:cTn fill="hold" nodeType="withEffect" presetClass="entr" presetID="10" presetSubtype="0">
                                  <p:stCondLst>
                                    <p:cond delay="0"/>
                                  </p:stCondLst>
                                  <p:childTnLst>
                                    <p:set>
                                      <p:cBhvr>
                                        <p:cTn dur="1" fill="hold">
                                          <p:stCondLst>
                                            <p:cond delay="0"/>
                                          </p:stCondLst>
                                        </p:cTn>
                                        <p:tgtEl>
                                          <p:spTgt spid="1038"/>
                                        </p:tgtEl>
                                        <p:attrNameLst>
                                          <p:attrName>style.visibility</p:attrName>
                                        </p:attrNameLst>
                                      </p:cBhvr>
                                      <p:to>
                                        <p:strVal val="visible"/>
                                      </p:to>
                                    </p:set>
                                    <p:animEffect filter="fade" transition="in">
                                      <p:cBhvr>
                                        <p:cTn dur="500"/>
                                        <p:tgtEl>
                                          <p:spTgt spid="10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6" name="Shape 1046"/>
        <p:cNvGrpSpPr/>
        <p:nvPr/>
      </p:nvGrpSpPr>
      <p:grpSpPr>
        <a:xfrm>
          <a:off x="0" y="0"/>
          <a:ext cx="0" cy="0"/>
          <a:chOff x="0" y="0"/>
          <a:chExt cx="0" cy="0"/>
        </a:xfrm>
      </p:grpSpPr>
      <p:sp>
        <p:nvSpPr>
          <p:cNvPr id="1047" name="Shape 1047"/>
          <p:cNvSpPr/>
          <p:nvPr/>
        </p:nvSpPr>
        <p:spPr>
          <a:xfrm>
            <a:off x="1143000" y="0"/>
            <a:ext cx="7028543" cy="6857999"/>
          </a:xfrm>
          <a:prstGeom prst="rect">
            <a:avLst/>
          </a:prstGeom>
          <a:solidFill>
            <a:schemeClr val="lt1">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tantia"/>
              <a:ea typeface="Constantia"/>
              <a:cs typeface="Constantia"/>
              <a:sym typeface="Constantia"/>
            </a:endParaRPr>
          </a:p>
        </p:txBody>
      </p:sp>
      <p:pic>
        <p:nvPicPr>
          <p:cNvPr id="1048" name="Shape 1048"/>
          <p:cNvPicPr preferRelativeResize="0"/>
          <p:nvPr/>
        </p:nvPicPr>
        <p:blipFill rotWithShape="1">
          <a:blip r:embed="rId3">
            <a:alphaModFix/>
          </a:blip>
          <a:srcRect b="0" l="0" r="0" t="0"/>
          <a:stretch/>
        </p:blipFill>
        <p:spPr>
          <a:xfrm>
            <a:off x="1143000" y="0"/>
            <a:ext cx="6858000" cy="6858000"/>
          </a:xfrm>
          <a:prstGeom prst="rect">
            <a:avLst/>
          </a:prstGeom>
          <a:noFill/>
          <a:ln>
            <a:noFill/>
          </a:ln>
        </p:spPr>
      </p:pic>
      <p:sp>
        <p:nvSpPr>
          <p:cNvPr id="1049" name="Shape 1049"/>
          <p:cNvSpPr/>
          <p:nvPr/>
        </p:nvSpPr>
        <p:spPr>
          <a:xfrm>
            <a:off x="2264921" y="863999"/>
            <a:ext cx="2013541" cy="878661"/>
          </a:xfrm>
          <a:prstGeom prst="roundRect">
            <a:avLst>
              <a:gd fmla="val 16667" name="adj"/>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400">
                <a:solidFill>
                  <a:schemeClr val="dk1"/>
                </a:solidFill>
                <a:latin typeface="Constantia"/>
                <a:ea typeface="Constantia"/>
                <a:cs typeface="Constantia"/>
                <a:sym typeface="Constantia"/>
              </a:rPr>
              <a:t>Pearson cor: 0.939</a:t>
            </a:r>
            <a:endParaRPr/>
          </a:p>
          <a:p>
            <a:pPr indent="0" lvl="0" marL="0" marR="0" rtl="0" algn="l">
              <a:spcBef>
                <a:spcPts val="0"/>
              </a:spcBef>
              <a:spcAft>
                <a:spcPts val="0"/>
              </a:spcAft>
              <a:buNone/>
            </a:pPr>
            <a:r>
              <a:rPr lang="zh-TW" sz="1400">
                <a:solidFill>
                  <a:schemeClr val="dk1"/>
                </a:solidFill>
                <a:latin typeface="Arimo"/>
                <a:ea typeface="Arimo"/>
                <a:cs typeface="Arimo"/>
                <a:sym typeface="Arimo"/>
              </a:rPr>
              <a:t>R^2: 0.858</a:t>
            </a:r>
            <a:endParaRPr/>
          </a:p>
          <a:p>
            <a:pPr indent="0" lvl="0" marL="0" marR="0" rtl="0" algn="l">
              <a:spcBef>
                <a:spcPts val="0"/>
              </a:spcBef>
              <a:spcAft>
                <a:spcPts val="0"/>
              </a:spcAft>
              <a:buNone/>
            </a:pPr>
            <a:r>
              <a:rPr lang="zh-TW" sz="1400">
                <a:solidFill>
                  <a:schemeClr val="dk1"/>
                </a:solidFill>
                <a:latin typeface="Arimo"/>
                <a:ea typeface="Arimo"/>
                <a:cs typeface="Arimo"/>
                <a:sym typeface="Arimo"/>
              </a:rPr>
              <a:t>Avg. error rate: 12.6%</a:t>
            </a:r>
            <a:endParaRPr/>
          </a:p>
        </p:txBody>
      </p:sp>
      <p:sp>
        <p:nvSpPr>
          <p:cNvPr id="1050" name="Shape 1050"/>
          <p:cNvSpPr txBox="1"/>
          <p:nvPr/>
        </p:nvSpPr>
        <p:spPr>
          <a:xfrm rot="-2539586">
            <a:off x="6414355" y="990646"/>
            <a:ext cx="1001395" cy="28768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200">
                <a:solidFill>
                  <a:srgbClr val="FF0000"/>
                </a:solidFill>
                <a:latin typeface="Constantia"/>
                <a:ea typeface="Constantia"/>
                <a:cs typeface="Constantia"/>
                <a:sym typeface="Constantia"/>
              </a:rPr>
              <a:t>Identity line</a:t>
            </a:r>
            <a:endParaRPr sz="1200">
              <a:solidFill>
                <a:srgbClr val="FF0000"/>
              </a:solidFill>
              <a:latin typeface="Constantia"/>
              <a:ea typeface="Constantia"/>
              <a:cs typeface="Constantia"/>
              <a:sym typeface="Constantia"/>
            </a:endParaRPr>
          </a:p>
        </p:txBody>
      </p:sp>
      <p:sp>
        <p:nvSpPr>
          <p:cNvPr id="1051" name="Shape 1051"/>
          <p:cNvSpPr txBox="1"/>
          <p:nvPr/>
        </p:nvSpPr>
        <p:spPr>
          <a:xfrm rot="-2153599">
            <a:off x="6470783" y="1989702"/>
            <a:ext cx="886082" cy="28768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200">
                <a:solidFill>
                  <a:srgbClr val="E36C09"/>
                </a:solidFill>
                <a:latin typeface="Constantia"/>
                <a:ea typeface="Constantia"/>
                <a:cs typeface="Constantia"/>
                <a:sym typeface="Constantia"/>
              </a:rPr>
              <a:t>Fitted line</a:t>
            </a:r>
            <a:endParaRPr sz="1200">
              <a:solidFill>
                <a:srgbClr val="E36C09"/>
              </a:solidFill>
              <a:latin typeface="Constantia"/>
              <a:ea typeface="Constantia"/>
              <a:cs typeface="Constantia"/>
              <a:sym typeface="Constantia"/>
            </a:endParaRPr>
          </a:p>
        </p:txBody>
      </p:sp>
      <p:sp>
        <p:nvSpPr>
          <p:cNvPr id="1052" name="Shape 1052"/>
          <p:cNvSpPr/>
          <p:nvPr/>
        </p:nvSpPr>
        <p:spPr>
          <a:xfrm>
            <a:off x="3271691" y="159657"/>
            <a:ext cx="2843359" cy="3483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800">
                <a:solidFill>
                  <a:srgbClr val="244061"/>
                </a:solidFill>
                <a:latin typeface="Constantia"/>
                <a:ea typeface="Constantia"/>
                <a:cs typeface="Constantia"/>
                <a:sym typeface="Constantia"/>
              </a:rPr>
              <a:t>預測 2015 逐場進場人數</a:t>
            </a:r>
            <a:endParaRPr/>
          </a:p>
        </p:txBody>
      </p:sp>
      <p:sp>
        <p:nvSpPr>
          <p:cNvPr id="1053" name="Shape 105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1054" name="Shape 105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1055" name="Shape 105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47"/>
                                        </p:tgtEl>
                                        <p:attrNameLst>
                                          <p:attrName>style.visibility</p:attrName>
                                        </p:attrNameLst>
                                      </p:cBhvr>
                                      <p:to>
                                        <p:strVal val="visible"/>
                                      </p:to>
                                    </p:set>
                                    <p:animEffect filter="fade" transition="in">
                                      <p:cBhvr>
                                        <p:cTn dur="500"/>
                                        <p:tgtEl>
                                          <p:spTgt spid="10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9" name="Shape 1059"/>
        <p:cNvGrpSpPr/>
        <p:nvPr/>
      </p:nvGrpSpPr>
      <p:grpSpPr>
        <a:xfrm>
          <a:off x="0" y="0"/>
          <a:ext cx="0" cy="0"/>
          <a:chOff x="0" y="0"/>
          <a:chExt cx="0" cy="0"/>
        </a:xfrm>
      </p:grpSpPr>
      <p:pic>
        <p:nvPicPr>
          <p:cNvPr id="1060" name="Shape 1060"/>
          <p:cNvPicPr preferRelativeResize="0"/>
          <p:nvPr/>
        </p:nvPicPr>
        <p:blipFill rotWithShape="1">
          <a:blip r:embed="rId3">
            <a:alphaModFix/>
          </a:blip>
          <a:srcRect b="0" l="0" r="0" t="0"/>
          <a:stretch/>
        </p:blipFill>
        <p:spPr>
          <a:xfrm>
            <a:off x="1143000" y="0"/>
            <a:ext cx="6858000" cy="6858000"/>
          </a:xfrm>
          <a:prstGeom prst="rect">
            <a:avLst/>
          </a:prstGeom>
          <a:noFill/>
          <a:ln>
            <a:noFill/>
          </a:ln>
        </p:spPr>
      </p:pic>
      <p:sp>
        <p:nvSpPr>
          <p:cNvPr id="1061" name="Shape 1061"/>
          <p:cNvSpPr/>
          <p:nvPr/>
        </p:nvSpPr>
        <p:spPr>
          <a:xfrm>
            <a:off x="2264921" y="863999"/>
            <a:ext cx="2013541" cy="878661"/>
          </a:xfrm>
          <a:prstGeom prst="roundRect">
            <a:avLst>
              <a:gd fmla="val 16667" name="adj"/>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400">
                <a:solidFill>
                  <a:schemeClr val="dk1"/>
                </a:solidFill>
                <a:latin typeface="Constantia"/>
                <a:ea typeface="Constantia"/>
                <a:cs typeface="Constantia"/>
                <a:sym typeface="Constantia"/>
              </a:rPr>
              <a:t>Pearson cor: 0.939</a:t>
            </a:r>
            <a:endParaRPr/>
          </a:p>
          <a:p>
            <a:pPr indent="0" lvl="0" marL="0" marR="0" rtl="0" algn="l">
              <a:spcBef>
                <a:spcPts val="0"/>
              </a:spcBef>
              <a:spcAft>
                <a:spcPts val="0"/>
              </a:spcAft>
              <a:buNone/>
            </a:pPr>
            <a:r>
              <a:rPr lang="zh-TW" sz="1400">
                <a:solidFill>
                  <a:schemeClr val="dk1"/>
                </a:solidFill>
                <a:latin typeface="Arimo"/>
                <a:ea typeface="Arimo"/>
                <a:cs typeface="Arimo"/>
                <a:sym typeface="Arimo"/>
              </a:rPr>
              <a:t>R^2: 0.858</a:t>
            </a:r>
            <a:endParaRPr/>
          </a:p>
          <a:p>
            <a:pPr indent="0" lvl="0" marL="0" marR="0" rtl="0" algn="l">
              <a:spcBef>
                <a:spcPts val="0"/>
              </a:spcBef>
              <a:spcAft>
                <a:spcPts val="0"/>
              </a:spcAft>
              <a:buNone/>
            </a:pPr>
            <a:r>
              <a:rPr lang="zh-TW" sz="1400">
                <a:solidFill>
                  <a:schemeClr val="dk1"/>
                </a:solidFill>
                <a:latin typeface="Arimo"/>
                <a:ea typeface="Arimo"/>
                <a:cs typeface="Arimo"/>
                <a:sym typeface="Arimo"/>
              </a:rPr>
              <a:t>Avg. error rate: 12.6%</a:t>
            </a:r>
            <a:endParaRPr/>
          </a:p>
        </p:txBody>
      </p:sp>
      <p:sp>
        <p:nvSpPr>
          <p:cNvPr id="1062" name="Shape 1062"/>
          <p:cNvSpPr txBox="1"/>
          <p:nvPr/>
        </p:nvSpPr>
        <p:spPr>
          <a:xfrm rot="-2539586">
            <a:off x="6414355" y="990646"/>
            <a:ext cx="1001395" cy="28768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200">
                <a:solidFill>
                  <a:srgbClr val="FF0000"/>
                </a:solidFill>
                <a:latin typeface="Constantia"/>
                <a:ea typeface="Constantia"/>
                <a:cs typeface="Constantia"/>
                <a:sym typeface="Constantia"/>
              </a:rPr>
              <a:t>Identity line</a:t>
            </a:r>
            <a:endParaRPr sz="1200">
              <a:solidFill>
                <a:srgbClr val="FF0000"/>
              </a:solidFill>
              <a:latin typeface="Constantia"/>
              <a:ea typeface="Constantia"/>
              <a:cs typeface="Constantia"/>
              <a:sym typeface="Constantia"/>
            </a:endParaRPr>
          </a:p>
        </p:txBody>
      </p:sp>
      <p:sp>
        <p:nvSpPr>
          <p:cNvPr id="1063" name="Shape 1063"/>
          <p:cNvSpPr txBox="1"/>
          <p:nvPr/>
        </p:nvSpPr>
        <p:spPr>
          <a:xfrm rot="-2203691">
            <a:off x="6470783" y="1873589"/>
            <a:ext cx="886082" cy="28768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200">
                <a:solidFill>
                  <a:srgbClr val="E36C09"/>
                </a:solidFill>
                <a:latin typeface="Constantia"/>
                <a:ea typeface="Constantia"/>
                <a:cs typeface="Constantia"/>
                <a:sym typeface="Constantia"/>
              </a:rPr>
              <a:t>Fitted line</a:t>
            </a:r>
            <a:endParaRPr sz="1200">
              <a:solidFill>
                <a:srgbClr val="E36C09"/>
              </a:solidFill>
              <a:latin typeface="Constantia"/>
              <a:ea typeface="Constantia"/>
              <a:cs typeface="Constantia"/>
              <a:sym typeface="Constantia"/>
            </a:endParaRPr>
          </a:p>
        </p:txBody>
      </p:sp>
      <p:sp>
        <p:nvSpPr>
          <p:cNvPr id="1064" name="Shape 1064"/>
          <p:cNvSpPr/>
          <p:nvPr/>
        </p:nvSpPr>
        <p:spPr>
          <a:xfrm>
            <a:off x="3271691" y="130629"/>
            <a:ext cx="2843359" cy="3483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800">
                <a:solidFill>
                  <a:srgbClr val="244061"/>
                </a:solidFill>
                <a:latin typeface="Constantia"/>
                <a:ea typeface="Constantia"/>
                <a:cs typeface="Constantia"/>
                <a:sym typeface="Constantia"/>
              </a:rPr>
              <a:t>預測 2015 逐場進場人數</a:t>
            </a:r>
            <a:endParaRPr/>
          </a:p>
        </p:txBody>
      </p:sp>
      <p:sp>
        <p:nvSpPr>
          <p:cNvPr id="1065" name="Shape 1065"/>
          <p:cNvSpPr/>
          <p:nvPr/>
        </p:nvSpPr>
        <p:spPr>
          <a:xfrm>
            <a:off x="1143000" y="0"/>
            <a:ext cx="7028543" cy="6857999"/>
          </a:xfrm>
          <a:prstGeom prst="rect">
            <a:avLst/>
          </a:prstGeom>
          <a:solidFill>
            <a:schemeClr val="lt1">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tantia"/>
              <a:ea typeface="Constantia"/>
              <a:cs typeface="Constantia"/>
              <a:sym typeface="Constantia"/>
            </a:endParaRPr>
          </a:p>
        </p:txBody>
      </p:sp>
      <p:sp>
        <p:nvSpPr>
          <p:cNvPr id="1066" name="Shape 106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1067" name="Shape 106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1068" name="Shape 106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sp>
        <p:nvSpPr>
          <p:cNvPr id="1069" name="Shape 1069"/>
          <p:cNvSpPr txBox="1"/>
          <p:nvPr/>
        </p:nvSpPr>
        <p:spPr>
          <a:xfrm>
            <a:off x="2513472" y="1839348"/>
            <a:ext cx="4519186" cy="267765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2800">
                <a:solidFill>
                  <a:srgbClr val="244061"/>
                </a:solidFill>
                <a:latin typeface="Constantia"/>
                <a:ea typeface="Constantia"/>
                <a:cs typeface="Constantia"/>
                <a:sym typeface="Constantia"/>
              </a:rPr>
              <a:t>預測要素：</a:t>
            </a:r>
            <a:endParaRPr b="1" sz="2800">
              <a:solidFill>
                <a:srgbClr val="244061"/>
              </a:solidFill>
              <a:latin typeface="Constantia"/>
              <a:ea typeface="Constantia"/>
              <a:cs typeface="Constantia"/>
              <a:sym typeface="Constantia"/>
            </a:endParaRPr>
          </a:p>
          <a:p>
            <a:pPr indent="0" lvl="0" marL="0" marR="0" rtl="0" algn="l">
              <a:spcBef>
                <a:spcPts val="0"/>
              </a:spcBef>
              <a:spcAft>
                <a:spcPts val="0"/>
              </a:spcAft>
              <a:buNone/>
            </a:pPr>
            <a:r>
              <a:rPr lang="zh-TW" sz="2800">
                <a:solidFill>
                  <a:srgbClr val="244061"/>
                </a:solidFill>
                <a:latin typeface="Constantia"/>
                <a:ea typeface="Constantia"/>
                <a:cs typeface="Constantia"/>
                <a:sym typeface="Constantia"/>
              </a:rPr>
              <a:t>地點 – </a:t>
            </a:r>
            <a:r>
              <a:rPr b="1" lang="zh-TW" sz="2800">
                <a:solidFill>
                  <a:srgbClr val="FF0000"/>
                </a:solidFill>
                <a:latin typeface="Constantia"/>
                <a:ea typeface="Constantia"/>
                <a:cs typeface="Constantia"/>
                <a:sym typeface="Constantia"/>
              </a:rPr>
              <a:t>桃園、嘉義市、</a:t>
            </a:r>
            <a:endParaRPr b="1" sz="2800">
              <a:solidFill>
                <a:srgbClr val="FF0000"/>
              </a:solidFill>
              <a:latin typeface="Constantia"/>
              <a:ea typeface="Constantia"/>
              <a:cs typeface="Constantia"/>
              <a:sym typeface="Constantia"/>
            </a:endParaRPr>
          </a:p>
          <a:p>
            <a:pPr indent="0" lvl="0" marL="0" marR="0" rtl="0" algn="l">
              <a:spcBef>
                <a:spcPts val="0"/>
              </a:spcBef>
              <a:spcAft>
                <a:spcPts val="0"/>
              </a:spcAft>
              <a:buNone/>
            </a:pPr>
            <a:r>
              <a:rPr b="1" lang="zh-TW" sz="2800">
                <a:solidFill>
                  <a:srgbClr val="FF0000"/>
                </a:solidFill>
                <a:latin typeface="Constantia"/>
                <a:ea typeface="Constantia"/>
                <a:cs typeface="Constantia"/>
                <a:sym typeface="Constantia"/>
              </a:rPr>
              <a:t>	  </a:t>
            </a:r>
            <a:r>
              <a:rPr b="1" lang="zh-TW" sz="2800">
                <a:solidFill>
                  <a:srgbClr val="76923C"/>
                </a:solidFill>
                <a:latin typeface="Constantia"/>
                <a:ea typeface="Constantia"/>
                <a:cs typeface="Constantia"/>
                <a:sym typeface="Constantia"/>
              </a:rPr>
              <a:t>澄清湖、台南、新莊</a:t>
            </a:r>
            <a:endParaRPr b="1" sz="2800">
              <a:solidFill>
                <a:srgbClr val="76923C"/>
              </a:solidFill>
              <a:latin typeface="Constantia"/>
              <a:ea typeface="Constantia"/>
              <a:cs typeface="Constantia"/>
              <a:sym typeface="Constantia"/>
            </a:endParaRPr>
          </a:p>
          <a:p>
            <a:pPr indent="0" lvl="0" marL="0" marR="0" rtl="0" algn="l">
              <a:spcBef>
                <a:spcPts val="0"/>
              </a:spcBef>
              <a:spcAft>
                <a:spcPts val="0"/>
              </a:spcAft>
              <a:buNone/>
            </a:pPr>
            <a:r>
              <a:rPr lang="zh-TW" sz="2800">
                <a:solidFill>
                  <a:srgbClr val="244061"/>
                </a:solidFill>
                <a:latin typeface="Constantia"/>
                <a:ea typeface="Constantia"/>
                <a:cs typeface="Constantia"/>
                <a:sym typeface="Constantia"/>
              </a:rPr>
              <a:t>時間 - </a:t>
            </a:r>
            <a:r>
              <a:rPr b="1" lang="zh-TW" sz="2800">
                <a:solidFill>
                  <a:srgbClr val="FF0000"/>
                </a:solidFill>
                <a:latin typeface="Constantia"/>
                <a:ea typeface="Constantia"/>
                <a:cs typeface="Constantia"/>
                <a:sym typeface="Constantia"/>
              </a:rPr>
              <a:t>是不是週末、</a:t>
            </a:r>
            <a:r>
              <a:rPr b="1" lang="zh-TW" sz="2800">
                <a:solidFill>
                  <a:srgbClr val="76923C"/>
                </a:solidFill>
                <a:latin typeface="Constantia"/>
                <a:ea typeface="Constantia"/>
                <a:cs typeface="Constantia"/>
                <a:sym typeface="Constantia"/>
              </a:rPr>
              <a:t>週四</a:t>
            </a:r>
            <a:endParaRPr b="1" sz="2800">
              <a:solidFill>
                <a:srgbClr val="76923C"/>
              </a:solidFill>
              <a:latin typeface="Constantia"/>
              <a:ea typeface="Constantia"/>
              <a:cs typeface="Constantia"/>
              <a:sym typeface="Constantia"/>
            </a:endParaRPr>
          </a:p>
          <a:p>
            <a:pPr indent="0" lvl="0" marL="0" marR="0" rtl="0" algn="l">
              <a:spcBef>
                <a:spcPts val="0"/>
              </a:spcBef>
              <a:spcAft>
                <a:spcPts val="0"/>
              </a:spcAft>
              <a:buNone/>
            </a:pPr>
            <a:r>
              <a:rPr b="1" lang="zh-TW" sz="2800">
                <a:solidFill>
                  <a:schemeClr val="accent5"/>
                </a:solidFill>
                <a:latin typeface="Constantia"/>
                <a:ea typeface="Constantia"/>
                <a:cs typeface="Constantia"/>
                <a:sym typeface="Constantia"/>
              </a:rPr>
              <a:t>天氣</a:t>
            </a:r>
            <a:endParaRPr b="1" sz="2800">
              <a:solidFill>
                <a:schemeClr val="accent5"/>
              </a:solidFill>
              <a:latin typeface="Constantia"/>
              <a:ea typeface="Constantia"/>
              <a:cs typeface="Constantia"/>
              <a:sym typeface="Constantia"/>
            </a:endParaRPr>
          </a:p>
          <a:p>
            <a:pPr indent="0" lvl="0" marL="0" marR="0" rtl="0" algn="l">
              <a:spcBef>
                <a:spcPts val="0"/>
              </a:spcBef>
              <a:spcAft>
                <a:spcPts val="0"/>
              </a:spcAft>
              <a:buNone/>
            </a:pPr>
            <a:r>
              <a:rPr lang="zh-TW" sz="2800">
                <a:solidFill>
                  <a:srgbClr val="244061"/>
                </a:solidFill>
                <a:latin typeface="Constantia"/>
                <a:ea typeface="Constantia"/>
                <a:cs typeface="Constantia"/>
                <a:sym typeface="Constantia"/>
              </a:rPr>
              <a:t>是否</a:t>
            </a:r>
            <a:r>
              <a:rPr b="1" lang="zh-TW" sz="2800">
                <a:solidFill>
                  <a:srgbClr val="76923C"/>
                </a:solidFill>
                <a:latin typeface="Constantia"/>
                <a:ea typeface="Constantia"/>
                <a:cs typeface="Constantia"/>
                <a:sym typeface="Constantia"/>
              </a:rPr>
              <a:t>延賽</a:t>
            </a:r>
            <a:endParaRPr b="1" sz="2800">
              <a:solidFill>
                <a:srgbClr val="76923C"/>
              </a:solidFill>
              <a:latin typeface="Constantia"/>
              <a:ea typeface="Constantia"/>
              <a:cs typeface="Constantia"/>
              <a:sym typeface="Constant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69"/>
                                        </p:tgtEl>
                                        <p:attrNameLst>
                                          <p:attrName>style.visibility</p:attrName>
                                        </p:attrNameLst>
                                      </p:cBhvr>
                                      <p:to>
                                        <p:strVal val="visible"/>
                                      </p:to>
                                    </p:set>
                                    <p:animEffect filter="fade" transition="in">
                                      <p:cBhvr>
                                        <p:cTn dur="500"/>
                                        <p:tgtEl>
                                          <p:spTgt spid="1069"/>
                                        </p:tgtEl>
                                      </p:cBhvr>
                                    </p:animEffect>
                                  </p:childTnLst>
                                </p:cTn>
                              </p:par>
                              <p:par>
                                <p:cTn fill="hold" nodeType="withEffect" presetClass="entr" presetID="10" presetSubtype="0">
                                  <p:stCondLst>
                                    <p:cond delay="0"/>
                                  </p:stCondLst>
                                  <p:childTnLst>
                                    <p:set>
                                      <p:cBhvr>
                                        <p:cTn dur="1" fill="hold">
                                          <p:stCondLst>
                                            <p:cond delay="0"/>
                                          </p:stCondLst>
                                        </p:cTn>
                                        <p:tgtEl>
                                          <p:spTgt spid="1065"/>
                                        </p:tgtEl>
                                        <p:attrNameLst>
                                          <p:attrName>style.visibility</p:attrName>
                                        </p:attrNameLst>
                                      </p:cBhvr>
                                      <p:to>
                                        <p:strVal val="visible"/>
                                      </p:to>
                                    </p:set>
                                    <p:animEffect filter="fade" transition="in">
                                      <p:cBhvr>
                                        <p:cTn dur="500"/>
                                        <p:tgtEl>
                                          <p:spTgt spid="10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3" name="Shape 1073"/>
        <p:cNvGrpSpPr/>
        <p:nvPr/>
      </p:nvGrpSpPr>
      <p:grpSpPr>
        <a:xfrm>
          <a:off x="0" y="0"/>
          <a:ext cx="0" cy="0"/>
          <a:chOff x="0" y="0"/>
          <a:chExt cx="0" cy="0"/>
        </a:xfrm>
      </p:grpSpPr>
      <p:sp>
        <p:nvSpPr>
          <p:cNvPr id="1074" name="Shape 10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44061"/>
              </a:buClr>
              <a:buSzPts val="4400"/>
              <a:buFont typeface="Constantia"/>
              <a:buNone/>
            </a:pPr>
            <a:r>
              <a:rPr b="1" i="0" lang="zh-TW" sz="4400" u="none" cap="none" strike="noStrike">
                <a:solidFill>
                  <a:srgbClr val="244061"/>
                </a:solidFill>
                <a:latin typeface="Constantia"/>
                <a:ea typeface="Constantia"/>
                <a:cs typeface="Constantia"/>
                <a:sym typeface="Constantia"/>
              </a:rPr>
              <a:t>小結</a:t>
            </a:r>
            <a:endParaRPr b="1" i="0" sz="4400" u="none" cap="none" strike="noStrike">
              <a:solidFill>
                <a:srgbClr val="244061"/>
              </a:solidFill>
              <a:latin typeface="Constantia"/>
              <a:ea typeface="Constantia"/>
              <a:cs typeface="Constantia"/>
              <a:sym typeface="Constantia"/>
            </a:endParaRPr>
          </a:p>
        </p:txBody>
      </p:sp>
      <p:sp>
        <p:nvSpPr>
          <p:cNvPr id="1075" name="Shape 1075"/>
          <p:cNvSpPr txBox="1"/>
          <p:nvPr>
            <p:ph idx="1" type="body"/>
          </p:nvPr>
        </p:nvSpPr>
        <p:spPr>
          <a:xfrm>
            <a:off x="628650" y="1590545"/>
            <a:ext cx="7886700" cy="4351338"/>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632423"/>
              </a:buClr>
              <a:buSzPts val="2800"/>
              <a:buFont typeface="Arial Narrow"/>
              <a:buChar char="▪"/>
            </a:pPr>
            <a:r>
              <a:rPr b="0" i="0" lang="zh-TW" sz="2800" u="none" cap="none" strike="noStrike">
                <a:solidFill>
                  <a:srgbClr val="244061"/>
                </a:solidFill>
                <a:latin typeface="Constantia"/>
                <a:ea typeface="Constantia"/>
                <a:cs typeface="Constantia"/>
                <a:sym typeface="Constantia"/>
              </a:rPr>
              <a:t>國球！棒球乎？贏球乎？</a:t>
            </a:r>
            <a:endParaRPr b="0" i="0" sz="2800" u="none" cap="none" strike="noStrike">
              <a:solidFill>
                <a:srgbClr val="244061"/>
              </a:solidFill>
              <a:latin typeface="Constantia"/>
              <a:ea typeface="Constantia"/>
              <a:cs typeface="Constantia"/>
              <a:sym typeface="Constantia"/>
            </a:endParaRPr>
          </a:p>
          <a:p>
            <a:pPr indent="-342900" lvl="0" marL="342900" marR="0" rtl="0" algn="l">
              <a:spcBef>
                <a:spcPts val="560"/>
              </a:spcBef>
              <a:spcAft>
                <a:spcPts val="0"/>
              </a:spcAft>
              <a:buClr>
                <a:srgbClr val="632423"/>
              </a:buClr>
              <a:buSzPts val="2800"/>
              <a:buFont typeface="Arial Narrow"/>
              <a:buChar char="▪"/>
            </a:pPr>
            <a:r>
              <a:rPr b="0" i="0" lang="zh-TW" sz="2800" u="none" cap="none" strike="noStrike">
                <a:solidFill>
                  <a:srgbClr val="244061"/>
                </a:solidFill>
                <a:latin typeface="Constantia"/>
                <a:ea typeface="Constantia"/>
                <a:cs typeface="Constantia"/>
                <a:sym typeface="Constantia"/>
              </a:rPr>
              <a:t>下雨、颳風 =&gt; 在家看電視！</a:t>
            </a:r>
            <a:endParaRPr b="0" i="0" sz="2800" u="none" cap="none" strike="noStrike">
              <a:solidFill>
                <a:srgbClr val="244061"/>
              </a:solidFill>
              <a:latin typeface="Constantia"/>
              <a:ea typeface="Constantia"/>
              <a:cs typeface="Constantia"/>
              <a:sym typeface="Constantia"/>
            </a:endParaRPr>
          </a:p>
          <a:p>
            <a:pPr indent="-342900" lvl="0" marL="342900" marR="0" rtl="0" algn="l">
              <a:spcBef>
                <a:spcPts val="560"/>
              </a:spcBef>
              <a:spcAft>
                <a:spcPts val="0"/>
              </a:spcAft>
              <a:buClr>
                <a:srgbClr val="632423"/>
              </a:buClr>
              <a:buSzPts val="2800"/>
              <a:buFont typeface="Arial Narrow"/>
              <a:buChar char="▪"/>
            </a:pPr>
            <a:r>
              <a:rPr b="0" i="0" lang="zh-TW" sz="2800" u="none" cap="none" strike="noStrike">
                <a:solidFill>
                  <a:srgbClr val="244061"/>
                </a:solidFill>
                <a:latin typeface="Constantia"/>
                <a:ea typeface="Constantia"/>
                <a:cs typeface="Constantia"/>
                <a:sym typeface="Constantia"/>
              </a:rPr>
              <a:t>兄弟光環不再、在地經營崛起！</a:t>
            </a:r>
            <a:endParaRPr b="0" i="0" sz="2800" u="none" cap="none" strike="noStrike">
              <a:solidFill>
                <a:srgbClr val="244061"/>
              </a:solidFill>
              <a:latin typeface="Constantia"/>
              <a:ea typeface="Constantia"/>
              <a:cs typeface="Constantia"/>
              <a:sym typeface="Constantia"/>
            </a:endParaRPr>
          </a:p>
          <a:p>
            <a:pPr indent="-342900" lvl="0" marL="342900" marR="0" rtl="0" algn="l">
              <a:spcBef>
                <a:spcPts val="560"/>
              </a:spcBef>
              <a:spcAft>
                <a:spcPts val="0"/>
              </a:spcAft>
              <a:buClr>
                <a:srgbClr val="632423"/>
              </a:buClr>
              <a:buSzPts val="2800"/>
              <a:buFont typeface="Arial Narrow"/>
              <a:buChar char="▪"/>
            </a:pPr>
            <a:r>
              <a:rPr b="0" i="0" lang="zh-TW" sz="2800" u="none" cap="none" strike="noStrike">
                <a:solidFill>
                  <a:srgbClr val="244061"/>
                </a:solidFill>
                <a:latin typeface="Constantia"/>
                <a:ea typeface="Constantia"/>
                <a:cs typeface="Constantia"/>
                <a:sym typeface="Constantia"/>
              </a:rPr>
              <a:t>台北的市場，新莊與天母的差異？</a:t>
            </a:r>
            <a:endParaRPr b="0" i="0" sz="2800" u="none" cap="none" strike="noStrike">
              <a:solidFill>
                <a:srgbClr val="244061"/>
              </a:solidFill>
              <a:latin typeface="Constantia"/>
              <a:ea typeface="Constantia"/>
              <a:cs typeface="Constantia"/>
              <a:sym typeface="Constantia"/>
            </a:endParaRPr>
          </a:p>
          <a:p>
            <a:pPr indent="-342900" lvl="0" marL="342900" marR="0" rtl="0" algn="l">
              <a:spcBef>
                <a:spcPts val="560"/>
              </a:spcBef>
              <a:spcAft>
                <a:spcPts val="0"/>
              </a:spcAft>
              <a:buClr>
                <a:srgbClr val="632423"/>
              </a:buClr>
              <a:buSzPts val="2800"/>
              <a:buFont typeface="Arial Narrow"/>
              <a:buChar char="▪"/>
            </a:pPr>
            <a:r>
              <a:rPr b="0" i="0" lang="zh-TW" sz="2800" u="none" cap="none" strike="noStrike">
                <a:solidFill>
                  <a:srgbClr val="244061"/>
                </a:solidFill>
                <a:latin typeface="Constantia"/>
                <a:ea typeface="Constantia"/>
                <a:cs typeface="Constantia"/>
                <a:sym typeface="Constantia"/>
              </a:rPr>
              <a:t>地方的球迷們需要棒球</a:t>
            </a:r>
            <a:endParaRPr b="0" i="0" sz="2800" u="none" cap="none" strike="noStrike">
              <a:solidFill>
                <a:srgbClr val="244061"/>
              </a:solidFill>
              <a:latin typeface="Constantia"/>
              <a:ea typeface="Constantia"/>
              <a:cs typeface="Constantia"/>
              <a:sym typeface="Constantia"/>
            </a:endParaRPr>
          </a:p>
        </p:txBody>
      </p:sp>
      <p:sp>
        <p:nvSpPr>
          <p:cNvPr id="1076" name="Shape 107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1077" name="Shape 107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1078" name="Shape 107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pic>
        <p:nvPicPr>
          <p:cNvPr id="1079" name="Shape 1079"/>
          <p:cNvPicPr preferRelativeResize="0"/>
          <p:nvPr/>
        </p:nvPicPr>
        <p:blipFill rotWithShape="1">
          <a:blip r:embed="rId3">
            <a:alphaModFix/>
          </a:blip>
          <a:srcRect b="0" l="0" r="0" t="0"/>
          <a:stretch/>
        </p:blipFill>
        <p:spPr>
          <a:xfrm>
            <a:off x="3788221" y="4241037"/>
            <a:ext cx="5081213" cy="2367845"/>
          </a:xfrm>
          <a:prstGeom prst="rect">
            <a:avLst/>
          </a:prstGeom>
          <a:noFill/>
          <a:ln>
            <a:noFill/>
          </a:ln>
        </p:spPr>
      </p:pic>
      <p:sp>
        <p:nvSpPr>
          <p:cNvPr id="1080" name="Shape 1080"/>
          <p:cNvSpPr txBox="1"/>
          <p:nvPr/>
        </p:nvSpPr>
        <p:spPr>
          <a:xfrm>
            <a:off x="4991801" y="1572515"/>
            <a:ext cx="2917786"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2800">
                <a:solidFill>
                  <a:schemeClr val="dk1"/>
                </a:solidFill>
                <a:latin typeface="Constantia"/>
                <a:ea typeface="Constantia"/>
                <a:cs typeface="Constantia"/>
                <a:sym typeface="Constantia"/>
              </a:rPr>
              <a:t>- 總之不是</a:t>
            </a:r>
            <a:r>
              <a:rPr b="1" lang="zh-TW" sz="2800">
                <a:solidFill>
                  <a:srgbClr val="FF0000"/>
                </a:solidFill>
                <a:latin typeface="Constantia"/>
                <a:ea typeface="Constantia"/>
                <a:cs typeface="Constantia"/>
                <a:sym typeface="Constantia"/>
              </a:rPr>
              <a:t>假球</a:t>
            </a:r>
            <a:r>
              <a:rPr lang="zh-TW" sz="2800">
                <a:solidFill>
                  <a:schemeClr val="dk1"/>
                </a:solidFill>
                <a:latin typeface="Constantia"/>
                <a:ea typeface="Constantia"/>
                <a:cs typeface="Constantia"/>
                <a:sym typeface="Constantia"/>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4" name="Shape 1084"/>
        <p:cNvGrpSpPr/>
        <p:nvPr/>
      </p:nvGrpSpPr>
      <p:grpSpPr>
        <a:xfrm>
          <a:off x="0" y="0"/>
          <a:ext cx="0" cy="0"/>
          <a:chOff x="0" y="0"/>
          <a:chExt cx="0" cy="0"/>
        </a:xfrm>
      </p:grpSpPr>
      <p:pic>
        <p:nvPicPr>
          <p:cNvPr descr="https://cdn.vox-cdn.com/uploads/chorus_asset/file/3918348/imagerollover_PFX_1.0.jpg" id="1085" name="Shape 1085"/>
          <p:cNvPicPr preferRelativeResize="0"/>
          <p:nvPr/>
        </p:nvPicPr>
        <p:blipFill rotWithShape="1">
          <a:blip r:embed="rId3">
            <a:alphaModFix/>
          </a:blip>
          <a:srcRect b="0" l="0" r="0" t="0"/>
          <a:stretch/>
        </p:blipFill>
        <p:spPr>
          <a:xfrm>
            <a:off x="948907" y="3364279"/>
            <a:ext cx="5566965" cy="3131418"/>
          </a:xfrm>
          <a:prstGeom prst="rect">
            <a:avLst/>
          </a:prstGeom>
          <a:noFill/>
          <a:ln>
            <a:noFill/>
          </a:ln>
        </p:spPr>
      </p:pic>
      <p:pic>
        <p:nvPicPr>
          <p:cNvPr descr="http://cdn4.sportngin.com/attachments/photo/1045/8611/2011_ROBOT_LOGO_medium.jpg" id="1086" name="Shape 1086"/>
          <p:cNvPicPr preferRelativeResize="0"/>
          <p:nvPr/>
        </p:nvPicPr>
        <p:blipFill rotWithShape="1">
          <a:blip r:embed="rId4">
            <a:alphaModFix/>
          </a:blip>
          <a:srcRect b="0" l="0" r="0" t="0"/>
          <a:stretch/>
        </p:blipFill>
        <p:spPr>
          <a:xfrm>
            <a:off x="6689880" y="4379397"/>
            <a:ext cx="2341982" cy="2116300"/>
          </a:xfrm>
          <a:prstGeom prst="rect">
            <a:avLst/>
          </a:prstGeom>
          <a:noFill/>
          <a:ln>
            <a:noFill/>
          </a:ln>
        </p:spPr>
      </p:pic>
      <p:sp>
        <p:nvSpPr>
          <p:cNvPr id="1087" name="Shape 10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44061"/>
              </a:buClr>
              <a:buSzPts val="4400"/>
              <a:buFont typeface="Constantia"/>
              <a:buNone/>
            </a:pPr>
            <a:r>
              <a:rPr b="1" i="0" lang="zh-TW" sz="4400" u="none" cap="none" strike="noStrike">
                <a:solidFill>
                  <a:srgbClr val="244061"/>
                </a:solidFill>
                <a:latin typeface="Constantia"/>
                <a:ea typeface="Constantia"/>
                <a:cs typeface="Constantia"/>
                <a:sym typeface="Constantia"/>
              </a:rPr>
              <a:t>棒球數據的臨場應用？</a:t>
            </a:r>
            <a:endParaRPr/>
          </a:p>
        </p:txBody>
      </p:sp>
      <p:pic>
        <p:nvPicPr>
          <p:cNvPr descr="http://ericsammons.com/wp-content/uploads/2016/04/statcast_hamilton1280_ghmdkklb_brjnw0pd.jpg" id="1088" name="Shape 1088"/>
          <p:cNvPicPr preferRelativeResize="0"/>
          <p:nvPr/>
        </p:nvPicPr>
        <p:blipFill rotWithShape="1">
          <a:blip r:embed="rId5">
            <a:alphaModFix/>
          </a:blip>
          <a:srcRect b="0" l="0" r="0" t="0"/>
          <a:stretch/>
        </p:blipFill>
        <p:spPr>
          <a:xfrm>
            <a:off x="172531" y="1427028"/>
            <a:ext cx="4505914" cy="2534577"/>
          </a:xfrm>
          <a:prstGeom prst="rect">
            <a:avLst/>
          </a:prstGeom>
          <a:noFill/>
          <a:ln>
            <a:noFill/>
          </a:ln>
        </p:spPr>
      </p:pic>
      <p:pic>
        <p:nvPicPr>
          <p:cNvPr descr="http://a.abcnews.com/images/Technology/HT_robot_fans3_ml_140728_4x3_992.jpg" id="1089" name="Shape 1089"/>
          <p:cNvPicPr preferRelativeResize="0"/>
          <p:nvPr/>
        </p:nvPicPr>
        <p:blipFill rotWithShape="1">
          <a:blip r:embed="rId6">
            <a:alphaModFix/>
          </a:blip>
          <a:srcRect b="0" l="0" r="0" t="0"/>
          <a:stretch/>
        </p:blipFill>
        <p:spPr>
          <a:xfrm>
            <a:off x="4537501" y="1578557"/>
            <a:ext cx="3648974" cy="2736731"/>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3" name="Shape 1093"/>
        <p:cNvGrpSpPr/>
        <p:nvPr/>
      </p:nvGrpSpPr>
      <p:grpSpPr>
        <a:xfrm>
          <a:off x="0" y="0"/>
          <a:ext cx="0" cy="0"/>
          <a:chOff x="0" y="0"/>
          <a:chExt cx="0" cy="0"/>
        </a:xfrm>
      </p:grpSpPr>
      <p:sp>
        <p:nvSpPr>
          <p:cNvPr id="1094" name="Shape 1094"/>
          <p:cNvSpPr/>
          <p:nvPr/>
        </p:nvSpPr>
        <p:spPr>
          <a:xfrm>
            <a:off x="0" y="-29098"/>
            <a:ext cx="9144000" cy="6887098"/>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tantia"/>
              <a:ea typeface="Constantia"/>
              <a:cs typeface="Constantia"/>
              <a:sym typeface="Constantia"/>
            </a:endParaRPr>
          </a:p>
        </p:txBody>
      </p:sp>
      <p:sp>
        <p:nvSpPr>
          <p:cNvPr id="1095" name="Shape 1095"/>
          <p:cNvSpPr txBox="1"/>
          <p:nvPr/>
        </p:nvSpPr>
        <p:spPr>
          <a:xfrm>
            <a:off x="2050084" y="5920753"/>
            <a:ext cx="5414751"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TW" sz="1800">
                <a:solidFill>
                  <a:schemeClr val="lt1"/>
                </a:solidFill>
                <a:latin typeface="Constantia"/>
                <a:ea typeface="Constantia"/>
                <a:cs typeface="Constantia"/>
                <a:sym typeface="Constantia"/>
              </a:rPr>
              <a:t>運用電腦視覺於 MLB 轉播 (freeD technology)</a:t>
            </a:r>
            <a:endParaRPr/>
          </a:p>
          <a:p>
            <a:pPr indent="0" lvl="0" marL="0" marR="0" rtl="0" algn="ctr">
              <a:spcBef>
                <a:spcPts val="0"/>
              </a:spcBef>
              <a:spcAft>
                <a:spcPts val="0"/>
              </a:spcAft>
              <a:buNone/>
            </a:pPr>
            <a:r>
              <a:rPr b="1" lang="zh-TW" sz="1800">
                <a:solidFill>
                  <a:schemeClr val="lt1"/>
                </a:solidFill>
                <a:latin typeface="Constantia"/>
                <a:ea typeface="Constantia"/>
                <a:cs typeface="Constantia"/>
                <a:sym typeface="Constantia"/>
              </a:rPr>
              <a:t>https://www.youtube.com/watch?v=NhVrfFlqtn4</a:t>
            </a:r>
            <a:endParaRPr b="1" sz="1800">
              <a:solidFill>
                <a:schemeClr val="lt1"/>
              </a:solidFill>
              <a:latin typeface="Constantia"/>
              <a:ea typeface="Constantia"/>
              <a:cs typeface="Constantia"/>
              <a:sym typeface="Constantia"/>
            </a:endParaRPr>
          </a:p>
        </p:txBody>
      </p:sp>
      <p:pic>
        <p:nvPicPr>
          <p:cNvPr id="1096" name="Shape 1096"/>
          <p:cNvPicPr preferRelativeResize="0"/>
          <p:nvPr/>
        </p:nvPicPr>
        <p:blipFill rotWithShape="1">
          <a:blip r:embed="rId3">
            <a:alphaModFix/>
          </a:blip>
          <a:srcRect b="0" l="0" r="0" t="0"/>
          <a:stretch/>
        </p:blipFill>
        <p:spPr>
          <a:xfrm>
            <a:off x="0" y="558133"/>
            <a:ext cx="9144000" cy="5106447"/>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0" name="Shape 1100"/>
        <p:cNvGrpSpPr/>
        <p:nvPr/>
      </p:nvGrpSpPr>
      <p:grpSpPr>
        <a:xfrm>
          <a:off x="0" y="0"/>
          <a:ext cx="0" cy="0"/>
          <a:chOff x="0" y="0"/>
          <a:chExt cx="0" cy="0"/>
        </a:xfrm>
      </p:grpSpPr>
      <p:sp>
        <p:nvSpPr>
          <p:cNvPr id="1101" name="Shape 1101"/>
          <p:cNvSpPr/>
          <p:nvPr/>
        </p:nvSpPr>
        <p:spPr>
          <a:xfrm>
            <a:off x="0" y="0"/>
            <a:ext cx="9144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tantia"/>
              <a:ea typeface="Constantia"/>
              <a:cs typeface="Constantia"/>
              <a:sym typeface="Constantia"/>
            </a:endParaRPr>
          </a:p>
        </p:txBody>
      </p:sp>
      <p:pic>
        <p:nvPicPr>
          <p:cNvPr id="1102" name="Shape 1102"/>
          <p:cNvPicPr preferRelativeResize="0"/>
          <p:nvPr/>
        </p:nvPicPr>
        <p:blipFill rotWithShape="1">
          <a:blip r:embed="rId3">
            <a:alphaModFix/>
          </a:blip>
          <a:srcRect b="0" l="0" r="0" t="0"/>
          <a:stretch/>
        </p:blipFill>
        <p:spPr>
          <a:xfrm>
            <a:off x="848" y="875899"/>
            <a:ext cx="9143152" cy="51059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6" name="Shape 1106"/>
        <p:cNvGrpSpPr/>
        <p:nvPr/>
      </p:nvGrpSpPr>
      <p:grpSpPr>
        <a:xfrm>
          <a:off x="0" y="0"/>
          <a:ext cx="0" cy="0"/>
          <a:chOff x="0" y="0"/>
          <a:chExt cx="0" cy="0"/>
        </a:xfrm>
      </p:grpSpPr>
      <p:sp>
        <p:nvSpPr>
          <p:cNvPr id="1107" name="Shape 1107"/>
          <p:cNvSpPr/>
          <p:nvPr/>
        </p:nvSpPr>
        <p:spPr>
          <a:xfrm>
            <a:off x="0" y="0"/>
            <a:ext cx="9144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tantia"/>
              <a:ea typeface="Constantia"/>
              <a:cs typeface="Constantia"/>
              <a:sym typeface="Constantia"/>
            </a:endParaRPr>
          </a:p>
        </p:txBody>
      </p:sp>
      <p:pic>
        <p:nvPicPr>
          <p:cNvPr id="1108" name="Shape 1108"/>
          <p:cNvPicPr preferRelativeResize="0"/>
          <p:nvPr/>
        </p:nvPicPr>
        <p:blipFill rotWithShape="1">
          <a:blip r:embed="rId3">
            <a:alphaModFix/>
          </a:blip>
          <a:srcRect b="0" l="0" r="0" t="0"/>
          <a:stretch/>
        </p:blipFill>
        <p:spPr>
          <a:xfrm>
            <a:off x="-9626" y="818549"/>
            <a:ext cx="9185930" cy="5129864"/>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2" name="Shape 1112"/>
        <p:cNvGrpSpPr/>
        <p:nvPr/>
      </p:nvGrpSpPr>
      <p:grpSpPr>
        <a:xfrm>
          <a:off x="0" y="0"/>
          <a:ext cx="0" cy="0"/>
          <a:chOff x="0" y="0"/>
          <a:chExt cx="0" cy="0"/>
        </a:xfrm>
      </p:grpSpPr>
      <p:pic>
        <p:nvPicPr>
          <p:cNvPr id="1113" name="Shape 1113"/>
          <p:cNvPicPr preferRelativeResize="0"/>
          <p:nvPr/>
        </p:nvPicPr>
        <p:blipFill rotWithShape="1">
          <a:blip r:embed="rId3">
            <a:alphaModFix/>
          </a:blip>
          <a:srcRect b="0" l="0" r="0" t="0"/>
          <a:stretch/>
        </p:blipFill>
        <p:spPr>
          <a:xfrm>
            <a:off x="3175" y="1012825"/>
            <a:ext cx="9137650" cy="4832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Shape 2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44061"/>
              </a:buClr>
              <a:buSzPts val="4400"/>
              <a:buFont typeface="Constantia"/>
              <a:buNone/>
            </a:pPr>
            <a:r>
              <a:t/>
            </a:r>
            <a:endParaRPr b="1" i="0" sz="4400" u="none" cap="none" strike="noStrike">
              <a:solidFill>
                <a:srgbClr val="244061"/>
              </a:solidFill>
              <a:latin typeface="Constantia"/>
              <a:ea typeface="Constantia"/>
              <a:cs typeface="Constantia"/>
              <a:sym typeface="Constantia"/>
            </a:endParaRPr>
          </a:p>
        </p:txBody>
      </p:sp>
      <p:sp>
        <p:nvSpPr>
          <p:cNvPr id="203" name="Shape 203"/>
          <p:cNvSpPr txBox="1"/>
          <p:nvPr>
            <p:ph idx="1" type="body"/>
          </p:nvPr>
        </p:nvSpPr>
        <p:spPr>
          <a:xfrm>
            <a:off x="323850" y="1196975"/>
            <a:ext cx="8496300" cy="5256213"/>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rgbClr val="632423"/>
              </a:buClr>
              <a:buSzPts val="3200"/>
              <a:buFont typeface="Arial Narrow"/>
              <a:buNone/>
            </a:pPr>
            <a:r>
              <a:t/>
            </a:r>
            <a:endParaRPr b="0" i="0" sz="3200" u="none" cap="none" strike="noStrike">
              <a:solidFill>
                <a:srgbClr val="244061"/>
              </a:solidFill>
              <a:latin typeface="Constantia"/>
              <a:ea typeface="Constantia"/>
              <a:cs typeface="Constantia"/>
              <a:sym typeface="Constantia"/>
            </a:endParaRPr>
          </a:p>
        </p:txBody>
      </p:sp>
      <p:sp>
        <p:nvSpPr>
          <p:cNvPr id="204" name="Shape 20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244061"/>
                </a:solidFill>
                <a:latin typeface="Constantia"/>
                <a:ea typeface="Constantia"/>
                <a:cs typeface="Constantia"/>
                <a:sym typeface="Constantia"/>
              </a:rPr>
              <a:t>2018/1/3</a:t>
            </a:r>
            <a:endParaRPr sz="1200">
              <a:solidFill>
                <a:srgbClr val="244061"/>
              </a:solidFill>
              <a:latin typeface="Constantia"/>
              <a:ea typeface="Constantia"/>
              <a:cs typeface="Constantia"/>
              <a:sym typeface="Constantia"/>
            </a:endParaRPr>
          </a:p>
        </p:txBody>
      </p:sp>
      <p:sp>
        <p:nvSpPr>
          <p:cNvPr id="205" name="Shape 20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244061"/>
              </a:solidFill>
              <a:latin typeface="Constantia"/>
              <a:ea typeface="Constantia"/>
              <a:cs typeface="Constantia"/>
              <a:sym typeface="Constantia"/>
            </a:endParaRPr>
          </a:p>
        </p:txBody>
      </p:sp>
      <p:sp>
        <p:nvSpPr>
          <p:cNvPr id="206" name="Shape 20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rgbClr val="244061"/>
                </a:solidFill>
                <a:latin typeface="Constantia"/>
                <a:ea typeface="Constantia"/>
                <a:cs typeface="Constantia"/>
                <a:sym typeface="Constantia"/>
              </a:rPr>
              <a:t>‹#›</a:t>
            </a:fld>
            <a:endParaRPr sz="1200">
              <a:solidFill>
                <a:srgbClr val="244061"/>
              </a:solidFill>
              <a:latin typeface="Constantia"/>
              <a:ea typeface="Constantia"/>
              <a:cs typeface="Constantia"/>
              <a:sym typeface="Constantia"/>
            </a:endParaRPr>
          </a:p>
        </p:txBody>
      </p:sp>
      <p:pic>
        <p:nvPicPr>
          <p:cNvPr descr="http://pix.avaxnews.com/avaxnews/db/21/000221db_medium.jpeg" id="207" name="Shape 207"/>
          <p:cNvPicPr preferRelativeResize="0"/>
          <p:nvPr/>
        </p:nvPicPr>
        <p:blipFill rotWithShape="1">
          <a:blip r:embed="rId3">
            <a:alphaModFix/>
          </a:blip>
          <a:srcRect b="0" l="0" r="0" t="0"/>
          <a:stretch/>
        </p:blipFill>
        <p:spPr>
          <a:xfrm>
            <a:off x="-541338" y="-26988"/>
            <a:ext cx="10329863" cy="6884988"/>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7" name="Shape 1117"/>
        <p:cNvGrpSpPr/>
        <p:nvPr/>
      </p:nvGrpSpPr>
      <p:grpSpPr>
        <a:xfrm>
          <a:off x="0" y="0"/>
          <a:ext cx="0" cy="0"/>
          <a:chOff x="0" y="0"/>
          <a:chExt cx="0" cy="0"/>
        </a:xfrm>
      </p:grpSpPr>
      <p:sp>
        <p:nvSpPr>
          <p:cNvPr id="1118" name="Shape 11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44061"/>
              </a:buClr>
              <a:buSzPts val="4400"/>
              <a:buFont typeface="Constantia"/>
              <a:buNone/>
            </a:pPr>
            <a:r>
              <a:rPr b="1" i="0" lang="zh-TW" sz="4400" u="none" cap="none" strike="noStrike">
                <a:solidFill>
                  <a:srgbClr val="244061"/>
                </a:solidFill>
                <a:latin typeface="Constantia"/>
                <a:ea typeface="Constantia"/>
                <a:cs typeface="Constantia"/>
                <a:sym typeface="Constantia"/>
              </a:rPr>
              <a:t>用數據幫助球賽中策略</a:t>
            </a:r>
            <a:endParaRPr b="1" i="0" sz="4400" u="none" cap="none" strike="noStrike">
              <a:solidFill>
                <a:srgbClr val="244061"/>
              </a:solidFill>
              <a:latin typeface="Constantia"/>
              <a:ea typeface="Constantia"/>
              <a:cs typeface="Constantia"/>
              <a:sym typeface="Constantia"/>
            </a:endParaRPr>
          </a:p>
        </p:txBody>
      </p:sp>
      <p:sp>
        <p:nvSpPr>
          <p:cNvPr id="1119" name="Shape 111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632423"/>
              </a:buClr>
              <a:buSzPts val="3200"/>
              <a:buFont typeface="Arial Narrow"/>
              <a:buChar char="▪"/>
            </a:pPr>
            <a:r>
              <a:rPr b="0" i="0" lang="zh-TW" sz="3200" u="none" cap="none" strike="noStrike">
                <a:solidFill>
                  <a:srgbClr val="244061"/>
                </a:solidFill>
                <a:latin typeface="Constantia"/>
                <a:ea typeface="Constantia"/>
                <a:cs typeface="Constantia"/>
                <a:sym typeface="Constantia"/>
              </a:rPr>
              <a:t>用得分矩陣計算犧牲觸擊是否划算</a:t>
            </a:r>
            <a:endParaRPr b="0" i="0" sz="3200" u="none" cap="none" strike="noStrike">
              <a:solidFill>
                <a:srgbClr val="244061"/>
              </a:solidFill>
              <a:latin typeface="Constantia"/>
              <a:ea typeface="Constantia"/>
              <a:cs typeface="Constantia"/>
              <a:sym typeface="Constantia"/>
            </a:endParaRPr>
          </a:p>
        </p:txBody>
      </p:sp>
      <p:pic>
        <p:nvPicPr>
          <p:cNvPr id="1120" name="Shape 1120"/>
          <p:cNvPicPr preferRelativeResize="0"/>
          <p:nvPr/>
        </p:nvPicPr>
        <p:blipFill rotWithShape="1">
          <a:blip r:embed="rId3">
            <a:alphaModFix/>
          </a:blip>
          <a:srcRect b="0" l="0" r="0" t="0"/>
          <a:stretch/>
        </p:blipFill>
        <p:spPr>
          <a:xfrm>
            <a:off x="744391" y="2645039"/>
            <a:ext cx="7755069" cy="1166562"/>
          </a:xfrm>
          <a:prstGeom prst="rect">
            <a:avLst/>
          </a:prstGeom>
          <a:noFill/>
          <a:ln>
            <a:noFill/>
          </a:ln>
        </p:spPr>
      </p:pic>
      <p:pic>
        <p:nvPicPr>
          <p:cNvPr id="1121" name="Shape 1121"/>
          <p:cNvPicPr preferRelativeResize="0"/>
          <p:nvPr/>
        </p:nvPicPr>
        <p:blipFill rotWithShape="1">
          <a:blip r:embed="rId4">
            <a:alphaModFix/>
          </a:blip>
          <a:srcRect b="0" l="0" r="0" t="0"/>
          <a:stretch/>
        </p:blipFill>
        <p:spPr>
          <a:xfrm>
            <a:off x="744391" y="4450905"/>
            <a:ext cx="7754920" cy="1073986"/>
          </a:xfrm>
          <a:prstGeom prst="rect">
            <a:avLst/>
          </a:prstGeom>
          <a:noFill/>
          <a:ln>
            <a:noFill/>
          </a:ln>
        </p:spPr>
      </p:pic>
      <p:sp>
        <p:nvSpPr>
          <p:cNvPr id="1122" name="Shape 1122"/>
          <p:cNvSpPr txBox="1"/>
          <p:nvPr/>
        </p:nvSpPr>
        <p:spPr>
          <a:xfrm>
            <a:off x="683406" y="2329314"/>
            <a:ext cx="180049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1800">
                <a:solidFill>
                  <a:schemeClr val="dk1"/>
                </a:solidFill>
                <a:latin typeface="Constantia"/>
                <a:ea typeface="Constantia"/>
                <a:cs typeface="Constantia"/>
                <a:sym typeface="Constantia"/>
              </a:rPr>
              <a:t>得分期望值矩陣</a:t>
            </a:r>
            <a:endParaRPr/>
          </a:p>
        </p:txBody>
      </p:sp>
      <p:sp>
        <p:nvSpPr>
          <p:cNvPr id="1123" name="Shape 1123"/>
          <p:cNvSpPr txBox="1"/>
          <p:nvPr/>
        </p:nvSpPr>
        <p:spPr>
          <a:xfrm>
            <a:off x="735347" y="4081573"/>
            <a:ext cx="180049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1800">
                <a:solidFill>
                  <a:schemeClr val="dk1"/>
                </a:solidFill>
                <a:latin typeface="Constantia"/>
                <a:ea typeface="Constantia"/>
                <a:cs typeface="Constantia"/>
                <a:sym typeface="Constantia"/>
              </a:rPr>
              <a:t>得一分以上機率</a:t>
            </a:r>
            <a:endParaRPr b="1" sz="1800">
              <a:solidFill>
                <a:schemeClr val="dk1"/>
              </a:solidFill>
              <a:latin typeface="Constantia"/>
              <a:ea typeface="Constantia"/>
              <a:cs typeface="Constantia"/>
              <a:sym typeface="Constantia"/>
            </a:endParaRPr>
          </a:p>
        </p:txBody>
      </p:sp>
      <p:sp>
        <p:nvSpPr>
          <p:cNvPr id="1124" name="Shape 1124"/>
          <p:cNvSpPr txBox="1"/>
          <p:nvPr/>
        </p:nvSpPr>
        <p:spPr>
          <a:xfrm>
            <a:off x="4812211" y="6346620"/>
            <a:ext cx="36871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800">
                <a:solidFill>
                  <a:schemeClr val="dk1"/>
                </a:solidFill>
                <a:latin typeface="Constantia"/>
                <a:ea typeface="Constantia"/>
                <a:cs typeface="Constantia"/>
                <a:sym typeface="Constantia"/>
              </a:rPr>
              <a:t>數據來自 Ptt Debugger 曹士昌先生</a:t>
            </a:r>
            <a:endParaRPr sz="1800">
              <a:solidFill>
                <a:schemeClr val="dk1"/>
              </a:solidFill>
              <a:latin typeface="Constantia"/>
              <a:ea typeface="Constantia"/>
              <a:cs typeface="Constantia"/>
              <a:sym typeface="Constant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8" name="Shape 1128"/>
        <p:cNvGrpSpPr/>
        <p:nvPr/>
      </p:nvGrpSpPr>
      <p:grpSpPr>
        <a:xfrm>
          <a:off x="0" y="0"/>
          <a:ext cx="0" cy="0"/>
          <a:chOff x="0" y="0"/>
          <a:chExt cx="0" cy="0"/>
        </a:xfrm>
      </p:grpSpPr>
      <p:pic>
        <p:nvPicPr>
          <p:cNvPr descr="https://img.sportsv.net/img/photo/image/8/98128/aspect-E7OrHl0vtR-272xauto.png" id="1129" name="Shape 1129"/>
          <p:cNvPicPr preferRelativeResize="0"/>
          <p:nvPr/>
        </p:nvPicPr>
        <p:blipFill rotWithShape="1">
          <a:blip r:embed="rId3">
            <a:alphaModFix/>
          </a:blip>
          <a:srcRect b="0" l="0" r="0" t="0"/>
          <a:stretch/>
        </p:blipFill>
        <p:spPr>
          <a:xfrm>
            <a:off x="5295475" y="-1105146"/>
            <a:ext cx="2590800" cy="7029451"/>
          </a:xfrm>
          <a:prstGeom prst="rect">
            <a:avLst/>
          </a:prstGeom>
          <a:noFill/>
          <a:ln>
            <a:noFill/>
          </a:ln>
        </p:spPr>
      </p:pic>
      <p:sp>
        <p:nvSpPr>
          <p:cNvPr id="1130" name="Shape 1130"/>
          <p:cNvSpPr/>
          <p:nvPr/>
        </p:nvSpPr>
        <p:spPr>
          <a:xfrm>
            <a:off x="4621706" y="-221375"/>
            <a:ext cx="3579027" cy="1732547"/>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tantia"/>
              <a:ea typeface="Constantia"/>
              <a:cs typeface="Constantia"/>
              <a:sym typeface="Constantia"/>
            </a:endParaRPr>
          </a:p>
        </p:txBody>
      </p:sp>
      <p:sp>
        <p:nvSpPr>
          <p:cNvPr id="1131" name="Shape 11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44061"/>
              </a:buClr>
              <a:buSzPts val="4400"/>
              <a:buFont typeface="Constantia"/>
              <a:buNone/>
            </a:pPr>
            <a:r>
              <a:rPr b="1" i="0" lang="zh-TW" sz="4400" u="none" cap="none" strike="noStrike">
                <a:solidFill>
                  <a:srgbClr val="244061"/>
                </a:solidFill>
                <a:latin typeface="Constantia"/>
                <a:ea typeface="Constantia"/>
                <a:cs typeface="Constantia"/>
                <a:sym typeface="Constantia"/>
              </a:rPr>
              <a:t>用數據量化跑壘策略</a:t>
            </a:r>
            <a:endParaRPr b="1" i="0" sz="4400" u="none" cap="none" strike="noStrike">
              <a:solidFill>
                <a:srgbClr val="244061"/>
              </a:solidFill>
              <a:latin typeface="Constantia"/>
              <a:ea typeface="Constantia"/>
              <a:cs typeface="Constantia"/>
              <a:sym typeface="Constantia"/>
            </a:endParaRPr>
          </a:p>
        </p:txBody>
      </p:sp>
      <p:pic>
        <p:nvPicPr>
          <p:cNvPr descr="https://img.sportsv.net/img/photo/image/8/98128/aspect-E7OrHl0vtR-272xauto.png" id="1132" name="Shape 1132"/>
          <p:cNvPicPr preferRelativeResize="0"/>
          <p:nvPr/>
        </p:nvPicPr>
        <p:blipFill rotWithShape="1">
          <a:blip r:embed="rId3">
            <a:alphaModFix/>
          </a:blip>
          <a:srcRect b="0" l="0" r="0" t="0"/>
          <a:stretch/>
        </p:blipFill>
        <p:spPr>
          <a:xfrm>
            <a:off x="1349096" y="1511172"/>
            <a:ext cx="2590800" cy="7029451"/>
          </a:xfrm>
          <a:prstGeom prst="rect">
            <a:avLst/>
          </a:prstGeom>
          <a:noFill/>
          <a:ln>
            <a:noFill/>
          </a:ln>
        </p:spPr>
      </p:pic>
      <p:sp>
        <p:nvSpPr>
          <p:cNvPr id="1133" name="Shape 1133"/>
          <p:cNvSpPr/>
          <p:nvPr/>
        </p:nvSpPr>
        <p:spPr>
          <a:xfrm>
            <a:off x="635222" y="5924305"/>
            <a:ext cx="3579027" cy="933695"/>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tantia"/>
              <a:ea typeface="Constantia"/>
              <a:cs typeface="Constantia"/>
              <a:sym typeface="Constantia"/>
            </a:endParaRPr>
          </a:p>
        </p:txBody>
      </p:sp>
      <p:sp>
        <p:nvSpPr>
          <p:cNvPr id="1134" name="Shape 1134"/>
          <p:cNvSpPr txBox="1"/>
          <p:nvPr/>
        </p:nvSpPr>
        <p:spPr>
          <a:xfrm>
            <a:off x="635222" y="6243721"/>
            <a:ext cx="801059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800" u="sng">
                <a:solidFill>
                  <a:schemeClr val="hlink"/>
                </a:solidFill>
                <a:latin typeface="Constantia"/>
                <a:ea typeface="Constantia"/>
                <a:cs typeface="Constantia"/>
                <a:sym typeface="Constantia"/>
                <a:hlinkClick r:id="rId4"/>
              </a:rPr>
              <a:t>https://www.sportsv.net/articles/29228</a:t>
            </a:r>
            <a:r>
              <a:rPr lang="zh-TW" sz="1800">
                <a:solidFill>
                  <a:schemeClr val="dk1"/>
                </a:solidFill>
                <a:latin typeface="Constantia"/>
                <a:ea typeface="Constantia"/>
                <a:cs typeface="Constantia"/>
                <a:sym typeface="Constantia"/>
              </a:rPr>
              <a:t> </a:t>
            </a:r>
            <a:r>
              <a:rPr lang="zh-TW" sz="1800" u="sng">
                <a:solidFill>
                  <a:schemeClr val="hlink"/>
                </a:solidFill>
                <a:latin typeface="Constantia"/>
                <a:ea typeface="Constantia"/>
                <a:cs typeface="Constantia"/>
                <a:sym typeface="Constantia"/>
                <a:hlinkClick r:id="rId5"/>
              </a:rPr>
              <a:t>https://www.sportsv.net/articles/29703</a:t>
            </a:r>
            <a:r>
              <a:rPr lang="zh-TW" sz="1800">
                <a:solidFill>
                  <a:schemeClr val="dk1"/>
                </a:solidFill>
                <a:latin typeface="Constantia"/>
                <a:ea typeface="Constantia"/>
                <a:cs typeface="Constantia"/>
                <a:sym typeface="Constantia"/>
              </a:rPr>
              <a:t> </a:t>
            </a:r>
            <a:endParaRPr sz="1800">
              <a:solidFill>
                <a:schemeClr val="dk1"/>
              </a:solidFill>
              <a:latin typeface="Constantia"/>
              <a:ea typeface="Constantia"/>
              <a:cs typeface="Constantia"/>
              <a:sym typeface="Constant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8" name="Shape 1138"/>
        <p:cNvGrpSpPr/>
        <p:nvPr/>
      </p:nvGrpSpPr>
      <p:grpSpPr>
        <a:xfrm>
          <a:off x="0" y="0"/>
          <a:ext cx="0" cy="0"/>
          <a:chOff x="0" y="0"/>
          <a:chExt cx="0" cy="0"/>
        </a:xfrm>
      </p:grpSpPr>
      <p:sp>
        <p:nvSpPr>
          <p:cNvPr id="1139" name="Shape 1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44061"/>
              </a:buClr>
              <a:buSzPts val="4400"/>
              <a:buFont typeface="Constantia"/>
              <a:buNone/>
            </a:pPr>
            <a:r>
              <a:rPr b="1" i="0" lang="zh-TW" sz="4400" u="none" cap="none" strike="noStrike">
                <a:solidFill>
                  <a:srgbClr val="244061"/>
                </a:solidFill>
                <a:latin typeface="Constantia"/>
                <a:ea typeface="Constantia"/>
                <a:cs typeface="Constantia"/>
                <a:sym typeface="Constantia"/>
              </a:rPr>
              <a:t>用數據決定換投時機</a:t>
            </a:r>
            <a:endParaRPr b="1" i="0" sz="4400" u="none" cap="none" strike="noStrike">
              <a:solidFill>
                <a:srgbClr val="244061"/>
              </a:solidFill>
              <a:latin typeface="Constantia"/>
              <a:ea typeface="Constantia"/>
              <a:cs typeface="Constantia"/>
              <a:sym typeface="Constantia"/>
            </a:endParaRPr>
          </a:p>
        </p:txBody>
      </p:sp>
      <p:pic>
        <p:nvPicPr>
          <p:cNvPr id="1140" name="Shape 1140"/>
          <p:cNvPicPr preferRelativeResize="0"/>
          <p:nvPr/>
        </p:nvPicPr>
        <p:blipFill rotWithShape="1">
          <a:blip r:embed="rId3">
            <a:alphaModFix/>
          </a:blip>
          <a:srcRect b="0" l="0" r="0" t="0"/>
          <a:stretch/>
        </p:blipFill>
        <p:spPr>
          <a:xfrm>
            <a:off x="431961" y="1724472"/>
            <a:ext cx="4030728" cy="4116488"/>
          </a:xfrm>
          <a:prstGeom prst="rect">
            <a:avLst/>
          </a:prstGeom>
          <a:noFill/>
          <a:ln>
            <a:noFill/>
          </a:ln>
        </p:spPr>
      </p:pic>
      <p:sp>
        <p:nvSpPr>
          <p:cNvPr id="1141" name="Shape 1141"/>
          <p:cNvSpPr txBox="1"/>
          <p:nvPr/>
        </p:nvSpPr>
        <p:spPr>
          <a:xfrm>
            <a:off x="5072518" y="5293896"/>
            <a:ext cx="3801978" cy="86177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000">
                <a:solidFill>
                  <a:schemeClr val="dk1"/>
                </a:solidFill>
                <a:latin typeface="Constantia"/>
                <a:ea typeface="Constantia"/>
                <a:cs typeface="Constantia"/>
                <a:sym typeface="Constantia"/>
              </a:rPr>
              <a:t>GARTHEEBAN, Ganeshapillai; GUTTAG, John. A data-driven method for in-game decision making in mlb: when to pull a starting pitcher. In: </a:t>
            </a:r>
            <a:r>
              <a:rPr i="1" lang="zh-TW" sz="1000">
                <a:solidFill>
                  <a:schemeClr val="dk1"/>
                </a:solidFill>
                <a:latin typeface="Constantia"/>
                <a:ea typeface="Constantia"/>
                <a:cs typeface="Constantia"/>
                <a:sym typeface="Constantia"/>
              </a:rPr>
              <a:t>Proceedings of the 19th ACM SIGKDD international conference on Knowledge discovery and data mining</a:t>
            </a:r>
            <a:r>
              <a:rPr lang="zh-TW" sz="1000">
                <a:solidFill>
                  <a:schemeClr val="dk1"/>
                </a:solidFill>
                <a:latin typeface="Constantia"/>
                <a:ea typeface="Constantia"/>
                <a:cs typeface="Constantia"/>
                <a:sym typeface="Constantia"/>
              </a:rPr>
              <a:t>. ACM, 2013. p. 973-979.</a:t>
            </a:r>
            <a:endParaRPr sz="1000">
              <a:solidFill>
                <a:schemeClr val="dk1"/>
              </a:solidFill>
              <a:latin typeface="Constantia"/>
              <a:ea typeface="Constantia"/>
              <a:cs typeface="Constantia"/>
              <a:sym typeface="Constantia"/>
            </a:endParaRPr>
          </a:p>
        </p:txBody>
      </p:sp>
      <p:sp>
        <p:nvSpPr>
          <p:cNvPr descr="{\displaystyle PTB=0.89*(1.255*(H-HR)+4*HR)+0.56*(BB+HBP-IBB)}" id="1142" name="Shape 1142"/>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nstantia"/>
              <a:ea typeface="Constantia"/>
              <a:cs typeface="Constantia"/>
              <a:sym typeface="Constantia"/>
            </a:endParaRPr>
          </a:p>
        </p:txBody>
      </p:sp>
      <p:sp>
        <p:nvSpPr>
          <p:cNvPr descr="{\displaystyle PTB=0.89*(1.255*(H-HR)+4*HR)+0.56*(BB+HBP-IBB)}" id="1143" name="Shape 1143"/>
          <p:cNvSpPr/>
          <p:nvPr/>
        </p:nvSpPr>
        <p:spPr>
          <a:xfrm>
            <a:off x="307975" y="79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nstantia"/>
              <a:ea typeface="Constantia"/>
              <a:cs typeface="Constantia"/>
              <a:sym typeface="Constantia"/>
            </a:endParaRPr>
          </a:p>
        </p:txBody>
      </p:sp>
      <p:sp>
        <p:nvSpPr>
          <p:cNvPr id="1144" name="Shape 1144"/>
          <p:cNvSpPr txBox="1"/>
          <p:nvPr/>
        </p:nvSpPr>
        <p:spPr>
          <a:xfrm>
            <a:off x="4469359" y="3125949"/>
            <a:ext cx="4497577" cy="646331"/>
          </a:xfrm>
          <a:prstGeom prst="rect">
            <a:avLst/>
          </a:prstGeom>
          <a:blipFill rotWithShape="1">
            <a:blip r:embed="rId4">
              <a:alphaModFix/>
            </a:blip>
            <a:stretch>
              <a:fillRect b="-660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800">
                <a:latin typeface="Constantia"/>
                <a:ea typeface="Constantia"/>
                <a:cs typeface="Constantia"/>
                <a:sym typeface="Constantia"/>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8" name="Shape 1148"/>
        <p:cNvGrpSpPr/>
        <p:nvPr/>
      </p:nvGrpSpPr>
      <p:grpSpPr>
        <a:xfrm>
          <a:off x="0" y="0"/>
          <a:ext cx="0" cy="0"/>
          <a:chOff x="0" y="0"/>
          <a:chExt cx="0" cy="0"/>
        </a:xfrm>
      </p:grpSpPr>
      <p:sp>
        <p:nvSpPr>
          <p:cNvPr id="1149" name="Shape 11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44061"/>
              </a:buClr>
              <a:buSzPts val="4400"/>
              <a:buFont typeface="Constantia"/>
              <a:buNone/>
            </a:pPr>
            <a:r>
              <a:rPr b="1" i="0" lang="zh-TW" sz="4400" u="none" cap="none" strike="noStrike">
                <a:solidFill>
                  <a:srgbClr val="244061"/>
                </a:solidFill>
                <a:latin typeface="Constantia"/>
                <a:ea typeface="Constantia"/>
                <a:cs typeface="Constantia"/>
                <a:sym typeface="Constantia"/>
              </a:rPr>
              <a:t>用數據決定換投時機 (cont.)</a:t>
            </a:r>
            <a:endParaRPr b="1" i="0" sz="4400" u="none" cap="none" strike="noStrike">
              <a:solidFill>
                <a:srgbClr val="244061"/>
              </a:solidFill>
              <a:latin typeface="Constantia"/>
              <a:ea typeface="Constantia"/>
              <a:cs typeface="Constantia"/>
              <a:sym typeface="Constantia"/>
            </a:endParaRPr>
          </a:p>
        </p:txBody>
      </p:sp>
      <p:sp>
        <p:nvSpPr>
          <p:cNvPr id="1150" name="Shape 11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rgbClr val="632423"/>
              </a:buClr>
              <a:buSzPts val="3200"/>
              <a:buFont typeface="Arial Narrow"/>
              <a:buNone/>
            </a:pPr>
            <a:r>
              <a:t/>
            </a:r>
            <a:endParaRPr b="0" i="0" sz="3200" u="none" cap="none" strike="noStrike">
              <a:solidFill>
                <a:srgbClr val="244061"/>
              </a:solidFill>
              <a:latin typeface="Constantia"/>
              <a:ea typeface="Constantia"/>
              <a:cs typeface="Constantia"/>
              <a:sym typeface="Constantia"/>
            </a:endParaRPr>
          </a:p>
        </p:txBody>
      </p:sp>
      <p:pic>
        <p:nvPicPr>
          <p:cNvPr id="1151" name="Shape 1151"/>
          <p:cNvPicPr preferRelativeResize="0"/>
          <p:nvPr/>
        </p:nvPicPr>
        <p:blipFill rotWithShape="1">
          <a:blip r:embed="rId3">
            <a:alphaModFix/>
          </a:blip>
          <a:srcRect b="0" l="0" r="0" t="0"/>
          <a:stretch/>
        </p:blipFill>
        <p:spPr>
          <a:xfrm>
            <a:off x="416041" y="1147559"/>
            <a:ext cx="8102315" cy="5382657"/>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5" name="Shape 1155"/>
        <p:cNvGrpSpPr/>
        <p:nvPr/>
      </p:nvGrpSpPr>
      <p:grpSpPr>
        <a:xfrm>
          <a:off x="0" y="0"/>
          <a:ext cx="0" cy="0"/>
          <a:chOff x="0" y="0"/>
          <a:chExt cx="0" cy="0"/>
        </a:xfrm>
      </p:grpSpPr>
      <p:sp>
        <p:nvSpPr>
          <p:cNvPr id="1156" name="Shape 11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44061"/>
              </a:buClr>
              <a:buSzPts val="4400"/>
              <a:buFont typeface="Constantia"/>
              <a:buNone/>
            </a:pPr>
            <a:r>
              <a:rPr b="1" i="0" lang="zh-TW" sz="4400" u="none" cap="none" strike="noStrike">
                <a:solidFill>
                  <a:srgbClr val="244061"/>
                </a:solidFill>
                <a:latin typeface="Constantia"/>
                <a:ea typeface="Constantia"/>
                <a:cs typeface="Constantia"/>
                <a:sym typeface="Constantia"/>
              </a:rPr>
              <a:t>我也來做一個看看？</a:t>
            </a:r>
            <a:endParaRPr b="1" i="0" sz="4400" u="none" cap="none" strike="noStrike">
              <a:solidFill>
                <a:srgbClr val="244061"/>
              </a:solidFill>
              <a:latin typeface="Constantia"/>
              <a:ea typeface="Constantia"/>
              <a:cs typeface="Constantia"/>
              <a:sym typeface="Constantia"/>
            </a:endParaRPr>
          </a:p>
        </p:txBody>
      </p:sp>
      <p:sp>
        <p:nvSpPr>
          <p:cNvPr id="1157" name="Shape 115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632423"/>
              </a:buClr>
              <a:buSzPts val="3200"/>
              <a:buFont typeface="Arial Narrow"/>
              <a:buChar char="▪"/>
            </a:pPr>
            <a:r>
              <a:rPr b="0" i="0" lang="zh-TW" sz="3200" u="none" cap="none" strike="noStrike">
                <a:solidFill>
                  <a:srgbClr val="244061"/>
                </a:solidFill>
                <a:latin typeface="Constantia"/>
                <a:ea typeface="Constantia"/>
                <a:cs typeface="Constantia"/>
                <a:sym typeface="Constantia"/>
              </a:rPr>
              <a:t>我手上有什麼資料？</a:t>
            </a:r>
            <a:endParaRPr b="0" i="0" sz="3200" u="none" cap="none" strike="noStrike">
              <a:solidFill>
                <a:srgbClr val="244061"/>
              </a:solidFill>
              <a:latin typeface="Constantia"/>
              <a:ea typeface="Constantia"/>
              <a:cs typeface="Constantia"/>
              <a:sym typeface="Constantia"/>
            </a:endParaRPr>
          </a:p>
          <a:p>
            <a:pPr indent="-285750" lvl="1" marL="742950" marR="0" rtl="0" algn="l">
              <a:spcBef>
                <a:spcPts val="560"/>
              </a:spcBef>
              <a:spcAft>
                <a:spcPts val="0"/>
              </a:spcAft>
              <a:buClr>
                <a:srgbClr val="632423"/>
              </a:buClr>
              <a:buSzPts val="2800"/>
              <a:buFont typeface="Arial Narrow"/>
              <a:buChar char="▪"/>
            </a:pPr>
            <a:r>
              <a:rPr b="0" i="0" lang="zh-TW" sz="2800" u="none" cap="none" strike="noStrike">
                <a:solidFill>
                  <a:srgbClr val="244061"/>
                </a:solidFill>
                <a:latin typeface="Constantia"/>
                <a:ea typeface="Constantia"/>
                <a:cs typeface="Constantia"/>
                <a:sym typeface="Constantia"/>
              </a:rPr>
              <a:t>從中職官網上爬下來 play by play 文字記錄</a:t>
            </a:r>
            <a:endParaRPr b="0" i="0" sz="2800" u="none" cap="none" strike="noStrike">
              <a:solidFill>
                <a:srgbClr val="244061"/>
              </a:solidFill>
              <a:latin typeface="Constantia"/>
              <a:ea typeface="Constantia"/>
              <a:cs typeface="Constantia"/>
              <a:sym typeface="Constantia"/>
            </a:endParaRPr>
          </a:p>
          <a:p>
            <a:pPr indent="-285750" lvl="1" marL="742950" marR="0" rtl="0" algn="l">
              <a:spcBef>
                <a:spcPts val="560"/>
              </a:spcBef>
              <a:spcAft>
                <a:spcPts val="0"/>
              </a:spcAft>
              <a:buClr>
                <a:srgbClr val="632423"/>
              </a:buClr>
              <a:buSzPts val="2800"/>
              <a:buFont typeface="Arial Narrow"/>
              <a:buChar char="▪"/>
            </a:pPr>
            <a:r>
              <a:rPr b="0" i="0" lang="zh-TW" sz="2800" u="none" cap="none" strike="noStrike">
                <a:solidFill>
                  <a:srgbClr val="244061"/>
                </a:solidFill>
                <a:latin typeface="Constantia"/>
                <a:ea typeface="Constantia"/>
                <a:cs typeface="Constantia"/>
                <a:sym typeface="Constantia"/>
              </a:rPr>
              <a:t>某職棒球隊單一年度本隊比賽全 pitch by pitch 記錄</a:t>
            </a:r>
            <a:endParaRPr b="0" i="0" sz="2800" u="none" cap="none" strike="noStrike">
              <a:solidFill>
                <a:srgbClr val="244061"/>
              </a:solidFill>
              <a:latin typeface="Constantia"/>
              <a:ea typeface="Constantia"/>
              <a:cs typeface="Constantia"/>
              <a:sym typeface="Constantia"/>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1" name="Shape 1161"/>
        <p:cNvGrpSpPr/>
        <p:nvPr/>
      </p:nvGrpSpPr>
      <p:grpSpPr>
        <a:xfrm>
          <a:off x="0" y="0"/>
          <a:ext cx="0" cy="0"/>
          <a:chOff x="0" y="0"/>
          <a:chExt cx="0" cy="0"/>
        </a:xfrm>
      </p:grpSpPr>
      <p:sp>
        <p:nvSpPr>
          <p:cNvPr id="1162" name="Shape 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44061"/>
              </a:buClr>
              <a:buSzPts val="4400"/>
              <a:buFont typeface="Constantia"/>
              <a:buNone/>
            </a:pPr>
            <a:r>
              <a:rPr b="1" i="0" lang="zh-TW" sz="4400" u="none" cap="none" strike="noStrike">
                <a:solidFill>
                  <a:srgbClr val="244061"/>
                </a:solidFill>
                <a:latin typeface="Constantia"/>
                <a:ea typeface="Constantia"/>
                <a:cs typeface="Constantia"/>
                <a:sym typeface="Constantia"/>
              </a:rPr>
              <a:t>80% 的資料處理</a:t>
            </a:r>
            <a:endParaRPr b="1" i="0" sz="4400" u="none" cap="none" strike="noStrike">
              <a:solidFill>
                <a:srgbClr val="244061"/>
              </a:solidFill>
              <a:latin typeface="Constantia"/>
              <a:ea typeface="Constantia"/>
              <a:cs typeface="Constantia"/>
              <a:sym typeface="Constantia"/>
            </a:endParaRPr>
          </a:p>
        </p:txBody>
      </p:sp>
      <p:sp>
        <p:nvSpPr>
          <p:cNvPr id="1163" name="Shape 1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632423"/>
              </a:buClr>
              <a:buSzPts val="3200"/>
              <a:buFont typeface="Arial Narrow"/>
              <a:buChar char="▪"/>
            </a:pPr>
            <a:r>
              <a:rPr b="0" i="0" lang="zh-TW" sz="3200" u="none" cap="none" strike="noStrike">
                <a:solidFill>
                  <a:srgbClr val="244061"/>
                </a:solidFill>
                <a:latin typeface="Constantia"/>
                <a:ea typeface="Constantia"/>
                <a:cs typeface="Constantia"/>
                <a:sym typeface="Constantia"/>
              </a:rPr>
              <a:t>Pitch by pitch 記錄只有日期，沒有場次與局數，只有球員背號、沒有球員姓名</a:t>
            </a:r>
            <a:endParaRPr b="0" i="0" sz="3200" u="none" cap="none" strike="noStrike">
              <a:solidFill>
                <a:srgbClr val="244061"/>
              </a:solidFill>
              <a:latin typeface="Constantia"/>
              <a:ea typeface="Constantia"/>
              <a:cs typeface="Constantia"/>
              <a:sym typeface="Constantia"/>
            </a:endParaRPr>
          </a:p>
          <a:p>
            <a:pPr indent="-342900" lvl="0" marL="342900" marR="0" rtl="0" algn="l">
              <a:spcBef>
                <a:spcPts val="640"/>
              </a:spcBef>
              <a:spcAft>
                <a:spcPts val="0"/>
              </a:spcAft>
              <a:buClr>
                <a:srgbClr val="632423"/>
              </a:buClr>
              <a:buSzPts val="3200"/>
              <a:buFont typeface="Arial Narrow"/>
              <a:buChar char="▪"/>
            </a:pPr>
            <a:r>
              <a:rPr b="0" i="0" lang="zh-TW" sz="3200" u="none" cap="none" strike="noStrike">
                <a:solidFill>
                  <a:srgbClr val="244061"/>
                </a:solidFill>
                <a:latin typeface="Constantia"/>
                <a:ea typeface="Constantia"/>
                <a:cs typeface="Constantia"/>
                <a:sym typeface="Constantia"/>
              </a:rPr>
              <a:t>Play by play 記錄沒有日期標籤</a:t>
            </a:r>
            <a:endParaRPr b="0" i="0" sz="3200" u="none" cap="none" strike="noStrike">
              <a:solidFill>
                <a:srgbClr val="244061"/>
              </a:solidFill>
              <a:latin typeface="Constantia"/>
              <a:ea typeface="Constantia"/>
              <a:cs typeface="Constantia"/>
              <a:sym typeface="Constantia"/>
            </a:endParaRPr>
          </a:p>
          <a:p>
            <a:pPr indent="-285750" lvl="1" marL="742950" marR="0" rtl="0" algn="l">
              <a:spcBef>
                <a:spcPts val="560"/>
              </a:spcBef>
              <a:spcAft>
                <a:spcPts val="0"/>
              </a:spcAft>
              <a:buClr>
                <a:srgbClr val="632423"/>
              </a:buClr>
              <a:buSzPts val="2800"/>
              <a:buFont typeface="Arial Narrow"/>
              <a:buChar char="▪"/>
            </a:pPr>
            <a:r>
              <a:rPr b="0" i="0" lang="zh-TW" sz="2800" u="none" cap="none" strike="noStrike">
                <a:solidFill>
                  <a:srgbClr val="244061"/>
                </a:solidFill>
                <a:latin typeface="Constantia"/>
                <a:ea typeface="Constantia"/>
                <a:cs typeface="Constantia"/>
                <a:sym typeface="Constantia"/>
              </a:rPr>
              <a:t>格式變化大</a:t>
            </a:r>
            <a:endParaRPr b="0" i="0" sz="2800" u="none" cap="none" strike="noStrike">
              <a:solidFill>
                <a:srgbClr val="244061"/>
              </a:solidFill>
              <a:latin typeface="Constantia"/>
              <a:ea typeface="Constantia"/>
              <a:cs typeface="Constantia"/>
              <a:sym typeface="Constantia"/>
            </a:endParaRPr>
          </a:p>
          <a:p>
            <a:pPr indent="-342900" lvl="0" marL="342900" marR="0" rtl="0" algn="l">
              <a:spcBef>
                <a:spcPts val="640"/>
              </a:spcBef>
              <a:spcAft>
                <a:spcPts val="0"/>
              </a:spcAft>
              <a:buClr>
                <a:srgbClr val="632423"/>
              </a:buClr>
              <a:buSzPts val="3200"/>
              <a:buFont typeface="Arial Narrow"/>
              <a:buChar char="▪"/>
            </a:pPr>
            <a:r>
              <a:rPr b="0" i="0" lang="zh-TW" sz="3200" u="none" cap="none" strike="noStrike">
                <a:solidFill>
                  <a:srgbClr val="244061"/>
                </a:solidFill>
                <a:latin typeface="Constantia"/>
                <a:ea typeface="Constantia"/>
                <a:cs typeface="Constantia"/>
                <a:sym typeface="Constantia"/>
              </a:rPr>
              <a:t>分割 pitch by pitch 記錄的局數</a:t>
            </a:r>
            <a:endParaRPr b="0" i="0" sz="3200" u="none" cap="none" strike="noStrike">
              <a:solidFill>
                <a:srgbClr val="244061"/>
              </a:solidFill>
              <a:latin typeface="Constantia"/>
              <a:ea typeface="Constantia"/>
              <a:cs typeface="Constantia"/>
              <a:sym typeface="Constantia"/>
            </a:endParaRPr>
          </a:p>
          <a:p>
            <a:pPr indent="-342900" lvl="0" marL="342900" marR="0" rtl="0" algn="l">
              <a:spcBef>
                <a:spcPts val="640"/>
              </a:spcBef>
              <a:spcAft>
                <a:spcPts val="0"/>
              </a:spcAft>
              <a:buClr>
                <a:srgbClr val="632423"/>
              </a:buClr>
              <a:buSzPts val="3200"/>
              <a:buFont typeface="Arial Narrow"/>
              <a:buChar char="▪"/>
            </a:pPr>
            <a:r>
              <a:rPr b="0" i="0" lang="zh-TW" sz="3200" u="none" cap="none" strike="noStrike">
                <a:solidFill>
                  <a:srgbClr val="244061"/>
                </a:solidFill>
                <a:latin typeface="Constantia"/>
                <a:ea typeface="Constantia"/>
                <a:cs typeface="Constantia"/>
                <a:sym typeface="Constantia"/>
              </a:rPr>
              <a:t>以打者姓名進行 merge</a:t>
            </a:r>
            <a:endParaRPr/>
          </a:p>
          <a:p>
            <a:pPr indent="-285750" lvl="1" marL="742950" marR="0" rtl="0" algn="l">
              <a:spcBef>
                <a:spcPts val="560"/>
              </a:spcBef>
              <a:spcAft>
                <a:spcPts val="0"/>
              </a:spcAft>
              <a:buClr>
                <a:srgbClr val="632423"/>
              </a:buClr>
              <a:buSzPts val="2800"/>
              <a:buFont typeface="Arial Narrow"/>
              <a:buChar char="▪"/>
            </a:pPr>
            <a:r>
              <a:rPr b="0" i="0" lang="zh-TW" sz="2800" u="none" cap="none" strike="noStrike">
                <a:solidFill>
                  <a:srgbClr val="244061"/>
                </a:solidFill>
                <a:latin typeface="Constantia"/>
                <a:ea typeface="Constantia"/>
                <a:cs typeface="Constantia"/>
                <a:sym typeface="Constantia"/>
              </a:rPr>
              <a:t>中職網站只有今年度的球員背號姓名對照</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3">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7" name="Shape 1167"/>
        <p:cNvGrpSpPr/>
        <p:nvPr/>
      </p:nvGrpSpPr>
      <p:grpSpPr>
        <a:xfrm>
          <a:off x="0" y="0"/>
          <a:ext cx="0" cy="0"/>
          <a:chOff x="0" y="0"/>
          <a:chExt cx="0" cy="0"/>
        </a:xfrm>
      </p:grpSpPr>
      <p:sp>
        <p:nvSpPr>
          <p:cNvPr id="1168" name="Shape 11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44061"/>
              </a:buClr>
              <a:buSzPts val="4400"/>
              <a:buFont typeface="Constantia"/>
              <a:buNone/>
            </a:pPr>
            <a:r>
              <a:rPr b="1" i="0" lang="zh-TW" sz="4400" u="none" cap="none" strike="noStrike">
                <a:solidFill>
                  <a:srgbClr val="244061"/>
                </a:solidFill>
                <a:latin typeface="Constantia"/>
                <a:ea typeface="Constantia"/>
                <a:cs typeface="Constantia"/>
                <a:sym typeface="Constantia"/>
              </a:rPr>
              <a:t>門的背後，世界的真實</a:t>
            </a:r>
            <a:endParaRPr b="1" i="0" sz="4400" u="none" cap="none" strike="noStrike">
              <a:solidFill>
                <a:srgbClr val="244061"/>
              </a:solidFill>
              <a:latin typeface="Constantia"/>
              <a:ea typeface="Constantia"/>
              <a:cs typeface="Constantia"/>
              <a:sym typeface="Constantia"/>
            </a:endParaRPr>
          </a:p>
        </p:txBody>
      </p:sp>
      <p:sp>
        <p:nvSpPr>
          <p:cNvPr id="1169" name="Shape 11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632423"/>
              </a:buClr>
              <a:buSzPts val="3200"/>
              <a:buFont typeface="Arial Narrow"/>
              <a:buChar char="▪"/>
            </a:pPr>
            <a:r>
              <a:rPr b="0" i="0" lang="zh-TW" sz="3200" u="none" cap="none" strike="noStrike">
                <a:solidFill>
                  <a:srgbClr val="244061"/>
                </a:solidFill>
                <a:latin typeface="Constantia"/>
                <a:ea typeface="Constantia"/>
                <a:cs typeface="Constantia"/>
                <a:sym typeface="Constantia"/>
              </a:rPr>
              <a:t>錯字</a:t>
            </a:r>
            <a:endParaRPr b="0" i="0" sz="3200" u="none" cap="none" strike="noStrike">
              <a:solidFill>
                <a:srgbClr val="244061"/>
              </a:solidFill>
              <a:latin typeface="Constantia"/>
              <a:ea typeface="Constantia"/>
              <a:cs typeface="Constantia"/>
              <a:sym typeface="Constantia"/>
            </a:endParaRPr>
          </a:p>
          <a:p>
            <a:pPr indent="-285750" lvl="1" marL="742950" marR="0" rtl="0" algn="l">
              <a:spcBef>
                <a:spcPts val="560"/>
              </a:spcBef>
              <a:spcAft>
                <a:spcPts val="0"/>
              </a:spcAft>
              <a:buClr>
                <a:srgbClr val="632423"/>
              </a:buClr>
              <a:buSzPts val="2800"/>
              <a:buFont typeface="Arial Narrow"/>
              <a:buChar char="▪"/>
            </a:pPr>
            <a:r>
              <a:rPr b="0" i="0" lang="zh-TW" sz="2800" u="none" cap="none" strike="noStrike">
                <a:solidFill>
                  <a:srgbClr val="244061"/>
                </a:solidFill>
                <a:latin typeface="Constantia"/>
                <a:ea typeface="Constantia"/>
                <a:cs typeface="Constantia"/>
                <a:sym typeface="Constantia"/>
              </a:rPr>
              <a:t>王躍霖：王耀霖、王耀林</a:t>
            </a:r>
            <a:endParaRPr b="0" i="0" sz="2800" u="none" cap="none" strike="noStrike">
              <a:solidFill>
                <a:srgbClr val="244061"/>
              </a:solidFill>
              <a:latin typeface="Constantia"/>
              <a:ea typeface="Constantia"/>
              <a:cs typeface="Constantia"/>
              <a:sym typeface="Constantia"/>
            </a:endParaRPr>
          </a:p>
          <a:p>
            <a:pPr indent="-285750" lvl="1" marL="742950" marR="0" rtl="0" algn="l">
              <a:spcBef>
                <a:spcPts val="560"/>
              </a:spcBef>
              <a:spcAft>
                <a:spcPts val="0"/>
              </a:spcAft>
              <a:buClr>
                <a:srgbClr val="632423"/>
              </a:buClr>
              <a:buSzPts val="2800"/>
              <a:buFont typeface="Arial Narrow"/>
              <a:buChar char="▪"/>
            </a:pPr>
            <a:r>
              <a:rPr b="0" i="0" lang="zh-TW" sz="2800" u="none" cap="none" strike="noStrike">
                <a:solidFill>
                  <a:srgbClr val="244061"/>
                </a:solidFill>
                <a:latin typeface="Constantia"/>
                <a:ea typeface="Constantia"/>
                <a:cs typeface="Constantia"/>
                <a:sym typeface="Constantia"/>
              </a:rPr>
              <a:t>江忠城：江忠誠、江中城</a:t>
            </a:r>
            <a:endParaRPr b="0" i="0" sz="2800" u="none" cap="none" strike="noStrike">
              <a:solidFill>
                <a:srgbClr val="244061"/>
              </a:solidFill>
              <a:latin typeface="Constantia"/>
              <a:ea typeface="Constantia"/>
              <a:cs typeface="Constantia"/>
              <a:sym typeface="Constantia"/>
            </a:endParaRPr>
          </a:p>
          <a:p>
            <a:pPr indent="-342900" lvl="0" marL="342900" marR="0" rtl="0" algn="l">
              <a:spcBef>
                <a:spcPts val="640"/>
              </a:spcBef>
              <a:spcAft>
                <a:spcPts val="0"/>
              </a:spcAft>
              <a:buClr>
                <a:srgbClr val="632423"/>
              </a:buClr>
              <a:buSzPts val="3200"/>
              <a:buFont typeface="Arial Narrow"/>
              <a:buChar char="▪"/>
            </a:pPr>
            <a:r>
              <a:rPr b="0" i="0" lang="zh-TW" sz="3200" u="none" cap="none" strike="noStrike">
                <a:solidFill>
                  <a:srgbClr val="244061"/>
                </a:solidFill>
                <a:latin typeface="Constantia"/>
                <a:ea typeface="Constantia"/>
                <a:cs typeface="Constantia"/>
                <a:sym typeface="Constantia"/>
              </a:rPr>
              <a:t>改名</a:t>
            </a:r>
            <a:endParaRPr b="0" i="0" sz="3200" u="none" cap="none" strike="noStrike">
              <a:solidFill>
                <a:srgbClr val="244061"/>
              </a:solidFill>
              <a:latin typeface="Constantia"/>
              <a:ea typeface="Constantia"/>
              <a:cs typeface="Constantia"/>
              <a:sym typeface="Constantia"/>
            </a:endParaRPr>
          </a:p>
          <a:p>
            <a:pPr indent="-285750" lvl="1" marL="742950" marR="0" rtl="0" algn="l">
              <a:spcBef>
                <a:spcPts val="560"/>
              </a:spcBef>
              <a:spcAft>
                <a:spcPts val="0"/>
              </a:spcAft>
              <a:buClr>
                <a:srgbClr val="632423"/>
              </a:buClr>
              <a:buSzPts val="2800"/>
              <a:buFont typeface="Arial Narrow"/>
              <a:buChar char="▪"/>
            </a:pPr>
            <a:r>
              <a:rPr b="0" i="0" lang="zh-TW" sz="2800" u="none" cap="none" strike="noStrike">
                <a:solidFill>
                  <a:srgbClr val="244061"/>
                </a:solidFill>
                <a:latin typeface="Constantia"/>
                <a:ea typeface="Constantia"/>
                <a:cs typeface="Constantia"/>
                <a:sym typeface="Constantia"/>
              </a:rPr>
              <a:t>林志賢 =&gt; 林祐樂</a:t>
            </a:r>
            <a:endParaRPr b="0" i="0" sz="2800" u="none" cap="none" strike="noStrike">
              <a:solidFill>
                <a:srgbClr val="244061"/>
              </a:solidFill>
              <a:latin typeface="Constantia"/>
              <a:ea typeface="Constantia"/>
              <a:cs typeface="Constantia"/>
              <a:sym typeface="Constantia"/>
            </a:endParaRPr>
          </a:p>
          <a:p>
            <a:pPr indent="-342900" lvl="0" marL="342900" marR="0" rtl="0" algn="l">
              <a:spcBef>
                <a:spcPts val="640"/>
              </a:spcBef>
              <a:spcAft>
                <a:spcPts val="0"/>
              </a:spcAft>
              <a:buClr>
                <a:srgbClr val="632423"/>
              </a:buClr>
              <a:buSzPts val="3200"/>
              <a:buFont typeface="Arial Narrow"/>
              <a:buChar char="▪"/>
            </a:pPr>
            <a:r>
              <a:rPr b="0" i="0" lang="zh-TW" sz="3200" u="none" cap="none" strike="noStrike">
                <a:solidFill>
                  <a:srgbClr val="244061"/>
                </a:solidFill>
                <a:latin typeface="Constantia"/>
                <a:ea typeface="Constantia"/>
                <a:cs typeface="Constantia"/>
                <a:sym typeface="Constantia"/>
              </a:rPr>
              <a:t>改背號、記錄次序錯誤</a:t>
            </a:r>
            <a:endParaRPr/>
          </a:p>
        </p:txBody>
      </p:sp>
      <p:pic>
        <p:nvPicPr>
          <p:cNvPr descr="「X」的圖片搜尋結果" id="1170" name="Shape 1170"/>
          <p:cNvPicPr preferRelativeResize="0"/>
          <p:nvPr/>
        </p:nvPicPr>
        <p:blipFill rotWithShape="1">
          <a:blip r:embed="rId3">
            <a:alphaModFix/>
          </a:blip>
          <a:srcRect b="0" l="0" r="0" t="0"/>
          <a:stretch/>
        </p:blipFill>
        <p:spPr>
          <a:xfrm>
            <a:off x="1703686" y="474348"/>
            <a:ext cx="729434" cy="729434"/>
          </a:xfrm>
          <a:prstGeom prst="rect">
            <a:avLst/>
          </a:prstGeom>
          <a:noFill/>
          <a:ln>
            <a:noFill/>
          </a:ln>
        </p:spPr>
      </p:pic>
      <p:sp>
        <p:nvSpPr>
          <p:cNvPr id="1171" name="Shape 1171"/>
          <p:cNvSpPr txBox="1"/>
          <p:nvPr/>
        </p:nvSpPr>
        <p:spPr>
          <a:xfrm>
            <a:off x="423512" y="320348"/>
            <a:ext cx="1210588"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4000">
                <a:solidFill>
                  <a:schemeClr val="dk1"/>
                </a:solidFill>
                <a:latin typeface="Constantia"/>
                <a:ea typeface="Constantia"/>
                <a:cs typeface="Constantia"/>
                <a:sym typeface="Constantia"/>
              </a:rPr>
              <a:t>資料</a:t>
            </a:r>
            <a:endParaRPr b="1" sz="4000">
              <a:solidFill>
                <a:schemeClr val="dk1"/>
              </a:solidFill>
              <a:latin typeface="Constantia"/>
              <a:ea typeface="Constantia"/>
              <a:cs typeface="Constantia"/>
              <a:sym typeface="Constant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9">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9">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9">
                                            <p:txEl>
                                              <p:pRg end="2" st="2"/>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9">
                                            <p:txEl>
                                              <p:pRg end="3" st="3"/>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9">
                                            <p:txEl>
                                              <p:pRg end="4" st="4"/>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9">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5" name="Shape 1175"/>
        <p:cNvGrpSpPr/>
        <p:nvPr/>
      </p:nvGrpSpPr>
      <p:grpSpPr>
        <a:xfrm>
          <a:off x="0" y="0"/>
          <a:ext cx="0" cy="0"/>
          <a:chOff x="0" y="0"/>
          <a:chExt cx="0" cy="0"/>
        </a:xfrm>
      </p:grpSpPr>
      <p:sp>
        <p:nvSpPr>
          <p:cNvPr id="1176" name="Shape 11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44061"/>
              </a:buClr>
              <a:buSzPts val="4400"/>
              <a:buFont typeface="Constantia"/>
              <a:buNone/>
            </a:pPr>
            <a:r>
              <a:t/>
            </a:r>
            <a:endParaRPr b="1" i="0" sz="4400" u="none" cap="none" strike="noStrike">
              <a:solidFill>
                <a:srgbClr val="244061"/>
              </a:solidFill>
              <a:latin typeface="Constantia"/>
              <a:ea typeface="Constantia"/>
              <a:cs typeface="Constantia"/>
              <a:sym typeface="Constantia"/>
            </a:endParaRPr>
          </a:p>
        </p:txBody>
      </p:sp>
      <p:sp>
        <p:nvSpPr>
          <p:cNvPr id="1177" name="Shape 117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rgbClr val="632423"/>
              </a:buClr>
              <a:buSzPts val="3200"/>
              <a:buFont typeface="Arial Narrow"/>
              <a:buNone/>
            </a:pPr>
            <a:r>
              <a:t/>
            </a:r>
            <a:endParaRPr b="0" i="0" sz="3200" u="none" cap="none" strike="noStrike">
              <a:solidFill>
                <a:srgbClr val="244061"/>
              </a:solidFill>
              <a:latin typeface="Constantia"/>
              <a:ea typeface="Constantia"/>
              <a:cs typeface="Constantia"/>
              <a:sym typeface="Constantia"/>
            </a:endParaRPr>
          </a:p>
        </p:txBody>
      </p:sp>
      <p:pic>
        <p:nvPicPr>
          <p:cNvPr id="1178" name="Shape 1178"/>
          <p:cNvPicPr preferRelativeResize="0"/>
          <p:nvPr/>
        </p:nvPicPr>
        <p:blipFill rotWithShape="1">
          <a:blip r:embed="rId3">
            <a:alphaModFix/>
          </a:blip>
          <a:srcRect b="0" l="0" r="0" t="0"/>
          <a:stretch/>
        </p:blipFill>
        <p:spPr>
          <a:xfrm>
            <a:off x="1409860" y="174493"/>
            <a:ext cx="6370172" cy="6505707"/>
          </a:xfrm>
          <a:prstGeom prst="rect">
            <a:avLst/>
          </a:prstGeom>
          <a:noFill/>
          <a:ln>
            <a:noFill/>
          </a:ln>
        </p:spPr>
      </p:pic>
      <p:cxnSp>
        <p:nvCxnSpPr>
          <p:cNvPr id="1179" name="Shape 1179"/>
          <p:cNvCxnSpPr/>
          <p:nvPr/>
        </p:nvCxnSpPr>
        <p:spPr>
          <a:xfrm>
            <a:off x="2425700" y="3325746"/>
            <a:ext cx="673100" cy="0"/>
          </a:xfrm>
          <a:prstGeom prst="straightConnector1">
            <a:avLst/>
          </a:prstGeom>
          <a:noFill/>
          <a:ln cap="flat" cmpd="sng" w="28575">
            <a:solidFill>
              <a:srgbClr val="FF0000"/>
            </a:solidFill>
            <a:prstDash val="solid"/>
            <a:round/>
            <a:headEnd len="sm" w="sm" type="none"/>
            <a:tailEnd len="sm" w="sm" type="none"/>
          </a:ln>
        </p:spPr>
      </p:cxnSp>
      <p:cxnSp>
        <p:nvCxnSpPr>
          <p:cNvPr id="1180" name="Shape 1180"/>
          <p:cNvCxnSpPr/>
          <p:nvPr/>
        </p:nvCxnSpPr>
        <p:spPr>
          <a:xfrm>
            <a:off x="2425700" y="3605146"/>
            <a:ext cx="4889500" cy="0"/>
          </a:xfrm>
          <a:prstGeom prst="straightConnector1">
            <a:avLst/>
          </a:prstGeom>
          <a:noFill/>
          <a:ln cap="flat" cmpd="sng" w="28575">
            <a:solidFill>
              <a:srgbClr val="FF0000"/>
            </a:solidFill>
            <a:prstDash val="solid"/>
            <a:round/>
            <a:headEnd len="sm" w="sm" type="none"/>
            <a:tailEnd len="sm" w="sm" type="none"/>
          </a:ln>
        </p:spPr>
      </p:cxnSp>
      <p:cxnSp>
        <p:nvCxnSpPr>
          <p:cNvPr id="1181" name="Shape 1181"/>
          <p:cNvCxnSpPr/>
          <p:nvPr/>
        </p:nvCxnSpPr>
        <p:spPr>
          <a:xfrm>
            <a:off x="2476500" y="5167246"/>
            <a:ext cx="4889500" cy="0"/>
          </a:xfrm>
          <a:prstGeom prst="straightConnector1">
            <a:avLst/>
          </a:prstGeom>
          <a:noFill/>
          <a:ln cap="flat" cmpd="sng" w="28575">
            <a:solidFill>
              <a:srgbClr val="FF0000"/>
            </a:solidFill>
            <a:prstDash val="solid"/>
            <a:round/>
            <a:headEnd len="sm" w="sm" type="none"/>
            <a:tailEnd len="sm" w="sm" type="none"/>
          </a:ln>
        </p:spPr>
      </p:cxnSp>
      <p:cxnSp>
        <p:nvCxnSpPr>
          <p:cNvPr id="1182" name="Shape 1182"/>
          <p:cNvCxnSpPr/>
          <p:nvPr/>
        </p:nvCxnSpPr>
        <p:spPr>
          <a:xfrm>
            <a:off x="2501900" y="5472046"/>
            <a:ext cx="4889500" cy="0"/>
          </a:xfrm>
          <a:prstGeom prst="straightConnector1">
            <a:avLst/>
          </a:prstGeom>
          <a:noFill/>
          <a:ln cap="flat" cmpd="sng" w="28575">
            <a:solidFill>
              <a:srgbClr val="FF0000"/>
            </a:solidFill>
            <a:prstDash val="solid"/>
            <a:round/>
            <a:headEnd len="sm" w="sm" type="none"/>
            <a:tailEnd len="sm" w="sm" type="none"/>
          </a:ln>
        </p:spPr>
      </p:cxn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6" name="Shape 1186"/>
        <p:cNvGrpSpPr/>
        <p:nvPr/>
      </p:nvGrpSpPr>
      <p:grpSpPr>
        <a:xfrm>
          <a:off x="0" y="0"/>
          <a:ext cx="0" cy="0"/>
          <a:chOff x="0" y="0"/>
          <a:chExt cx="0" cy="0"/>
        </a:xfrm>
      </p:grpSpPr>
      <p:pic>
        <p:nvPicPr>
          <p:cNvPr descr="D:\Dropbox\my_talk\baseball_ingame_decision\data_analysis\Pitcher_A.png" id="1187" name="Shape 1187"/>
          <p:cNvPicPr preferRelativeResize="0"/>
          <p:nvPr/>
        </p:nvPicPr>
        <p:blipFill rotWithShape="1">
          <a:blip r:embed="rId3">
            <a:alphaModFix/>
          </a:blip>
          <a:srcRect b="0" l="0" r="0" t="0"/>
          <a:stretch/>
        </p:blipFill>
        <p:spPr>
          <a:xfrm>
            <a:off x="190500" y="3098800"/>
            <a:ext cx="3632200" cy="3632200"/>
          </a:xfrm>
          <a:prstGeom prst="rect">
            <a:avLst/>
          </a:prstGeom>
          <a:noFill/>
          <a:ln>
            <a:noFill/>
          </a:ln>
        </p:spPr>
      </p:pic>
      <p:graphicFrame>
        <p:nvGraphicFramePr>
          <p:cNvPr id="1188" name="Shape 1188"/>
          <p:cNvGraphicFramePr/>
          <p:nvPr/>
        </p:nvGraphicFramePr>
        <p:xfrm>
          <a:off x="406400" y="400050"/>
          <a:ext cx="3000000" cy="3000000"/>
        </p:xfrm>
        <a:graphic>
          <a:graphicData uri="http://schemas.openxmlformats.org/drawingml/2006/table">
            <a:tbl>
              <a:tblPr>
                <a:noFill/>
                <a:tableStyleId>{D4777B8C-E50A-402E-9CEE-9016A6FEE7FE}</a:tableStyleId>
              </a:tblPr>
              <a:tblGrid>
                <a:gridCol w="1841500"/>
                <a:gridCol w="1460500"/>
                <a:gridCol w="1651000"/>
                <a:gridCol w="1651000"/>
                <a:gridCol w="1651000"/>
              </a:tblGrid>
              <a:tr h="486850">
                <a:tc>
                  <a:txBody>
                    <a:bodyPr>
                      <a:noAutofit/>
                    </a:bodyPr>
                    <a:lstStyle/>
                    <a:p>
                      <a:pPr indent="0" lvl="0" marL="0" marR="0" rtl="0" algn="ctr">
                        <a:spcBef>
                          <a:spcPts val="0"/>
                        </a:spcBef>
                        <a:spcAft>
                          <a:spcPts val="0"/>
                        </a:spcAft>
                        <a:buNone/>
                      </a:pPr>
                      <a:r>
                        <a:rPr b="1" lang="zh-TW" sz="2000" u="none" cap="none" strike="noStrike"/>
                        <a:t>Feature</a:t>
                      </a:r>
                      <a:endParaRPr b="1" i="0" sz="2000" u="none" cap="none" strike="noStrike">
                        <a:solidFill>
                          <a:srgbClr val="000000"/>
                        </a:solidFill>
                        <a:latin typeface="Arial"/>
                        <a:ea typeface="Arial"/>
                        <a:cs typeface="Arial"/>
                        <a:sym typeface="Arial"/>
                      </a:endParaRPr>
                    </a:p>
                  </a:txBody>
                  <a:tcPr marT="7625" marB="0" marR="7625" marL="7625" anchor="ctr"/>
                </a:tc>
                <a:tc>
                  <a:txBody>
                    <a:bodyPr>
                      <a:noAutofit/>
                    </a:bodyPr>
                    <a:lstStyle/>
                    <a:p>
                      <a:pPr indent="0" lvl="0" marL="0" marR="0" rtl="0" algn="ctr">
                        <a:spcBef>
                          <a:spcPts val="0"/>
                        </a:spcBef>
                        <a:spcAft>
                          <a:spcPts val="0"/>
                        </a:spcAft>
                        <a:buNone/>
                      </a:pPr>
                      <a:r>
                        <a:rPr b="1" lang="zh-TW" sz="2000" u="none" cap="none" strike="noStrike"/>
                        <a:t>Gain</a:t>
                      </a:r>
                      <a:endParaRPr b="1" i="0" sz="2000" u="none" cap="none" strike="noStrike">
                        <a:solidFill>
                          <a:srgbClr val="000000"/>
                        </a:solidFill>
                        <a:latin typeface="Arial"/>
                        <a:ea typeface="Arial"/>
                        <a:cs typeface="Arial"/>
                        <a:sym typeface="Arial"/>
                      </a:endParaRPr>
                    </a:p>
                  </a:txBody>
                  <a:tcPr marT="7625" marB="0" marR="7625" marL="7625" anchor="ctr"/>
                </a:tc>
                <a:tc>
                  <a:txBody>
                    <a:bodyPr>
                      <a:noAutofit/>
                    </a:bodyPr>
                    <a:lstStyle/>
                    <a:p>
                      <a:pPr indent="0" lvl="0" marL="0" marR="0" rtl="0" algn="ctr">
                        <a:spcBef>
                          <a:spcPts val="0"/>
                        </a:spcBef>
                        <a:spcAft>
                          <a:spcPts val="0"/>
                        </a:spcAft>
                        <a:buNone/>
                      </a:pPr>
                      <a:r>
                        <a:rPr b="1" lang="zh-TW" sz="2000" u="none" cap="none" strike="noStrike"/>
                        <a:t>Cover</a:t>
                      </a:r>
                      <a:endParaRPr b="1" i="0" sz="2000" u="none" cap="none" strike="noStrike">
                        <a:solidFill>
                          <a:srgbClr val="000000"/>
                        </a:solidFill>
                        <a:latin typeface="Arial"/>
                        <a:ea typeface="Arial"/>
                        <a:cs typeface="Arial"/>
                        <a:sym typeface="Arial"/>
                      </a:endParaRPr>
                    </a:p>
                  </a:txBody>
                  <a:tcPr marT="7625" marB="0" marR="7625" marL="7625" anchor="ctr"/>
                </a:tc>
                <a:tc>
                  <a:txBody>
                    <a:bodyPr>
                      <a:noAutofit/>
                    </a:bodyPr>
                    <a:lstStyle/>
                    <a:p>
                      <a:pPr indent="0" lvl="0" marL="0" marR="0" rtl="0" algn="ctr">
                        <a:spcBef>
                          <a:spcPts val="0"/>
                        </a:spcBef>
                        <a:spcAft>
                          <a:spcPts val="0"/>
                        </a:spcAft>
                        <a:buNone/>
                      </a:pPr>
                      <a:r>
                        <a:rPr b="1" lang="zh-TW" sz="2000" u="none" cap="none" strike="noStrike"/>
                        <a:t>Frequency</a:t>
                      </a:r>
                      <a:endParaRPr b="1" i="0" sz="2000" u="none" cap="none" strike="noStrike">
                        <a:solidFill>
                          <a:srgbClr val="000000"/>
                        </a:solidFill>
                        <a:latin typeface="Arial"/>
                        <a:ea typeface="Arial"/>
                        <a:cs typeface="Arial"/>
                        <a:sym typeface="Arial"/>
                      </a:endParaRPr>
                    </a:p>
                  </a:txBody>
                  <a:tcPr marT="7625" marB="0" marR="7625" marL="7625" anchor="ctr"/>
                </a:tc>
                <a:tc>
                  <a:txBody>
                    <a:bodyPr>
                      <a:noAutofit/>
                    </a:bodyPr>
                    <a:lstStyle/>
                    <a:p>
                      <a:pPr indent="0" lvl="0" marL="0" marR="0" rtl="0" algn="ctr">
                        <a:spcBef>
                          <a:spcPts val="0"/>
                        </a:spcBef>
                        <a:spcAft>
                          <a:spcPts val="0"/>
                        </a:spcAft>
                        <a:buNone/>
                      </a:pPr>
                      <a:r>
                        <a:rPr b="1" lang="zh-TW" sz="2000" u="none" cap="none" strike="noStrike"/>
                        <a:t>effect</a:t>
                      </a:r>
                      <a:endParaRPr b="1" i="0" sz="2000" u="none" cap="none" strike="noStrike">
                        <a:solidFill>
                          <a:srgbClr val="000000"/>
                        </a:solidFill>
                        <a:latin typeface="Arial"/>
                        <a:ea typeface="Arial"/>
                        <a:cs typeface="Arial"/>
                        <a:sym typeface="Arial"/>
                      </a:endParaRPr>
                    </a:p>
                  </a:txBody>
                  <a:tcPr marT="7625" marB="0" marR="7625" marL="7625" anchor="ctr"/>
                </a:tc>
              </a:tr>
              <a:tr h="486850">
                <a:tc>
                  <a:txBody>
                    <a:bodyPr>
                      <a:noAutofit/>
                    </a:bodyPr>
                    <a:lstStyle/>
                    <a:p>
                      <a:pPr indent="0" lvl="0" marL="0" marR="0" rtl="0" algn="ctr">
                        <a:spcBef>
                          <a:spcPts val="0"/>
                        </a:spcBef>
                        <a:spcAft>
                          <a:spcPts val="0"/>
                        </a:spcAft>
                        <a:buNone/>
                      </a:pPr>
                      <a:r>
                        <a:rPr b="1" lang="zh-TW" sz="2000" u="none" cap="none" strike="noStrike"/>
                        <a:t>avg.hit.prev</a:t>
                      </a:r>
                      <a:endParaRPr b="1" i="0" sz="2000" u="none" cap="none" strike="noStrike">
                        <a:solidFill>
                          <a:srgbClr val="000000"/>
                        </a:solidFill>
                        <a:latin typeface="Arial"/>
                        <a:ea typeface="Arial"/>
                        <a:cs typeface="Arial"/>
                        <a:sym typeface="Arial"/>
                      </a:endParaRPr>
                    </a:p>
                  </a:txBody>
                  <a:tcPr marT="7625" marB="0" marR="7625" marL="7625" anchor="ctr"/>
                </a:tc>
                <a:tc>
                  <a:txBody>
                    <a:bodyPr>
                      <a:noAutofit/>
                    </a:bodyPr>
                    <a:lstStyle/>
                    <a:p>
                      <a:pPr indent="0" lvl="0" marL="0" marR="0" rtl="0" algn="ctr">
                        <a:spcBef>
                          <a:spcPts val="0"/>
                        </a:spcBef>
                        <a:spcAft>
                          <a:spcPts val="0"/>
                        </a:spcAft>
                        <a:buNone/>
                      </a:pPr>
                      <a:r>
                        <a:rPr b="1" lang="zh-TW" sz="2000" u="none" cap="none" strike="noStrike"/>
                        <a:t>0.583</a:t>
                      </a:r>
                      <a:endParaRPr b="1" i="0" sz="2000" u="none" cap="none" strike="noStrike">
                        <a:solidFill>
                          <a:srgbClr val="000000"/>
                        </a:solidFill>
                        <a:latin typeface="Arial"/>
                        <a:ea typeface="Arial"/>
                        <a:cs typeface="Arial"/>
                        <a:sym typeface="Arial"/>
                      </a:endParaRPr>
                    </a:p>
                  </a:txBody>
                  <a:tcPr marT="7625" marB="0" marR="7625" marL="7625" anchor="ctr"/>
                </a:tc>
                <a:tc>
                  <a:txBody>
                    <a:bodyPr>
                      <a:noAutofit/>
                    </a:bodyPr>
                    <a:lstStyle/>
                    <a:p>
                      <a:pPr indent="0" lvl="0" marL="0" marR="0" rtl="0" algn="ctr">
                        <a:spcBef>
                          <a:spcPts val="0"/>
                        </a:spcBef>
                        <a:spcAft>
                          <a:spcPts val="0"/>
                        </a:spcAft>
                        <a:buNone/>
                      </a:pPr>
                      <a:r>
                        <a:rPr b="1" lang="zh-TW" sz="2000" u="none" cap="none" strike="noStrike"/>
                        <a:t>0.205</a:t>
                      </a:r>
                      <a:endParaRPr b="1" i="0" sz="2000" u="none" cap="none" strike="noStrike">
                        <a:solidFill>
                          <a:srgbClr val="000000"/>
                        </a:solidFill>
                        <a:latin typeface="Arial"/>
                        <a:ea typeface="Arial"/>
                        <a:cs typeface="Arial"/>
                        <a:sym typeface="Arial"/>
                      </a:endParaRPr>
                    </a:p>
                  </a:txBody>
                  <a:tcPr marT="7625" marB="0" marR="7625" marL="7625" anchor="ctr"/>
                </a:tc>
                <a:tc>
                  <a:txBody>
                    <a:bodyPr>
                      <a:noAutofit/>
                    </a:bodyPr>
                    <a:lstStyle/>
                    <a:p>
                      <a:pPr indent="0" lvl="0" marL="0" marR="0" rtl="0" algn="ctr">
                        <a:spcBef>
                          <a:spcPts val="0"/>
                        </a:spcBef>
                        <a:spcAft>
                          <a:spcPts val="0"/>
                        </a:spcAft>
                        <a:buNone/>
                      </a:pPr>
                      <a:r>
                        <a:rPr b="1" lang="zh-TW" sz="2000" u="none" cap="none" strike="noStrike"/>
                        <a:t>0.073</a:t>
                      </a:r>
                      <a:endParaRPr b="1" i="0" sz="2000" u="none" cap="none" strike="noStrike">
                        <a:solidFill>
                          <a:srgbClr val="000000"/>
                        </a:solidFill>
                        <a:latin typeface="Arial"/>
                        <a:ea typeface="Arial"/>
                        <a:cs typeface="Arial"/>
                        <a:sym typeface="Arial"/>
                      </a:endParaRPr>
                    </a:p>
                  </a:txBody>
                  <a:tcPr marT="7625" marB="0" marR="7625" marL="7625" anchor="ctr"/>
                </a:tc>
                <a:tc>
                  <a:txBody>
                    <a:bodyPr>
                      <a:noAutofit/>
                    </a:bodyPr>
                    <a:lstStyle/>
                    <a:p>
                      <a:pPr indent="0" lvl="0" marL="0" marR="0" rtl="0" algn="ctr">
                        <a:spcBef>
                          <a:spcPts val="0"/>
                        </a:spcBef>
                        <a:spcAft>
                          <a:spcPts val="0"/>
                        </a:spcAft>
                        <a:buNone/>
                      </a:pPr>
                      <a:r>
                        <a:rPr b="1" lang="zh-TW" sz="2000" u="none" cap="none" strike="noStrike"/>
                        <a:t>+</a:t>
                      </a:r>
                      <a:endParaRPr b="1" i="0" sz="2000" u="none" cap="none" strike="noStrike">
                        <a:solidFill>
                          <a:srgbClr val="000000"/>
                        </a:solidFill>
                        <a:latin typeface="Arial"/>
                        <a:ea typeface="Arial"/>
                        <a:cs typeface="Arial"/>
                        <a:sym typeface="Arial"/>
                      </a:endParaRPr>
                    </a:p>
                  </a:txBody>
                  <a:tcPr marT="7625" marB="0" marR="7625" marL="7625" anchor="ctr"/>
                </a:tc>
              </a:tr>
              <a:tr h="486850">
                <a:tc>
                  <a:txBody>
                    <a:bodyPr>
                      <a:noAutofit/>
                    </a:bodyPr>
                    <a:lstStyle/>
                    <a:p>
                      <a:pPr indent="0" lvl="0" marL="0" marR="0" rtl="0" algn="ctr">
                        <a:spcBef>
                          <a:spcPts val="0"/>
                        </a:spcBef>
                        <a:spcAft>
                          <a:spcPts val="0"/>
                        </a:spcAft>
                        <a:buNone/>
                      </a:pPr>
                      <a:r>
                        <a:rPr b="1" lang="zh-TW" sz="2000" u="none" cap="none" strike="noStrike"/>
                        <a:t>avg.strike.prev</a:t>
                      </a:r>
                      <a:endParaRPr b="1" i="0" sz="2000" u="none" cap="none" strike="noStrike">
                        <a:solidFill>
                          <a:srgbClr val="000000"/>
                        </a:solidFill>
                        <a:latin typeface="Arial"/>
                        <a:ea typeface="Arial"/>
                        <a:cs typeface="Arial"/>
                        <a:sym typeface="Arial"/>
                      </a:endParaRPr>
                    </a:p>
                  </a:txBody>
                  <a:tcPr marT="7625" marB="0" marR="7625" marL="7625" anchor="ctr"/>
                </a:tc>
                <a:tc>
                  <a:txBody>
                    <a:bodyPr>
                      <a:noAutofit/>
                    </a:bodyPr>
                    <a:lstStyle/>
                    <a:p>
                      <a:pPr indent="0" lvl="0" marL="0" marR="0" rtl="0" algn="ctr">
                        <a:spcBef>
                          <a:spcPts val="0"/>
                        </a:spcBef>
                        <a:spcAft>
                          <a:spcPts val="0"/>
                        </a:spcAft>
                        <a:buNone/>
                      </a:pPr>
                      <a:r>
                        <a:rPr b="1" lang="zh-TW" sz="2000" u="none" cap="none" strike="noStrike"/>
                        <a:t>0.045</a:t>
                      </a:r>
                      <a:endParaRPr b="1" i="0" sz="2000" u="none" cap="none" strike="noStrike">
                        <a:solidFill>
                          <a:srgbClr val="000000"/>
                        </a:solidFill>
                        <a:latin typeface="Arial"/>
                        <a:ea typeface="Arial"/>
                        <a:cs typeface="Arial"/>
                        <a:sym typeface="Arial"/>
                      </a:endParaRPr>
                    </a:p>
                  </a:txBody>
                  <a:tcPr marT="7625" marB="0" marR="7625" marL="7625" anchor="ctr"/>
                </a:tc>
                <a:tc>
                  <a:txBody>
                    <a:bodyPr>
                      <a:noAutofit/>
                    </a:bodyPr>
                    <a:lstStyle/>
                    <a:p>
                      <a:pPr indent="0" lvl="0" marL="0" marR="0" rtl="0" algn="ctr">
                        <a:spcBef>
                          <a:spcPts val="0"/>
                        </a:spcBef>
                        <a:spcAft>
                          <a:spcPts val="0"/>
                        </a:spcAft>
                        <a:buNone/>
                      </a:pPr>
                      <a:r>
                        <a:rPr b="1" lang="zh-TW" sz="2000" u="none" cap="none" strike="noStrike"/>
                        <a:t>0.101</a:t>
                      </a:r>
                      <a:endParaRPr b="1" i="0" sz="2000" u="none" cap="none" strike="noStrike">
                        <a:solidFill>
                          <a:srgbClr val="000000"/>
                        </a:solidFill>
                        <a:latin typeface="Arial"/>
                        <a:ea typeface="Arial"/>
                        <a:cs typeface="Arial"/>
                        <a:sym typeface="Arial"/>
                      </a:endParaRPr>
                    </a:p>
                  </a:txBody>
                  <a:tcPr marT="7625" marB="0" marR="7625" marL="7625" anchor="ctr"/>
                </a:tc>
                <a:tc>
                  <a:txBody>
                    <a:bodyPr>
                      <a:noAutofit/>
                    </a:bodyPr>
                    <a:lstStyle/>
                    <a:p>
                      <a:pPr indent="0" lvl="0" marL="0" marR="0" rtl="0" algn="ctr">
                        <a:spcBef>
                          <a:spcPts val="0"/>
                        </a:spcBef>
                        <a:spcAft>
                          <a:spcPts val="0"/>
                        </a:spcAft>
                        <a:buNone/>
                      </a:pPr>
                      <a:r>
                        <a:rPr b="1" lang="zh-TW" sz="2000" u="none" cap="none" strike="noStrike"/>
                        <a:t>0.113</a:t>
                      </a:r>
                      <a:endParaRPr b="1" i="0" sz="2000" u="none" cap="none" strike="noStrike">
                        <a:solidFill>
                          <a:srgbClr val="000000"/>
                        </a:solidFill>
                        <a:latin typeface="Arial"/>
                        <a:ea typeface="Arial"/>
                        <a:cs typeface="Arial"/>
                        <a:sym typeface="Arial"/>
                      </a:endParaRPr>
                    </a:p>
                  </a:txBody>
                  <a:tcPr marT="7625" marB="0" marR="7625" marL="7625" anchor="ctr"/>
                </a:tc>
                <a:tc>
                  <a:txBody>
                    <a:bodyPr>
                      <a:noAutofit/>
                    </a:bodyPr>
                    <a:lstStyle/>
                    <a:p>
                      <a:pPr indent="0" lvl="0" marL="0" marR="0" rtl="0" algn="ctr">
                        <a:spcBef>
                          <a:spcPts val="0"/>
                        </a:spcBef>
                        <a:spcAft>
                          <a:spcPts val="0"/>
                        </a:spcAft>
                        <a:buNone/>
                      </a:pPr>
                      <a:r>
                        <a:rPr b="1" lang="zh-TW" sz="2000" u="none" cap="none" strike="noStrike"/>
                        <a:t>-</a:t>
                      </a:r>
                      <a:endParaRPr b="1" i="0" sz="2000" u="none" cap="none" strike="noStrike">
                        <a:solidFill>
                          <a:srgbClr val="000000"/>
                        </a:solidFill>
                        <a:latin typeface="Arial"/>
                        <a:ea typeface="Arial"/>
                        <a:cs typeface="Arial"/>
                        <a:sym typeface="Arial"/>
                      </a:endParaRPr>
                    </a:p>
                  </a:txBody>
                  <a:tcPr marT="7625" marB="0" marR="7625" marL="7625" anchor="ctr"/>
                </a:tc>
              </a:tr>
              <a:tr h="268275">
                <a:tc>
                  <a:txBody>
                    <a:bodyPr>
                      <a:noAutofit/>
                    </a:bodyPr>
                    <a:lstStyle/>
                    <a:p>
                      <a:pPr indent="0" lvl="0" marL="0" marR="0" rtl="0" algn="ctr">
                        <a:spcBef>
                          <a:spcPts val="0"/>
                        </a:spcBef>
                        <a:spcAft>
                          <a:spcPts val="0"/>
                        </a:spcAft>
                        <a:buNone/>
                      </a:pPr>
                      <a:r>
                        <a:rPr b="1" lang="zh-TW" sz="2000" u="none" cap="none" strike="noStrike"/>
                        <a:t>slg.po</a:t>
                      </a:r>
                      <a:endParaRPr b="1" i="0" sz="2000" u="none" cap="none" strike="noStrike">
                        <a:solidFill>
                          <a:srgbClr val="000000"/>
                        </a:solidFill>
                        <a:latin typeface="Arial"/>
                        <a:ea typeface="Arial"/>
                        <a:cs typeface="Arial"/>
                        <a:sym typeface="Arial"/>
                      </a:endParaRPr>
                    </a:p>
                  </a:txBody>
                  <a:tcPr marT="7625" marB="0" marR="7625" marL="7625" anchor="ctr"/>
                </a:tc>
                <a:tc>
                  <a:txBody>
                    <a:bodyPr>
                      <a:noAutofit/>
                    </a:bodyPr>
                    <a:lstStyle/>
                    <a:p>
                      <a:pPr indent="0" lvl="0" marL="0" marR="0" rtl="0" algn="ctr">
                        <a:spcBef>
                          <a:spcPts val="0"/>
                        </a:spcBef>
                        <a:spcAft>
                          <a:spcPts val="0"/>
                        </a:spcAft>
                        <a:buNone/>
                      </a:pPr>
                      <a:r>
                        <a:rPr b="1" lang="zh-TW" sz="2000" u="none" cap="none" strike="noStrike"/>
                        <a:t>0.045</a:t>
                      </a:r>
                      <a:endParaRPr b="1" i="0" sz="2000" u="none" cap="none" strike="noStrike">
                        <a:solidFill>
                          <a:srgbClr val="000000"/>
                        </a:solidFill>
                        <a:latin typeface="Arial"/>
                        <a:ea typeface="Arial"/>
                        <a:cs typeface="Arial"/>
                        <a:sym typeface="Arial"/>
                      </a:endParaRPr>
                    </a:p>
                  </a:txBody>
                  <a:tcPr marT="7625" marB="0" marR="7625" marL="7625" anchor="ctr"/>
                </a:tc>
                <a:tc>
                  <a:txBody>
                    <a:bodyPr>
                      <a:noAutofit/>
                    </a:bodyPr>
                    <a:lstStyle/>
                    <a:p>
                      <a:pPr indent="0" lvl="0" marL="0" marR="0" rtl="0" algn="ctr">
                        <a:spcBef>
                          <a:spcPts val="0"/>
                        </a:spcBef>
                        <a:spcAft>
                          <a:spcPts val="0"/>
                        </a:spcAft>
                        <a:buNone/>
                      </a:pPr>
                      <a:r>
                        <a:rPr b="1" lang="zh-TW" sz="2000" u="none" cap="none" strike="noStrike"/>
                        <a:t>0.067</a:t>
                      </a:r>
                      <a:endParaRPr b="1" i="0" sz="2000" u="none" cap="none" strike="noStrike">
                        <a:solidFill>
                          <a:srgbClr val="000000"/>
                        </a:solidFill>
                        <a:latin typeface="Arial"/>
                        <a:ea typeface="Arial"/>
                        <a:cs typeface="Arial"/>
                        <a:sym typeface="Arial"/>
                      </a:endParaRPr>
                    </a:p>
                  </a:txBody>
                  <a:tcPr marT="7625" marB="0" marR="7625" marL="7625" anchor="ctr"/>
                </a:tc>
                <a:tc>
                  <a:txBody>
                    <a:bodyPr>
                      <a:noAutofit/>
                    </a:bodyPr>
                    <a:lstStyle/>
                    <a:p>
                      <a:pPr indent="0" lvl="0" marL="0" marR="0" rtl="0" algn="ctr">
                        <a:spcBef>
                          <a:spcPts val="0"/>
                        </a:spcBef>
                        <a:spcAft>
                          <a:spcPts val="0"/>
                        </a:spcAft>
                        <a:buNone/>
                      </a:pPr>
                      <a:r>
                        <a:rPr b="1" lang="zh-TW" sz="2000" u="none" cap="none" strike="noStrike"/>
                        <a:t>0.041</a:t>
                      </a:r>
                      <a:endParaRPr b="1" i="0" sz="2000" u="none" cap="none" strike="noStrike">
                        <a:solidFill>
                          <a:srgbClr val="000000"/>
                        </a:solidFill>
                        <a:latin typeface="Arial"/>
                        <a:ea typeface="Arial"/>
                        <a:cs typeface="Arial"/>
                        <a:sym typeface="Arial"/>
                      </a:endParaRPr>
                    </a:p>
                  </a:txBody>
                  <a:tcPr marT="7625" marB="0" marR="7625" marL="7625" anchor="ctr"/>
                </a:tc>
                <a:tc>
                  <a:txBody>
                    <a:bodyPr>
                      <a:noAutofit/>
                    </a:bodyPr>
                    <a:lstStyle/>
                    <a:p>
                      <a:pPr indent="0" lvl="0" marL="0" marR="0" rtl="0" algn="ctr">
                        <a:spcBef>
                          <a:spcPts val="0"/>
                        </a:spcBef>
                        <a:spcAft>
                          <a:spcPts val="0"/>
                        </a:spcAft>
                        <a:buNone/>
                      </a:pPr>
                      <a:r>
                        <a:rPr b="1" lang="zh-TW" sz="2000" u="none" cap="none" strike="noStrike"/>
                        <a:t>-</a:t>
                      </a:r>
                      <a:endParaRPr b="1" i="0" sz="2000" u="none" cap="none" strike="noStrike">
                        <a:solidFill>
                          <a:srgbClr val="000000"/>
                        </a:solidFill>
                        <a:latin typeface="Arial"/>
                        <a:ea typeface="Arial"/>
                        <a:cs typeface="Arial"/>
                        <a:sym typeface="Arial"/>
                      </a:endParaRPr>
                    </a:p>
                  </a:txBody>
                  <a:tcPr marT="7625" marB="0" marR="7625" marL="7625" anchor="ctr"/>
                </a:tc>
              </a:tr>
              <a:tr h="268275">
                <a:tc>
                  <a:txBody>
                    <a:bodyPr>
                      <a:noAutofit/>
                    </a:bodyPr>
                    <a:lstStyle/>
                    <a:p>
                      <a:pPr indent="0" lvl="0" marL="0" marR="0" rtl="0" algn="ctr">
                        <a:spcBef>
                          <a:spcPts val="0"/>
                        </a:spcBef>
                        <a:spcAft>
                          <a:spcPts val="0"/>
                        </a:spcAft>
                        <a:buNone/>
                      </a:pPr>
                      <a:r>
                        <a:rPr b="1" lang="zh-TW" sz="2000" u="none" cap="none" strike="noStrike"/>
                        <a:t>slg.pi</a:t>
                      </a:r>
                      <a:endParaRPr b="1" i="0" sz="2000" u="none" cap="none" strike="noStrike">
                        <a:solidFill>
                          <a:srgbClr val="000000"/>
                        </a:solidFill>
                        <a:latin typeface="Arial"/>
                        <a:ea typeface="Arial"/>
                        <a:cs typeface="Arial"/>
                        <a:sym typeface="Arial"/>
                      </a:endParaRPr>
                    </a:p>
                  </a:txBody>
                  <a:tcPr marT="7625" marB="0" marR="7625" marL="7625" anchor="ctr"/>
                </a:tc>
                <a:tc>
                  <a:txBody>
                    <a:bodyPr>
                      <a:noAutofit/>
                    </a:bodyPr>
                    <a:lstStyle/>
                    <a:p>
                      <a:pPr indent="0" lvl="0" marL="0" marR="0" rtl="0" algn="ctr">
                        <a:spcBef>
                          <a:spcPts val="0"/>
                        </a:spcBef>
                        <a:spcAft>
                          <a:spcPts val="0"/>
                        </a:spcAft>
                        <a:buNone/>
                      </a:pPr>
                      <a:r>
                        <a:rPr b="1" lang="zh-TW" sz="2000" u="none" cap="none" strike="noStrike"/>
                        <a:t>0.04</a:t>
                      </a:r>
                      <a:endParaRPr b="1" i="0" sz="2000" u="none" cap="none" strike="noStrike">
                        <a:solidFill>
                          <a:srgbClr val="000000"/>
                        </a:solidFill>
                        <a:latin typeface="Arial"/>
                        <a:ea typeface="Arial"/>
                        <a:cs typeface="Arial"/>
                        <a:sym typeface="Arial"/>
                      </a:endParaRPr>
                    </a:p>
                  </a:txBody>
                  <a:tcPr marT="7625" marB="0" marR="7625" marL="7625" anchor="ctr"/>
                </a:tc>
                <a:tc>
                  <a:txBody>
                    <a:bodyPr>
                      <a:noAutofit/>
                    </a:bodyPr>
                    <a:lstStyle/>
                    <a:p>
                      <a:pPr indent="0" lvl="0" marL="0" marR="0" rtl="0" algn="ctr">
                        <a:spcBef>
                          <a:spcPts val="0"/>
                        </a:spcBef>
                        <a:spcAft>
                          <a:spcPts val="0"/>
                        </a:spcAft>
                        <a:buNone/>
                      </a:pPr>
                      <a:r>
                        <a:rPr b="1" lang="zh-TW" sz="2000" u="none" cap="none" strike="noStrike"/>
                        <a:t>0.049</a:t>
                      </a:r>
                      <a:endParaRPr b="1" i="0" sz="2000" u="none" cap="none" strike="noStrike">
                        <a:solidFill>
                          <a:srgbClr val="000000"/>
                        </a:solidFill>
                        <a:latin typeface="Arial"/>
                        <a:ea typeface="Arial"/>
                        <a:cs typeface="Arial"/>
                        <a:sym typeface="Arial"/>
                      </a:endParaRPr>
                    </a:p>
                  </a:txBody>
                  <a:tcPr marT="7625" marB="0" marR="7625" marL="7625" anchor="ctr"/>
                </a:tc>
                <a:tc>
                  <a:txBody>
                    <a:bodyPr>
                      <a:noAutofit/>
                    </a:bodyPr>
                    <a:lstStyle/>
                    <a:p>
                      <a:pPr indent="0" lvl="0" marL="0" marR="0" rtl="0" algn="ctr">
                        <a:spcBef>
                          <a:spcPts val="0"/>
                        </a:spcBef>
                        <a:spcAft>
                          <a:spcPts val="0"/>
                        </a:spcAft>
                        <a:buNone/>
                      </a:pPr>
                      <a:r>
                        <a:rPr b="1" lang="zh-TW" sz="2000" u="none" cap="none" strike="noStrike"/>
                        <a:t>0.046</a:t>
                      </a:r>
                      <a:endParaRPr b="1" i="0" sz="2000" u="none" cap="none" strike="noStrike">
                        <a:solidFill>
                          <a:srgbClr val="000000"/>
                        </a:solidFill>
                        <a:latin typeface="Arial"/>
                        <a:ea typeface="Arial"/>
                        <a:cs typeface="Arial"/>
                        <a:sym typeface="Arial"/>
                      </a:endParaRPr>
                    </a:p>
                  </a:txBody>
                  <a:tcPr marT="7625" marB="0" marR="7625" marL="7625" anchor="ctr"/>
                </a:tc>
                <a:tc>
                  <a:txBody>
                    <a:bodyPr>
                      <a:noAutofit/>
                    </a:bodyPr>
                    <a:lstStyle/>
                    <a:p>
                      <a:pPr indent="0" lvl="0" marL="0" marR="0" rtl="0" algn="ctr">
                        <a:spcBef>
                          <a:spcPts val="0"/>
                        </a:spcBef>
                        <a:spcAft>
                          <a:spcPts val="0"/>
                        </a:spcAft>
                        <a:buNone/>
                      </a:pPr>
                      <a:r>
                        <a:rPr b="1" lang="zh-TW" sz="2000" u="none" cap="none" strike="noStrike"/>
                        <a:t>-</a:t>
                      </a:r>
                      <a:endParaRPr b="1" i="0" sz="2000" u="none" cap="none" strike="noStrike">
                        <a:solidFill>
                          <a:srgbClr val="000000"/>
                        </a:solidFill>
                        <a:latin typeface="Arial"/>
                        <a:ea typeface="Arial"/>
                        <a:cs typeface="Arial"/>
                        <a:sym typeface="Arial"/>
                      </a:endParaRPr>
                    </a:p>
                  </a:txBody>
                  <a:tcPr marT="7625" marB="0" marR="7625" marL="7625" anchor="ctr"/>
                </a:tc>
              </a:tr>
              <a:tr h="268275">
                <a:tc>
                  <a:txBody>
                    <a:bodyPr>
                      <a:noAutofit/>
                    </a:bodyPr>
                    <a:lstStyle/>
                    <a:p>
                      <a:pPr indent="0" lvl="0" marL="0" marR="0" rtl="0" algn="ctr">
                        <a:spcBef>
                          <a:spcPts val="0"/>
                        </a:spcBef>
                        <a:spcAft>
                          <a:spcPts val="0"/>
                        </a:spcAft>
                        <a:buNone/>
                      </a:pPr>
                      <a:r>
                        <a:rPr b="1" lang="zh-TW" sz="2000" u="none" cap="none" strike="noStrike"/>
                        <a:t>runs.pi</a:t>
                      </a:r>
                      <a:endParaRPr b="1" i="0" sz="2000" u="none" cap="none" strike="noStrike">
                        <a:solidFill>
                          <a:srgbClr val="000000"/>
                        </a:solidFill>
                        <a:latin typeface="Arial"/>
                        <a:ea typeface="Arial"/>
                        <a:cs typeface="Arial"/>
                        <a:sym typeface="Arial"/>
                      </a:endParaRPr>
                    </a:p>
                  </a:txBody>
                  <a:tcPr marT="7625" marB="0" marR="7625" marL="7625" anchor="ctr"/>
                </a:tc>
                <a:tc>
                  <a:txBody>
                    <a:bodyPr>
                      <a:noAutofit/>
                    </a:bodyPr>
                    <a:lstStyle/>
                    <a:p>
                      <a:pPr indent="0" lvl="0" marL="0" marR="0" rtl="0" algn="ctr">
                        <a:spcBef>
                          <a:spcPts val="0"/>
                        </a:spcBef>
                        <a:spcAft>
                          <a:spcPts val="0"/>
                        </a:spcAft>
                        <a:buNone/>
                      </a:pPr>
                      <a:r>
                        <a:rPr b="1" lang="zh-TW" sz="2000" u="none" cap="none" strike="noStrike"/>
                        <a:t>0.036</a:t>
                      </a:r>
                      <a:endParaRPr b="1" i="0" sz="2000" u="none" cap="none" strike="noStrike">
                        <a:solidFill>
                          <a:srgbClr val="000000"/>
                        </a:solidFill>
                        <a:latin typeface="Arial"/>
                        <a:ea typeface="Arial"/>
                        <a:cs typeface="Arial"/>
                        <a:sym typeface="Arial"/>
                      </a:endParaRPr>
                    </a:p>
                  </a:txBody>
                  <a:tcPr marT="7625" marB="0" marR="7625" marL="7625" anchor="ctr"/>
                </a:tc>
                <a:tc>
                  <a:txBody>
                    <a:bodyPr>
                      <a:noAutofit/>
                    </a:bodyPr>
                    <a:lstStyle/>
                    <a:p>
                      <a:pPr indent="0" lvl="0" marL="0" marR="0" rtl="0" algn="ctr">
                        <a:spcBef>
                          <a:spcPts val="0"/>
                        </a:spcBef>
                        <a:spcAft>
                          <a:spcPts val="0"/>
                        </a:spcAft>
                        <a:buNone/>
                      </a:pPr>
                      <a:r>
                        <a:rPr b="1" lang="zh-TW" sz="2000" u="none" cap="none" strike="noStrike"/>
                        <a:t>0.061</a:t>
                      </a:r>
                      <a:endParaRPr b="1" i="0" sz="2000" u="none" cap="none" strike="noStrike">
                        <a:solidFill>
                          <a:srgbClr val="000000"/>
                        </a:solidFill>
                        <a:latin typeface="Arial"/>
                        <a:ea typeface="Arial"/>
                        <a:cs typeface="Arial"/>
                        <a:sym typeface="Arial"/>
                      </a:endParaRPr>
                    </a:p>
                  </a:txBody>
                  <a:tcPr marT="7625" marB="0" marR="7625" marL="7625" anchor="ctr"/>
                </a:tc>
                <a:tc>
                  <a:txBody>
                    <a:bodyPr>
                      <a:noAutofit/>
                    </a:bodyPr>
                    <a:lstStyle/>
                    <a:p>
                      <a:pPr indent="0" lvl="0" marL="0" marR="0" rtl="0" algn="ctr">
                        <a:spcBef>
                          <a:spcPts val="0"/>
                        </a:spcBef>
                        <a:spcAft>
                          <a:spcPts val="0"/>
                        </a:spcAft>
                        <a:buNone/>
                      </a:pPr>
                      <a:r>
                        <a:rPr b="1" lang="zh-TW" sz="2000" u="none" cap="none" strike="noStrike"/>
                        <a:t>0.048</a:t>
                      </a:r>
                      <a:endParaRPr b="1" i="0" sz="2000" u="none" cap="none" strike="noStrike">
                        <a:solidFill>
                          <a:srgbClr val="000000"/>
                        </a:solidFill>
                        <a:latin typeface="Arial"/>
                        <a:ea typeface="Arial"/>
                        <a:cs typeface="Arial"/>
                        <a:sym typeface="Arial"/>
                      </a:endParaRPr>
                    </a:p>
                  </a:txBody>
                  <a:tcPr marT="7625" marB="0" marR="7625" marL="7625" anchor="ctr"/>
                </a:tc>
                <a:tc>
                  <a:txBody>
                    <a:bodyPr>
                      <a:noAutofit/>
                    </a:bodyPr>
                    <a:lstStyle/>
                    <a:p>
                      <a:pPr indent="0" lvl="0" marL="0" marR="0" rtl="0" algn="ctr">
                        <a:spcBef>
                          <a:spcPts val="0"/>
                        </a:spcBef>
                        <a:spcAft>
                          <a:spcPts val="0"/>
                        </a:spcAft>
                        <a:buNone/>
                      </a:pPr>
                      <a:r>
                        <a:rPr b="1" lang="zh-TW" sz="2000" u="none" cap="none" strike="noStrike"/>
                        <a:t>-</a:t>
                      </a:r>
                      <a:endParaRPr b="1" i="0" sz="2000" u="none" cap="none" strike="noStrike">
                        <a:solidFill>
                          <a:srgbClr val="000000"/>
                        </a:solidFill>
                        <a:latin typeface="Arial"/>
                        <a:ea typeface="Arial"/>
                        <a:cs typeface="Arial"/>
                        <a:sym typeface="Arial"/>
                      </a:endParaRPr>
                    </a:p>
                  </a:txBody>
                  <a:tcPr marT="7625" marB="0" marR="7625" marL="7625" anchor="ctr"/>
                </a:tc>
              </a:tr>
              <a:tr h="268275">
                <a:tc>
                  <a:txBody>
                    <a:bodyPr>
                      <a:noAutofit/>
                    </a:bodyPr>
                    <a:lstStyle/>
                    <a:p>
                      <a:pPr indent="0" lvl="0" marL="0" marR="0" rtl="0" algn="ctr">
                        <a:spcBef>
                          <a:spcPts val="0"/>
                        </a:spcBef>
                        <a:spcAft>
                          <a:spcPts val="0"/>
                        </a:spcAft>
                        <a:buNone/>
                      </a:pPr>
                      <a:r>
                        <a:rPr b="1" lang="zh-TW" sz="2000" u="none" cap="none" strike="noStrike"/>
                        <a:t>np</a:t>
                      </a:r>
                      <a:endParaRPr b="1" i="0" sz="2000" u="none" cap="none" strike="noStrike">
                        <a:solidFill>
                          <a:srgbClr val="000000"/>
                        </a:solidFill>
                        <a:latin typeface="Arial"/>
                        <a:ea typeface="Arial"/>
                        <a:cs typeface="Arial"/>
                        <a:sym typeface="Arial"/>
                      </a:endParaRPr>
                    </a:p>
                  </a:txBody>
                  <a:tcPr marT="7625" marB="0" marR="7625" marL="7625" anchor="ctr"/>
                </a:tc>
                <a:tc>
                  <a:txBody>
                    <a:bodyPr>
                      <a:noAutofit/>
                    </a:bodyPr>
                    <a:lstStyle/>
                    <a:p>
                      <a:pPr indent="0" lvl="0" marL="0" marR="0" rtl="0" algn="ctr">
                        <a:spcBef>
                          <a:spcPts val="0"/>
                        </a:spcBef>
                        <a:spcAft>
                          <a:spcPts val="0"/>
                        </a:spcAft>
                        <a:buNone/>
                      </a:pPr>
                      <a:r>
                        <a:rPr b="1" lang="zh-TW" sz="2000" u="none" cap="none" strike="noStrike"/>
                        <a:t>0.034</a:t>
                      </a:r>
                      <a:endParaRPr b="1" i="0" sz="2000" u="none" cap="none" strike="noStrike">
                        <a:solidFill>
                          <a:srgbClr val="000000"/>
                        </a:solidFill>
                        <a:latin typeface="Arial"/>
                        <a:ea typeface="Arial"/>
                        <a:cs typeface="Arial"/>
                        <a:sym typeface="Arial"/>
                      </a:endParaRPr>
                    </a:p>
                  </a:txBody>
                  <a:tcPr marT="7625" marB="0" marR="7625" marL="7625" anchor="ctr"/>
                </a:tc>
                <a:tc>
                  <a:txBody>
                    <a:bodyPr>
                      <a:noAutofit/>
                    </a:bodyPr>
                    <a:lstStyle/>
                    <a:p>
                      <a:pPr indent="0" lvl="0" marL="0" marR="0" rtl="0" algn="ctr">
                        <a:spcBef>
                          <a:spcPts val="0"/>
                        </a:spcBef>
                        <a:spcAft>
                          <a:spcPts val="0"/>
                        </a:spcAft>
                        <a:buNone/>
                      </a:pPr>
                      <a:r>
                        <a:rPr b="1" lang="zh-TW" sz="2000" u="none" cap="none" strike="noStrike"/>
                        <a:t>0.042</a:t>
                      </a:r>
                      <a:endParaRPr b="1" i="0" sz="2000" u="none" cap="none" strike="noStrike">
                        <a:solidFill>
                          <a:srgbClr val="000000"/>
                        </a:solidFill>
                        <a:latin typeface="Arial"/>
                        <a:ea typeface="Arial"/>
                        <a:cs typeface="Arial"/>
                        <a:sym typeface="Arial"/>
                      </a:endParaRPr>
                    </a:p>
                  </a:txBody>
                  <a:tcPr marT="7625" marB="0" marR="7625" marL="7625" anchor="ctr"/>
                </a:tc>
                <a:tc>
                  <a:txBody>
                    <a:bodyPr>
                      <a:noAutofit/>
                    </a:bodyPr>
                    <a:lstStyle/>
                    <a:p>
                      <a:pPr indent="0" lvl="0" marL="0" marR="0" rtl="0" algn="ctr">
                        <a:spcBef>
                          <a:spcPts val="0"/>
                        </a:spcBef>
                        <a:spcAft>
                          <a:spcPts val="0"/>
                        </a:spcAft>
                        <a:buNone/>
                      </a:pPr>
                      <a:r>
                        <a:rPr b="1" lang="zh-TW" sz="2000" u="none" cap="none" strike="noStrike"/>
                        <a:t>0.064</a:t>
                      </a:r>
                      <a:endParaRPr b="1" i="0" sz="2000" u="none" cap="none" strike="noStrike">
                        <a:solidFill>
                          <a:srgbClr val="000000"/>
                        </a:solidFill>
                        <a:latin typeface="Arial"/>
                        <a:ea typeface="Arial"/>
                        <a:cs typeface="Arial"/>
                        <a:sym typeface="Arial"/>
                      </a:endParaRPr>
                    </a:p>
                  </a:txBody>
                  <a:tcPr marT="7625" marB="0" marR="7625" marL="7625" anchor="ctr"/>
                </a:tc>
                <a:tc>
                  <a:txBody>
                    <a:bodyPr>
                      <a:noAutofit/>
                    </a:bodyPr>
                    <a:lstStyle/>
                    <a:p>
                      <a:pPr indent="0" lvl="0" marL="0" marR="0" rtl="0" algn="ctr">
                        <a:spcBef>
                          <a:spcPts val="0"/>
                        </a:spcBef>
                        <a:spcAft>
                          <a:spcPts val="0"/>
                        </a:spcAft>
                        <a:buNone/>
                      </a:pPr>
                      <a:r>
                        <a:rPr b="1" lang="zh-TW" sz="2000" u="none" cap="none" strike="noStrike"/>
                        <a:t>-</a:t>
                      </a:r>
                      <a:endParaRPr b="1" i="0" sz="2000" u="none" cap="none" strike="noStrike">
                        <a:solidFill>
                          <a:srgbClr val="000000"/>
                        </a:solidFill>
                        <a:latin typeface="Arial"/>
                        <a:ea typeface="Arial"/>
                        <a:cs typeface="Arial"/>
                        <a:sym typeface="Arial"/>
                      </a:endParaRPr>
                    </a:p>
                  </a:txBody>
                  <a:tcPr marT="7625" marB="0" marR="7625" marL="7625" anchor="ctr"/>
                </a:tc>
              </a:tr>
            </a:tbl>
          </a:graphicData>
        </a:graphic>
      </p:graphicFrame>
      <p:pic>
        <p:nvPicPr>
          <p:cNvPr descr="D:\Dropbox\my_talk\baseball_ingame_decision\data_analysis\Pitcher_A_ptb2np.png" id="1189" name="Shape 1189"/>
          <p:cNvPicPr preferRelativeResize="0"/>
          <p:nvPr/>
        </p:nvPicPr>
        <p:blipFill rotWithShape="1">
          <a:blip r:embed="rId4">
            <a:alphaModFix/>
          </a:blip>
          <a:srcRect b="0" l="0" r="0" t="0"/>
          <a:stretch/>
        </p:blipFill>
        <p:spPr>
          <a:xfrm>
            <a:off x="3721100" y="3342480"/>
            <a:ext cx="5346702" cy="3007520"/>
          </a:xfrm>
          <a:prstGeom prst="rect">
            <a:avLst/>
          </a:prstGeom>
          <a:noFill/>
          <a:ln>
            <a:noFill/>
          </a:ln>
        </p:spPr>
      </p:pic>
      <p:sp>
        <p:nvSpPr>
          <p:cNvPr id="1190" name="Shape 1190"/>
          <p:cNvSpPr/>
          <p:nvPr/>
        </p:nvSpPr>
        <p:spPr>
          <a:xfrm>
            <a:off x="4928135" y="3307544"/>
            <a:ext cx="3031958" cy="311564"/>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2400">
                <a:solidFill>
                  <a:srgbClr val="244061"/>
                </a:solidFill>
                <a:latin typeface="Constantia"/>
                <a:ea typeface="Constantia"/>
                <a:cs typeface="Constantia"/>
                <a:sym typeface="Constantia"/>
              </a:rPr>
              <a:t>Pitcher A</a:t>
            </a:r>
            <a:endParaRPr b="1" sz="1800">
              <a:solidFill>
                <a:srgbClr val="244061"/>
              </a:solidFill>
              <a:latin typeface="Constantia"/>
              <a:ea typeface="Constantia"/>
              <a:cs typeface="Constantia"/>
              <a:sym typeface="Constant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4" name="Shape 1194"/>
        <p:cNvGrpSpPr/>
        <p:nvPr/>
      </p:nvGrpSpPr>
      <p:grpSpPr>
        <a:xfrm>
          <a:off x="0" y="0"/>
          <a:ext cx="0" cy="0"/>
          <a:chOff x="0" y="0"/>
          <a:chExt cx="0" cy="0"/>
        </a:xfrm>
      </p:grpSpPr>
      <p:pic>
        <p:nvPicPr>
          <p:cNvPr id="1195" name="Shape 1195"/>
          <p:cNvPicPr preferRelativeResize="0"/>
          <p:nvPr/>
        </p:nvPicPr>
        <p:blipFill rotWithShape="1">
          <a:blip r:embed="rId3">
            <a:alphaModFix/>
          </a:blip>
          <a:srcRect b="0" l="0" r="0" t="0"/>
          <a:stretch/>
        </p:blipFill>
        <p:spPr>
          <a:xfrm>
            <a:off x="190500" y="3098800"/>
            <a:ext cx="3632200" cy="3632200"/>
          </a:xfrm>
          <a:prstGeom prst="rect">
            <a:avLst/>
          </a:prstGeom>
          <a:noFill/>
          <a:ln>
            <a:noFill/>
          </a:ln>
        </p:spPr>
      </p:pic>
      <p:graphicFrame>
        <p:nvGraphicFramePr>
          <p:cNvPr id="1196" name="Shape 1196"/>
          <p:cNvGraphicFramePr/>
          <p:nvPr/>
        </p:nvGraphicFramePr>
        <p:xfrm>
          <a:off x="406400" y="400050"/>
          <a:ext cx="3000000" cy="3000000"/>
        </p:xfrm>
        <a:graphic>
          <a:graphicData uri="http://schemas.openxmlformats.org/drawingml/2006/table">
            <a:tbl>
              <a:tblPr>
                <a:noFill/>
                <a:tableStyleId>{D4777B8C-E50A-402E-9CEE-9016A6FEE7FE}</a:tableStyleId>
              </a:tblPr>
              <a:tblGrid>
                <a:gridCol w="1841500"/>
                <a:gridCol w="1460500"/>
                <a:gridCol w="1651000"/>
                <a:gridCol w="1651000"/>
                <a:gridCol w="1651000"/>
              </a:tblGrid>
              <a:tr h="486850">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Feature</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Gain</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Cover</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Frequency</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effect</a:t>
                      </a:r>
                      <a:endParaRPr/>
                    </a:p>
                  </a:txBody>
                  <a:tcPr marT="7625" marB="0" marR="7625" marL="7625" anchor="ctr"/>
                </a:tc>
              </a:tr>
              <a:tr h="486850">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avg.hit.prev</a:t>
                      </a:r>
                      <a:endParaRPr b="1" i="0" sz="2000" u="none" cap="none" strike="noStrike">
                        <a:solidFill>
                          <a:srgbClr val="000000"/>
                        </a:solidFill>
                        <a:latin typeface="Constantia"/>
                        <a:ea typeface="Constantia"/>
                        <a:cs typeface="Constantia"/>
                        <a:sym typeface="Constantia"/>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0.442</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0.144</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0.044</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a:t>
                      </a:r>
                      <a:endParaRPr/>
                    </a:p>
                  </a:txBody>
                  <a:tcPr marT="7625" marB="0" marR="7625" marL="7625" anchor="ctr"/>
                </a:tc>
              </a:tr>
              <a:tr h="486850">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avg.strike.prev</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0.061</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0.076</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0.077</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a:t>
                      </a:r>
                      <a:endParaRPr/>
                    </a:p>
                  </a:txBody>
                  <a:tcPr marT="7625" marB="0" marR="7625" marL="7625" anchor="ctr"/>
                </a:tc>
              </a:tr>
              <a:tr h="268275">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slg.po</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0.06</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0.046</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0.025</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a:t>
                      </a:r>
                      <a:endParaRPr/>
                    </a:p>
                  </a:txBody>
                  <a:tcPr marT="7625" marB="0" marR="7625" marL="7625" anchor="ctr"/>
                </a:tc>
              </a:tr>
              <a:tr h="268275">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runs.pi</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0.046</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0.041</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0.025</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a:t>
                      </a:r>
                      <a:endParaRPr/>
                    </a:p>
                  </a:txBody>
                  <a:tcPr marT="7625" marB="0" marR="7625" marL="7625" anchor="ctr"/>
                </a:tc>
              </a:tr>
              <a:tr h="268275">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avg.ball.prev</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0.044</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0.061</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0.078</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a:t>
                      </a:r>
                      <a:endParaRPr/>
                    </a:p>
                  </a:txBody>
                  <a:tcPr marT="7625" marB="0" marR="7625" marL="7625" anchor="ctr"/>
                </a:tc>
              </a:tr>
              <a:tr h="268275">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np</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0.041</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0.077</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0.123</a:t>
                      </a:r>
                      <a:endParaRPr/>
                    </a:p>
                  </a:txBody>
                  <a:tcPr marT="7625" marB="0" marR="7625" marL="7625" anchor="ctr"/>
                </a:tc>
                <a:tc>
                  <a:txBody>
                    <a:bodyPr>
                      <a:noAutofit/>
                    </a:bodyPr>
                    <a:lstStyle/>
                    <a:p>
                      <a:pPr indent="0" lvl="0" marL="0" marR="0" rtl="0" algn="ctr">
                        <a:spcBef>
                          <a:spcPts val="0"/>
                        </a:spcBef>
                        <a:spcAft>
                          <a:spcPts val="0"/>
                        </a:spcAft>
                        <a:buNone/>
                      </a:pPr>
                      <a:r>
                        <a:rPr b="1" i="0" lang="zh-TW" sz="2000" u="none" cap="none" strike="noStrike">
                          <a:solidFill>
                            <a:srgbClr val="000000"/>
                          </a:solidFill>
                          <a:latin typeface="Constantia"/>
                          <a:ea typeface="Constantia"/>
                          <a:cs typeface="Constantia"/>
                          <a:sym typeface="Constantia"/>
                        </a:rPr>
                        <a:t>-</a:t>
                      </a:r>
                      <a:endParaRPr/>
                    </a:p>
                  </a:txBody>
                  <a:tcPr marT="7625" marB="0" marR="7625" marL="7625" anchor="ctr"/>
                </a:tc>
              </a:tr>
            </a:tbl>
          </a:graphicData>
        </a:graphic>
      </p:graphicFrame>
      <p:pic>
        <p:nvPicPr>
          <p:cNvPr id="1197" name="Shape 1197"/>
          <p:cNvPicPr preferRelativeResize="0"/>
          <p:nvPr/>
        </p:nvPicPr>
        <p:blipFill rotWithShape="1">
          <a:blip r:embed="rId4">
            <a:alphaModFix/>
          </a:blip>
          <a:srcRect b="0" l="0" r="0" t="0"/>
          <a:stretch/>
        </p:blipFill>
        <p:spPr>
          <a:xfrm>
            <a:off x="3721100" y="3342480"/>
            <a:ext cx="5346702" cy="3007519"/>
          </a:xfrm>
          <a:prstGeom prst="rect">
            <a:avLst/>
          </a:prstGeom>
          <a:noFill/>
          <a:ln>
            <a:noFill/>
          </a:ln>
        </p:spPr>
      </p:pic>
      <p:sp>
        <p:nvSpPr>
          <p:cNvPr id="1198" name="Shape 1198"/>
          <p:cNvSpPr/>
          <p:nvPr/>
        </p:nvSpPr>
        <p:spPr>
          <a:xfrm>
            <a:off x="4928135" y="3307544"/>
            <a:ext cx="3031958" cy="311564"/>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2400">
                <a:solidFill>
                  <a:srgbClr val="244061"/>
                </a:solidFill>
                <a:latin typeface="Constantia"/>
                <a:ea typeface="Constantia"/>
                <a:cs typeface="Constantia"/>
                <a:sym typeface="Constantia"/>
              </a:rPr>
              <a:t>Pitcher B</a:t>
            </a:r>
            <a:endParaRPr b="1" sz="1800">
              <a:solidFill>
                <a:srgbClr val="244061"/>
              </a:solidFill>
              <a:latin typeface="Constantia"/>
              <a:ea typeface="Constantia"/>
              <a:cs typeface="Constantia"/>
              <a:sym typeface="Constantia"/>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佈景主題">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y_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